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</p:sldIdLst>
  <p:sldSz cx="18288000" cy="10287000"/>
  <p:notesSz cx="6858000" cy="9144000"/>
  <p:embeddedFontLst>
    <p:embeddedFont>
      <p:font typeface="Amsterdam Four" panose="020B0604020202020204" charset="0"/>
      <p:regular r:id="rId11"/>
    </p:embeddedFont>
    <p:embeddedFont>
      <p:font typeface="Montserrat" panose="00000500000000000000" pitchFamily="2" charset="0"/>
      <p:regular r:id="rId12"/>
    </p:embeddedFont>
    <p:embeddedFont>
      <p:font typeface="Montserrat Bold" panose="00000800000000000000" charset="0"/>
      <p:regular r:id="rId13"/>
    </p:embeddedFont>
    <p:embeddedFont>
      <p:font typeface="Montserrat Ultra-Bold" panose="020B0604020202020204" charset="0"/>
      <p:regular r:id="rId1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AAAAD90-21DF-445E-9DDC-59B35490BA36}" v="3" dt="2026-02-06T20:30:06.12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68" d="100"/>
          <a:sy n="68" d="100"/>
        </p:scale>
        <p:origin x="81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font" Target="fonts/font3.fntdata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font" Target="fonts/font2.fntdata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font" Target="fonts/font1.fntdata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font" Target="fonts/font4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7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02904" y="4457686"/>
            <a:ext cx="17282192" cy="20574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400"/>
              </a:lnSpc>
            </a:pPr>
            <a:r>
              <a:rPr lang="en-US" sz="18000" b="1" spc="-1800">
                <a:solidFill>
                  <a:srgbClr val="1E1E1E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communications</a:t>
            </a:r>
          </a:p>
        </p:txBody>
      </p:sp>
      <p:sp>
        <p:nvSpPr>
          <p:cNvPr id="3" name="Freeform 3"/>
          <p:cNvSpPr/>
          <p:nvPr/>
        </p:nvSpPr>
        <p:spPr>
          <a:xfrm>
            <a:off x="16942223" y="1074087"/>
            <a:ext cx="317077" cy="149891"/>
          </a:xfrm>
          <a:custGeom>
            <a:avLst/>
            <a:gdLst/>
            <a:ahLst/>
            <a:cxnLst/>
            <a:rect l="l" t="t" r="r" b="b"/>
            <a:pathLst>
              <a:path w="317077" h="149891">
                <a:moveTo>
                  <a:pt x="0" y="0"/>
                </a:moveTo>
                <a:lnTo>
                  <a:pt x="317077" y="0"/>
                </a:lnTo>
                <a:lnTo>
                  <a:pt x="317077" y="149891"/>
                </a:lnTo>
                <a:lnTo>
                  <a:pt x="0" y="1498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4" name="TextBox 4"/>
          <p:cNvSpPr txBox="1"/>
          <p:nvPr/>
        </p:nvSpPr>
        <p:spPr>
          <a:xfrm>
            <a:off x="958996" y="9055735"/>
            <a:ext cx="2663924" cy="2025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99"/>
              </a:lnSpc>
            </a:pPr>
            <a:r>
              <a:rPr lang="en-US" sz="1599" spc="-31" dirty="0">
                <a:solidFill>
                  <a:srgbClr val="1E1E1E"/>
                </a:solidFill>
                <a:latin typeface="Montserrat"/>
                <a:ea typeface="Montserrat"/>
                <a:cs typeface="Montserrat"/>
                <a:sym typeface="Montserrat"/>
              </a:rPr>
              <a:t>@felixccharest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195195" y="9055735"/>
            <a:ext cx="2406389" cy="2025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99"/>
              </a:lnSpc>
            </a:pPr>
            <a:r>
              <a:rPr lang="en-US" sz="1599" spc="-31">
                <a:solidFill>
                  <a:srgbClr val="1E1E1E"/>
                </a:solidFill>
                <a:latin typeface="Montserrat"/>
                <a:ea typeface="Montserrat"/>
                <a:cs typeface="Montserrat"/>
                <a:sym typeface="Montserrat"/>
              </a:rPr>
              <a:t>@lacsq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173858" y="9055735"/>
            <a:ext cx="2849322" cy="2025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99"/>
              </a:lnSpc>
            </a:pPr>
            <a:r>
              <a:rPr lang="en-US" sz="1599" spc="-31">
                <a:solidFill>
                  <a:srgbClr val="1E1E1E"/>
                </a:solidFill>
                <a:latin typeface="Montserrat"/>
                <a:ea typeface="Montserrat"/>
                <a:cs typeface="Montserrat"/>
                <a:sym typeface="Montserrat"/>
              </a:rPr>
              <a:t>lacsq.org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1076325"/>
            <a:ext cx="4309525" cy="2629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99"/>
              </a:lnSpc>
            </a:pPr>
            <a:r>
              <a:rPr lang="en-US" sz="2099" b="1" spc="-125">
                <a:solidFill>
                  <a:srgbClr val="1E1E1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Réflexion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4889053" y="1066800"/>
            <a:ext cx="1768402" cy="2025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599"/>
              </a:lnSpc>
            </a:pPr>
            <a:r>
              <a:rPr lang="en-US" sz="1599" spc="-95">
                <a:solidFill>
                  <a:srgbClr val="1E1E1E"/>
                </a:solidFill>
                <a:latin typeface="Montserrat"/>
                <a:ea typeface="Montserrat"/>
                <a:cs typeface="Montserrat"/>
                <a:sym typeface="Montserrat"/>
              </a:rPr>
              <a:t>12 février 2026</a:t>
            </a:r>
          </a:p>
        </p:txBody>
      </p:sp>
      <p:sp>
        <p:nvSpPr>
          <p:cNvPr id="9" name="TextBox 9"/>
          <p:cNvSpPr txBox="1"/>
          <p:nvPr/>
        </p:nvSpPr>
        <p:spPr>
          <a:xfrm rot="-263831">
            <a:off x="3016994" y="4463611"/>
            <a:ext cx="12243792" cy="12268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7200" spc="-144">
                <a:solidFill>
                  <a:srgbClr val="FF3131"/>
                </a:solidFill>
                <a:latin typeface="Amsterdam Four"/>
                <a:ea typeface="Amsterdam Four"/>
                <a:cs typeface="Amsterdam Four"/>
                <a:sym typeface="Amsterdam Four"/>
              </a:rPr>
              <a:t>Réseau des jeunes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7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1874730"/>
            <a:ext cx="14309959" cy="10877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80"/>
              </a:lnSpc>
            </a:pPr>
            <a:r>
              <a:rPr lang="en-US" sz="9600" b="1" spc="-960">
                <a:solidFill>
                  <a:srgbClr val="1E1E1E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Comment vous rejoindre? 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028700" y="3152986"/>
            <a:ext cx="17259300" cy="5674161"/>
            <a:chOff x="0" y="0"/>
            <a:chExt cx="1399244" cy="46001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399244" cy="460015"/>
            </a:xfrm>
            <a:custGeom>
              <a:avLst/>
              <a:gdLst/>
              <a:ahLst/>
              <a:cxnLst/>
              <a:rect l="l" t="t" r="r" b="b"/>
              <a:pathLst>
                <a:path w="1399244" h="460015">
                  <a:moveTo>
                    <a:pt x="0" y="0"/>
                  </a:moveTo>
                  <a:lnTo>
                    <a:pt x="1399244" y="0"/>
                  </a:lnTo>
                  <a:lnTo>
                    <a:pt x="1399244" y="460015"/>
                  </a:lnTo>
                  <a:lnTo>
                    <a:pt x="0" y="460015"/>
                  </a:lnTo>
                  <a:close/>
                </a:path>
              </a:pathLst>
            </a:custGeom>
            <a:blipFill>
              <a:blip r:embed="rId2"/>
              <a:stretch>
                <a:fillRect t="-51327" b="-51327"/>
              </a:stretch>
            </a:blipFill>
          </p:spPr>
          <p:txBody>
            <a:bodyPr/>
            <a:lstStyle/>
            <a:p>
              <a:endParaRPr lang="fr-CA"/>
            </a:p>
          </p:txBody>
        </p:sp>
      </p:grpSp>
      <p:sp>
        <p:nvSpPr>
          <p:cNvPr id="5" name="Freeform 5"/>
          <p:cNvSpPr/>
          <p:nvPr/>
        </p:nvSpPr>
        <p:spPr>
          <a:xfrm>
            <a:off x="16942223" y="1074087"/>
            <a:ext cx="317077" cy="149891"/>
          </a:xfrm>
          <a:custGeom>
            <a:avLst/>
            <a:gdLst/>
            <a:ahLst/>
            <a:cxnLst/>
            <a:rect l="l" t="t" r="r" b="b"/>
            <a:pathLst>
              <a:path w="317077" h="149891">
                <a:moveTo>
                  <a:pt x="0" y="0"/>
                </a:moveTo>
                <a:lnTo>
                  <a:pt x="317077" y="0"/>
                </a:lnTo>
                <a:lnTo>
                  <a:pt x="317077" y="149891"/>
                </a:lnTo>
                <a:lnTo>
                  <a:pt x="0" y="14989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6" name="TextBox 6"/>
          <p:cNvSpPr txBox="1"/>
          <p:nvPr/>
        </p:nvSpPr>
        <p:spPr>
          <a:xfrm>
            <a:off x="1028700" y="1076325"/>
            <a:ext cx="4309525" cy="2629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99"/>
              </a:lnSpc>
            </a:pPr>
            <a:r>
              <a:rPr lang="en-US" sz="2099" b="1" spc="-125">
                <a:solidFill>
                  <a:srgbClr val="1E1E1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Réflexion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4889053" y="1066800"/>
            <a:ext cx="1768402" cy="2025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599"/>
              </a:lnSpc>
            </a:pPr>
            <a:r>
              <a:rPr lang="en-US" sz="1599" spc="-95">
                <a:solidFill>
                  <a:srgbClr val="1E1E1E"/>
                </a:solidFill>
                <a:latin typeface="Montserrat"/>
                <a:ea typeface="Montserrat"/>
                <a:cs typeface="Montserrat"/>
                <a:sym typeface="Montserrat"/>
              </a:rPr>
              <a:t>12 février 2026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7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1755140"/>
            <a:ext cx="9144000" cy="6776721"/>
            <a:chOff x="0" y="0"/>
            <a:chExt cx="1087980" cy="80631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87980" cy="806314"/>
            </a:xfrm>
            <a:custGeom>
              <a:avLst/>
              <a:gdLst/>
              <a:ahLst/>
              <a:cxnLst/>
              <a:rect l="l" t="t" r="r" b="b"/>
              <a:pathLst>
                <a:path w="1087980" h="806314">
                  <a:moveTo>
                    <a:pt x="0" y="0"/>
                  </a:moveTo>
                  <a:lnTo>
                    <a:pt x="1087980" y="0"/>
                  </a:lnTo>
                  <a:lnTo>
                    <a:pt x="1087980" y="806314"/>
                  </a:lnTo>
                  <a:lnTo>
                    <a:pt x="0" y="806314"/>
                  </a:lnTo>
                  <a:close/>
                </a:path>
              </a:pathLst>
            </a:custGeom>
            <a:blipFill>
              <a:blip r:embed="rId2"/>
              <a:stretch>
                <a:fillRect t="-3804" b="-3804"/>
              </a:stretch>
            </a:blipFill>
          </p:spPr>
          <p:txBody>
            <a:bodyPr/>
            <a:lstStyle/>
            <a:p>
              <a:endParaRPr lang="fr-CA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028700" y="5534025"/>
            <a:ext cx="7659955" cy="2997835"/>
            <a:chOff x="0" y="0"/>
            <a:chExt cx="911404" cy="35669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911404" cy="356691"/>
            </a:xfrm>
            <a:custGeom>
              <a:avLst/>
              <a:gdLst/>
              <a:ahLst/>
              <a:cxnLst/>
              <a:rect l="l" t="t" r="r" b="b"/>
              <a:pathLst>
                <a:path w="911404" h="356691">
                  <a:moveTo>
                    <a:pt x="0" y="0"/>
                  </a:moveTo>
                  <a:lnTo>
                    <a:pt x="911404" y="0"/>
                  </a:lnTo>
                  <a:lnTo>
                    <a:pt x="911404" y="356691"/>
                  </a:lnTo>
                  <a:lnTo>
                    <a:pt x="0" y="356691"/>
                  </a:lnTo>
                  <a:close/>
                </a:path>
              </a:pathLst>
            </a:custGeom>
            <a:blipFill>
              <a:blip r:embed="rId3"/>
              <a:stretch>
                <a:fillRect b="-54587"/>
              </a:stretch>
            </a:blipFill>
          </p:spPr>
          <p:txBody>
            <a:bodyPr/>
            <a:lstStyle/>
            <a:p>
              <a:endParaRPr lang="fr-CA"/>
            </a:p>
          </p:txBody>
        </p:sp>
      </p:grpSp>
      <p:sp>
        <p:nvSpPr>
          <p:cNvPr id="6" name="Freeform 6"/>
          <p:cNvSpPr/>
          <p:nvPr/>
        </p:nvSpPr>
        <p:spPr>
          <a:xfrm>
            <a:off x="16942223" y="1074087"/>
            <a:ext cx="317077" cy="149891"/>
          </a:xfrm>
          <a:custGeom>
            <a:avLst/>
            <a:gdLst/>
            <a:ahLst/>
            <a:cxnLst/>
            <a:rect l="l" t="t" r="r" b="b"/>
            <a:pathLst>
              <a:path w="317077" h="149891">
                <a:moveTo>
                  <a:pt x="0" y="0"/>
                </a:moveTo>
                <a:lnTo>
                  <a:pt x="317077" y="0"/>
                </a:lnTo>
                <a:lnTo>
                  <a:pt x="317077" y="149891"/>
                </a:lnTo>
                <a:lnTo>
                  <a:pt x="0" y="1498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7" name="TextBox 7"/>
          <p:cNvSpPr txBox="1"/>
          <p:nvPr/>
        </p:nvSpPr>
        <p:spPr>
          <a:xfrm>
            <a:off x="1028700" y="1412065"/>
            <a:ext cx="7659955" cy="3731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799"/>
              </a:lnSpc>
            </a:pPr>
            <a:r>
              <a:rPr lang="en-US" sz="1799" spc="-35">
                <a:solidFill>
                  <a:srgbClr val="1E1E1E"/>
                </a:solidFill>
                <a:latin typeface="Montserrat"/>
                <a:ea typeface="Montserrat"/>
                <a:cs typeface="Montserrat"/>
                <a:sym typeface="Montserrat"/>
              </a:rPr>
              <a:t>Ce qu'on cherche à améliorer :</a:t>
            </a:r>
          </a:p>
          <a:p>
            <a:pPr marL="388618" lvl="1" indent="-194309" algn="just">
              <a:lnSpc>
                <a:spcPts val="1799"/>
              </a:lnSpc>
              <a:buFont typeface="Arial"/>
              <a:buChar char="•"/>
            </a:pPr>
            <a:r>
              <a:rPr lang="en-US" sz="1799" spc="-35">
                <a:solidFill>
                  <a:srgbClr val="1E1E1E"/>
                </a:solidFill>
                <a:latin typeface="Montserrat"/>
                <a:ea typeface="Montserrat"/>
                <a:cs typeface="Montserrat"/>
                <a:sym typeface="Montserrat"/>
              </a:rPr>
              <a:t>Garder l'élan militant vivant entre nos rencontres</a:t>
            </a:r>
          </a:p>
          <a:p>
            <a:pPr marL="388618" lvl="1" indent="-194309" algn="just">
              <a:lnSpc>
                <a:spcPts val="1799"/>
              </a:lnSpc>
              <a:buFont typeface="Arial"/>
              <a:buChar char="•"/>
            </a:pPr>
            <a:r>
              <a:rPr lang="en-US" sz="1799" spc="-35">
                <a:solidFill>
                  <a:srgbClr val="1E1E1E"/>
                </a:solidFill>
                <a:latin typeface="Montserrat"/>
                <a:ea typeface="Montserrat"/>
                <a:cs typeface="Montserrat"/>
                <a:sym typeface="Montserrat"/>
              </a:rPr>
              <a:t>Avoir un espace organisé où les discussions importantes ne se perdent pas</a:t>
            </a:r>
          </a:p>
          <a:p>
            <a:pPr marL="388618" lvl="1" indent="-194309" algn="just">
              <a:lnSpc>
                <a:spcPts val="1799"/>
              </a:lnSpc>
              <a:buFont typeface="Arial"/>
              <a:buChar char="•"/>
            </a:pPr>
            <a:r>
              <a:rPr lang="en-US" sz="1799" spc="-35">
                <a:solidFill>
                  <a:srgbClr val="1E1E1E"/>
                </a:solidFill>
                <a:latin typeface="Montserrat"/>
                <a:ea typeface="Montserrat"/>
                <a:cs typeface="Montserrat"/>
                <a:sym typeface="Montserrat"/>
              </a:rPr>
              <a:t>Faciliter le partage de ressources et la coordination rapide</a:t>
            </a:r>
          </a:p>
          <a:p>
            <a:pPr marL="388618" lvl="1" indent="-194309" algn="just">
              <a:lnSpc>
                <a:spcPts val="1799"/>
              </a:lnSpc>
              <a:buFont typeface="Arial"/>
              <a:buChar char="•"/>
            </a:pPr>
            <a:r>
              <a:rPr lang="en-US" sz="1799" spc="-35">
                <a:solidFill>
                  <a:srgbClr val="1E1E1E"/>
                </a:solidFill>
                <a:latin typeface="Montserrat"/>
                <a:ea typeface="Montserrat"/>
                <a:cs typeface="Montserrat"/>
                <a:sym typeface="Montserrat"/>
              </a:rPr>
              <a:t>Utiliser un outil que vous utilisez déjà (ou que vous seriez à l'aise d'adopter)</a:t>
            </a:r>
          </a:p>
          <a:p>
            <a:pPr algn="just">
              <a:lnSpc>
                <a:spcPts val="1799"/>
              </a:lnSpc>
            </a:pPr>
            <a:endParaRPr lang="en-US" sz="1799" spc="-35">
              <a:solidFill>
                <a:srgbClr val="1E1E1E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just">
              <a:lnSpc>
                <a:spcPts val="1799"/>
              </a:lnSpc>
            </a:pPr>
            <a:r>
              <a:rPr lang="en-US" sz="1799" spc="-35">
                <a:solidFill>
                  <a:srgbClr val="1E1E1E"/>
                </a:solidFill>
                <a:latin typeface="Montserrat"/>
                <a:ea typeface="Montserrat"/>
                <a:cs typeface="Montserrat"/>
                <a:sym typeface="Montserrat"/>
              </a:rPr>
              <a:t>Discord, pourquoi?</a:t>
            </a:r>
          </a:p>
          <a:p>
            <a:pPr marL="388618" lvl="1" indent="-194309" algn="just">
              <a:lnSpc>
                <a:spcPts val="1799"/>
              </a:lnSpc>
              <a:buFont typeface="Arial"/>
              <a:buChar char="•"/>
            </a:pPr>
            <a:r>
              <a:rPr lang="en-US" sz="1799" spc="-35">
                <a:solidFill>
                  <a:srgbClr val="1E1E1E"/>
                </a:solidFill>
                <a:latin typeface="Montserrat"/>
                <a:ea typeface="Montserrat"/>
                <a:cs typeface="Montserrat"/>
                <a:sym typeface="Montserrat"/>
              </a:rPr>
              <a:t>Organisation claire par canaux thématiques (mobilisation, communications, social, etc.)</a:t>
            </a:r>
          </a:p>
          <a:p>
            <a:pPr marL="388618" lvl="1" indent="-194309" algn="just">
              <a:lnSpc>
                <a:spcPts val="1799"/>
              </a:lnSpc>
              <a:buFont typeface="Arial"/>
              <a:buChar char="•"/>
            </a:pPr>
            <a:r>
              <a:rPr lang="en-US" sz="1799" spc="-35">
                <a:solidFill>
                  <a:srgbClr val="1E1E1E"/>
                </a:solidFill>
                <a:latin typeface="Montserrat"/>
                <a:ea typeface="Montserrat"/>
                <a:cs typeface="Montserrat"/>
                <a:sym typeface="Montserrat"/>
              </a:rPr>
              <a:t>Notifications configurables selon nos besoins</a:t>
            </a:r>
          </a:p>
          <a:p>
            <a:pPr marL="388618" lvl="1" indent="-194309" algn="just">
              <a:lnSpc>
                <a:spcPts val="1799"/>
              </a:lnSpc>
              <a:buFont typeface="Arial"/>
              <a:buChar char="•"/>
            </a:pPr>
            <a:r>
              <a:rPr lang="en-US" sz="1799" spc="-35">
                <a:solidFill>
                  <a:srgbClr val="1E1E1E"/>
                </a:solidFill>
                <a:latin typeface="Montserrat"/>
                <a:ea typeface="Montserrat"/>
                <a:cs typeface="Montserrat"/>
                <a:sym typeface="Montserrat"/>
              </a:rPr>
              <a:t>Pas d'algorithme qui décide ce que vous voyez</a:t>
            </a:r>
          </a:p>
          <a:p>
            <a:pPr marL="388618" lvl="1" indent="-194309" algn="just">
              <a:lnSpc>
                <a:spcPts val="1799"/>
              </a:lnSpc>
              <a:buFont typeface="Arial"/>
              <a:buChar char="•"/>
            </a:pPr>
            <a:r>
              <a:rPr lang="en-US" sz="1799" spc="-35">
                <a:solidFill>
                  <a:srgbClr val="1E1E1E"/>
                </a:solidFill>
                <a:latin typeface="Montserrat"/>
                <a:ea typeface="Montserrat"/>
                <a:cs typeface="Montserrat"/>
                <a:sym typeface="Montserrat"/>
              </a:rPr>
              <a:t>Application mobile performante</a:t>
            </a:r>
          </a:p>
          <a:p>
            <a:pPr marL="388618" lvl="1" indent="-194309" algn="just">
              <a:lnSpc>
                <a:spcPts val="1799"/>
              </a:lnSpc>
              <a:buFont typeface="Arial"/>
              <a:buChar char="•"/>
            </a:pPr>
            <a:r>
              <a:rPr lang="en-US" sz="1799" spc="-35">
                <a:solidFill>
                  <a:srgbClr val="1E1E1E"/>
                </a:solidFill>
                <a:latin typeface="Montserrat"/>
                <a:ea typeface="Montserrat"/>
                <a:cs typeface="Montserrat"/>
                <a:sym typeface="Montserrat"/>
              </a:rPr>
              <a:t>Déjà utilisé par plusieurs communautés militantes et syndicales dans le monde</a:t>
            </a:r>
          </a:p>
          <a:p>
            <a:pPr algn="just">
              <a:lnSpc>
                <a:spcPts val="1799"/>
              </a:lnSpc>
            </a:pPr>
            <a:endParaRPr lang="en-US" sz="1799" spc="-35">
              <a:solidFill>
                <a:srgbClr val="1E1E1E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9144000" y="667357"/>
            <a:ext cx="6006888" cy="10877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80"/>
              </a:lnSpc>
            </a:pPr>
            <a:r>
              <a:rPr lang="en-US" sz="9600" b="1" spc="-960">
                <a:solidFill>
                  <a:srgbClr val="1E1E1E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Discord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426625"/>
            <a:ext cx="4309525" cy="2629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99"/>
              </a:lnSpc>
            </a:pPr>
            <a:r>
              <a:rPr lang="en-US" sz="2099" b="1" spc="-125">
                <a:solidFill>
                  <a:srgbClr val="1E1E1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Réflexion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4889053" y="1066800"/>
            <a:ext cx="1768402" cy="2025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599"/>
              </a:lnSpc>
            </a:pPr>
            <a:r>
              <a:rPr lang="en-US" sz="1599" spc="-95">
                <a:solidFill>
                  <a:srgbClr val="1E1E1E"/>
                </a:solidFill>
                <a:latin typeface="Montserrat"/>
                <a:ea typeface="Montserrat"/>
                <a:cs typeface="Montserrat"/>
                <a:sym typeface="Montserrat"/>
              </a:rPr>
              <a:t>12 février 2026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7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035480" y="1828562"/>
            <a:ext cx="12223820" cy="4928781"/>
            <a:chOff x="0" y="0"/>
            <a:chExt cx="1454426" cy="58644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54426" cy="586441"/>
            </a:xfrm>
            <a:custGeom>
              <a:avLst/>
              <a:gdLst/>
              <a:ahLst/>
              <a:cxnLst/>
              <a:rect l="l" t="t" r="r" b="b"/>
              <a:pathLst>
                <a:path w="1454426" h="586441">
                  <a:moveTo>
                    <a:pt x="0" y="0"/>
                  </a:moveTo>
                  <a:lnTo>
                    <a:pt x="1454426" y="0"/>
                  </a:lnTo>
                  <a:lnTo>
                    <a:pt x="1454426" y="586441"/>
                  </a:lnTo>
                  <a:lnTo>
                    <a:pt x="0" y="586441"/>
                  </a:lnTo>
                  <a:close/>
                </a:path>
              </a:pathLst>
            </a:custGeom>
            <a:blipFill>
              <a:blip r:embed="rId2"/>
              <a:stretch>
                <a:fillRect t="-13571" b="-40814"/>
              </a:stretch>
            </a:blipFill>
          </p:spPr>
          <p:txBody>
            <a:bodyPr/>
            <a:lstStyle/>
            <a:p>
              <a:endParaRPr lang="fr-CA"/>
            </a:p>
          </p:txBody>
        </p:sp>
      </p:grpSp>
      <p:sp>
        <p:nvSpPr>
          <p:cNvPr id="4" name="Freeform 4"/>
          <p:cNvSpPr/>
          <p:nvPr/>
        </p:nvSpPr>
        <p:spPr>
          <a:xfrm>
            <a:off x="16942223" y="1074087"/>
            <a:ext cx="317077" cy="149891"/>
          </a:xfrm>
          <a:custGeom>
            <a:avLst/>
            <a:gdLst/>
            <a:ahLst/>
            <a:cxnLst/>
            <a:rect l="l" t="t" r="r" b="b"/>
            <a:pathLst>
              <a:path w="317077" h="149891">
                <a:moveTo>
                  <a:pt x="0" y="0"/>
                </a:moveTo>
                <a:lnTo>
                  <a:pt x="317077" y="0"/>
                </a:lnTo>
                <a:lnTo>
                  <a:pt x="317077" y="149891"/>
                </a:lnTo>
                <a:lnTo>
                  <a:pt x="0" y="14989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5" name="TextBox 5"/>
          <p:cNvSpPr txBox="1"/>
          <p:nvPr/>
        </p:nvSpPr>
        <p:spPr>
          <a:xfrm>
            <a:off x="384184" y="5986699"/>
            <a:ext cx="10596166" cy="30309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80"/>
              </a:lnSpc>
            </a:pPr>
            <a:r>
              <a:rPr lang="en-US" sz="9600" b="1" spc="-960">
                <a:solidFill>
                  <a:srgbClr val="1E1E1E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Un outil d’organisation démocratique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053102" y="7354530"/>
            <a:ext cx="6889121" cy="8838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799"/>
              </a:lnSpc>
            </a:pPr>
            <a:r>
              <a:rPr lang="en-US" sz="1799" spc="-35">
                <a:solidFill>
                  <a:srgbClr val="1E1E1E"/>
                </a:solidFill>
                <a:latin typeface="Montserrat"/>
                <a:ea typeface="Montserrat"/>
                <a:cs typeface="Montserrat"/>
                <a:sym typeface="Montserrat"/>
              </a:rPr>
              <a:t>Les outils technologiques doivent être au service des humains, pas le contraire. Nous cherchons à nous doter d’un outil qui permettrait de mieux se concerter et de nous organiser pour changer les choses.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1076325"/>
            <a:ext cx="4309525" cy="2629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99"/>
              </a:lnSpc>
            </a:pPr>
            <a:r>
              <a:rPr lang="en-US" sz="2099" b="1" spc="-125">
                <a:solidFill>
                  <a:srgbClr val="1E1E1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Réflexion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4889053" y="1066800"/>
            <a:ext cx="1768402" cy="2025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599"/>
              </a:lnSpc>
            </a:pPr>
            <a:r>
              <a:rPr lang="en-US" sz="1599" spc="-95">
                <a:solidFill>
                  <a:srgbClr val="1E1E1E"/>
                </a:solidFill>
                <a:latin typeface="Montserrat"/>
                <a:ea typeface="Montserrat"/>
                <a:cs typeface="Montserrat"/>
                <a:sym typeface="Montserrat"/>
              </a:rPr>
              <a:t>12 février 2026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7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701463" y="1537706"/>
            <a:ext cx="9586537" cy="7211588"/>
            <a:chOff x="0" y="0"/>
            <a:chExt cx="12782049" cy="9615451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12782049" cy="4733270"/>
              <a:chOff x="0" y="0"/>
              <a:chExt cx="1140634" cy="422384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1140634" cy="422384"/>
              </a:xfrm>
              <a:custGeom>
                <a:avLst/>
                <a:gdLst/>
                <a:ahLst/>
                <a:cxnLst/>
                <a:rect l="l" t="t" r="r" b="b"/>
                <a:pathLst>
                  <a:path w="1140634" h="422384">
                    <a:moveTo>
                      <a:pt x="0" y="0"/>
                    </a:moveTo>
                    <a:lnTo>
                      <a:pt x="1140634" y="0"/>
                    </a:lnTo>
                    <a:lnTo>
                      <a:pt x="1140634" y="422384"/>
                    </a:lnTo>
                    <a:lnTo>
                      <a:pt x="0" y="422384"/>
                    </a:lnTo>
                    <a:close/>
                  </a:path>
                </a:pathLst>
              </a:custGeom>
              <a:blipFill>
                <a:blip r:embed="rId2"/>
                <a:stretch>
                  <a:fillRect t="-28482" b="-28482"/>
                </a:stretch>
              </a:blipFill>
            </p:spPr>
            <p:txBody>
              <a:bodyPr/>
              <a:lstStyle/>
              <a:p>
                <a:endParaRPr lang="fr-CA"/>
              </a:p>
            </p:txBody>
          </p:sp>
        </p:grpSp>
        <p:grpSp>
          <p:nvGrpSpPr>
            <p:cNvPr id="5" name="Group 5"/>
            <p:cNvGrpSpPr/>
            <p:nvPr/>
          </p:nvGrpSpPr>
          <p:grpSpPr>
            <a:xfrm>
              <a:off x="0" y="4882181"/>
              <a:ext cx="12782049" cy="4733270"/>
              <a:chOff x="0" y="0"/>
              <a:chExt cx="1140634" cy="422384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1140634" cy="422384"/>
              </a:xfrm>
              <a:custGeom>
                <a:avLst/>
                <a:gdLst/>
                <a:ahLst/>
                <a:cxnLst/>
                <a:rect l="l" t="t" r="r" b="b"/>
                <a:pathLst>
                  <a:path w="1140634" h="422384">
                    <a:moveTo>
                      <a:pt x="0" y="0"/>
                    </a:moveTo>
                    <a:lnTo>
                      <a:pt x="1140634" y="0"/>
                    </a:lnTo>
                    <a:lnTo>
                      <a:pt x="1140634" y="422384"/>
                    </a:lnTo>
                    <a:lnTo>
                      <a:pt x="0" y="422384"/>
                    </a:lnTo>
                    <a:close/>
                  </a:path>
                </a:pathLst>
              </a:custGeom>
              <a:blipFill>
                <a:blip r:embed="rId3"/>
                <a:stretch>
                  <a:fillRect t="-40097" b="-40097"/>
                </a:stretch>
              </a:blipFill>
            </p:spPr>
            <p:txBody>
              <a:bodyPr/>
              <a:lstStyle/>
              <a:p>
                <a:endParaRPr lang="fr-CA"/>
              </a:p>
            </p:txBody>
          </p:sp>
        </p:grpSp>
      </p:grpSp>
      <p:sp>
        <p:nvSpPr>
          <p:cNvPr id="7" name="TextBox 7"/>
          <p:cNvSpPr txBox="1"/>
          <p:nvPr/>
        </p:nvSpPr>
        <p:spPr>
          <a:xfrm>
            <a:off x="1028700" y="2829244"/>
            <a:ext cx="7099779" cy="10877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80"/>
              </a:lnSpc>
            </a:pPr>
            <a:r>
              <a:rPr lang="en-US" sz="9600" b="1" spc="-960">
                <a:solidFill>
                  <a:srgbClr val="1E1E1E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Sondage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4567796"/>
            <a:ext cx="7099779" cy="33532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99"/>
              </a:lnSpc>
            </a:pPr>
            <a:r>
              <a:rPr lang="en-US" sz="2999" spc="-59">
                <a:solidFill>
                  <a:srgbClr val="1E1E1E"/>
                </a:solidFill>
                <a:latin typeface="Montserrat"/>
                <a:ea typeface="Montserrat"/>
                <a:cs typeface="Montserrat"/>
                <a:sym typeface="Montserrat"/>
              </a:rPr>
              <a:t>On veut améliorer nos communications entre les rencontres du Réseau. Facebook + SharePoint, c'est pas optimal, on le sait tous.</a:t>
            </a:r>
          </a:p>
          <a:p>
            <a:pPr algn="l">
              <a:lnSpc>
                <a:spcPts val="2999"/>
              </a:lnSpc>
            </a:pPr>
            <a:endParaRPr lang="en-US" sz="2999" spc="-59">
              <a:solidFill>
                <a:srgbClr val="1E1E1E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>
              <a:lnSpc>
                <a:spcPts val="2999"/>
              </a:lnSpc>
            </a:pPr>
            <a:r>
              <a:rPr lang="en-US" sz="2999" spc="-59">
                <a:solidFill>
                  <a:srgbClr val="1E1E1E"/>
                </a:solidFill>
                <a:latin typeface="Montserrat"/>
                <a:ea typeface="Montserrat"/>
                <a:cs typeface="Montserrat"/>
                <a:sym typeface="Montserrat"/>
              </a:rPr>
              <a:t>On explore Discord comme alternative, mais avant de décider quoi que ce soit, on veut </a:t>
            </a:r>
            <a:r>
              <a:rPr lang="en-US" sz="2999" b="1" spc="-59">
                <a:solidFill>
                  <a:srgbClr val="1E1E1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VOTRE </a:t>
            </a:r>
            <a:r>
              <a:rPr lang="en-US" sz="2999" spc="-59">
                <a:solidFill>
                  <a:srgbClr val="1E1E1E"/>
                </a:solidFill>
                <a:latin typeface="Montserrat"/>
                <a:ea typeface="Montserrat"/>
                <a:cs typeface="Montserrat"/>
                <a:sym typeface="Montserrat"/>
              </a:rPr>
              <a:t>avis.</a:t>
            </a:r>
          </a:p>
          <a:p>
            <a:pPr algn="l">
              <a:lnSpc>
                <a:spcPts val="2999"/>
              </a:lnSpc>
            </a:pPr>
            <a:endParaRPr lang="en-US" sz="2999" spc="-59">
              <a:solidFill>
                <a:srgbClr val="1E1E1E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6942223" y="1074087"/>
            <a:ext cx="317077" cy="149891"/>
          </a:xfrm>
          <a:custGeom>
            <a:avLst/>
            <a:gdLst/>
            <a:ahLst/>
            <a:cxnLst/>
            <a:rect l="l" t="t" r="r" b="b"/>
            <a:pathLst>
              <a:path w="317077" h="149891">
                <a:moveTo>
                  <a:pt x="0" y="0"/>
                </a:moveTo>
                <a:lnTo>
                  <a:pt x="317077" y="0"/>
                </a:lnTo>
                <a:lnTo>
                  <a:pt x="317077" y="149891"/>
                </a:lnTo>
                <a:lnTo>
                  <a:pt x="0" y="1498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0" name="TextBox 10"/>
          <p:cNvSpPr txBox="1"/>
          <p:nvPr/>
        </p:nvSpPr>
        <p:spPr>
          <a:xfrm>
            <a:off x="1028700" y="1076325"/>
            <a:ext cx="4309525" cy="2629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99"/>
              </a:lnSpc>
            </a:pPr>
            <a:r>
              <a:rPr lang="en-US" sz="2099" b="1" spc="-125">
                <a:solidFill>
                  <a:srgbClr val="1E1E1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Réflexion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4889053" y="1066800"/>
            <a:ext cx="1768402" cy="2025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599"/>
              </a:lnSpc>
            </a:pPr>
            <a:r>
              <a:rPr lang="en-US" sz="1599" spc="-95">
                <a:solidFill>
                  <a:srgbClr val="1E1E1E"/>
                </a:solidFill>
                <a:latin typeface="Montserrat"/>
                <a:ea typeface="Montserrat"/>
                <a:cs typeface="Montserrat"/>
                <a:sym typeface="Montserrat"/>
              </a:rPr>
              <a:t>12 février 2026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7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398389" y="2844979"/>
            <a:ext cx="6966395" cy="8838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799"/>
              </a:lnSpc>
            </a:pPr>
            <a:r>
              <a:rPr lang="en-US" sz="1799" spc="-35">
                <a:solidFill>
                  <a:srgbClr val="1E1E1E"/>
                </a:solidFill>
                <a:latin typeface="Montserrat"/>
                <a:ea typeface="Montserrat"/>
                <a:cs typeface="Montserrat"/>
                <a:sym typeface="Montserrat"/>
              </a:rPr>
              <a:t>Parmi les objectifs de communication du Réseau </a:t>
            </a:r>
            <a:r>
              <a:rPr lang="en-US" sz="1799" b="1" spc="-35">
                <a:solidFill>
                  <a:srgbClr val="1E1E1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ET</a:t>
            </a:r>
            <a:r>
              <a:rPr lang="en-US" sz="1799" spc="-35">
                <a:solidFill>
                  <a:srgbClr val="1E1E1E"/>
                </a:solidFill>
                <a:latin typeface="Montserrat"/>
                <a:ea typeface="Montserrat"/>
                <a:cs typeface="Montserrat"/>
                <a:sym typeface="Montserrat"/>
              </a:rPr>
              <a:t> de la CSQ, nous voulons mettre en lumière nos militantes et nos militants, leurs idées, leurs initiatives, leur énergie! C’est pourquoi nous lançons le PORTRAIT BOOTH du Réseau des jeunes! 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0" y="4119316"/>
            <a:ext cx="13364784" cy="4511810"/>
            <a:chOff x="0" y="0"/>
            <a:chExt cx="1590181" cy="53682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590181" cy="536828"/>
            </a:xfrm>
            <a:custGeom>
              <a:avLst/>
              <a:gdLst/>
              <a:ahLst/>
              <a:cxnLst/>
              <a:rect l="l" t="t" r="r" b="b"/>
              <a:pathLst>
                <a:path w="1590181" h="536828">
                  <a:moveTo>
                    <a:pt x="0" y="0"/>
                  </a:moveTo>
                  <a:lnTo>
                    <a:pt x="1590181" y="0"/>
                  </a:lnTo>
                  <a:lnTo>
                    <a:pt x="1590181" y="536828"/>
                  </a:lnTo>
                  <a:lnTo>
                    <a:pt x="0" y="536828"/>
                  </a:lnTo>
                  <a:close/>
                </a:path>
              </a:pathLst>
            </a:custGeom>
            <a:blipFill>
              <a:blip r:embed="rId2"/>
              <a:stretch>
                <a:fillRect t="-42197" b="-42197"/>
              </a:stretch>
            </a:blipFill>
          </p:spPr>
          <p:txBody>
            <a:bodyPr/>
            <a:lstStyle/>
            <a:p>
              <a:endParaRPr lang="fr-CA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3595454" y="1655874"/>
            <a:ext cx="4692546" cy="6975251"/>
            <a:chOff x="0" y="0"/>
            <a:chExt cx="558333" cy="82993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58333" cy="829936"/>
            </a:xfrm>
            <a:custGeom>
              <a:avLst/>
              <a:gdLst/>
              <a:ahLst/>
              <a:cxnLst/>
              <a:rect l="l" t="t" r="r" b="b"/>
              <a:pathLst>
                <a:path w="558333" h="829936">
                  <a:moveTo>
                    <a:pt x="0" y="0"/>
                  </a:moveTo>
                  <a:lnTo>
                    <a:pt x="558333" y="0"/>
                  </a:lnTo>
                  <a:lnTo>
                    <a:pt x="558333" y="829936"/>
                  </a:lnTo>
                  <a:lnTo>
                    <a:pt x="0" y="829936"/>
                  </a:lnTo>
                  <a:close/>
                </a:path>
              </a:pathLst>
            </a:custGeom>
            <a:blipFill>
              <a:blip r:embed="rId3"/>
              <a:stretch>
                <a:fillRect l="-61344" r="-61344"/>
              </a:stretch>
            </a:blipFill>
          </p:spPr>
          <p:txBody>
            <a:bodyPr/>
            <a:lstStyle/>
            <a:p>
              <a:endParaRPr lang="fr-CA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324311" y="1972508"/>
            <a:ext cx="7244919" cy="20593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80"/>
              </a:lnSpc>
            </a:pPr>
            <a:r>
              <a:rPr lang="en-US" sz="9600" b="1" spc="-960">
                <a:solidFill>
                  <a:srgbClr val="1E1E1E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portraits de membres</a:t>
            </a:r>
          </a:p>
        </p:txBody>
      </p:sp>
      <p:sp>
        <p:nvSpPr>
          <p:cNvPr id="8" name="Freeform 8"/>
          <p:cNvSpPr/>
          <p:nvPr/>
        </p:nvSpPr>
        <p:spPr>
          <a:xfrm>
            <a:off x="16942223" y="1074087"/>
            <a:ext cx="317077" cy="149891"/>
          </a:xfrm>
          <a:custGeom>
            <a:avLst/>
            <a:gdLst/>
            <a:ahLst/>
            <a:cxnLst/>
            <a:rect l="l" t="t" r="r" b="b"/>
            <a:pathLst>
              <a:path w="317077" h="149891">
                <a:moveTo>
                  <a:pt x="0" y="0"/>
                </a:moveTo>
                <a:lnTo>
                  <a:pt x="317077" y="0"/>
                </a:lnTo>
                <a:lnTo>
                  <a:pt x="317077" y="149891"/>
                </a:lnTo>
                <a:lnTo>
                  <a:pt x="0" y="1498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9" name="TextBox 9"/>
          <p:cNvSpPr txBox="1"/>
          <p:nvPr/>
        </p:nvSpPr>
        <p:spPr>
          <a:xfrm>
            <a:off x="1028700" y="1076325"/>
            <a:ext cx="4309525" cy="2629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99"/>
              </a:lnSpc>
            </a:pPr>
            <a:r>
              <a:rPr lang="en-US" sz="2099" b="1" spc="-125">
                <a:solidFill>
                  <a:srgbClr val="1E1E1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Action de communication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4889053" y="1066800"/>
            <a:ext cx="1768402" cy="2025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599"/>
              </a:lnSpc>
            </a:pPr>
            <a:r>
              <a:rPr lang="en-US" sz="1599" spc="-95">
                <a:solidFill>
                  <a:srgbClr val="1E1E1E"/>
                </a:solidFill>
                <a:latin typeface="Montserrat"/>
                <a:ea typeface="Montserrat"/>
                <a:cs typeface="Montserrat"/>
                <a:sym typeface="Montserrat"/>
              </a:rPr>
              <a:t>12 février 2026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501ED80A388CA439DC4C6092148A930" ma:contentTypeVersion="14" ma:contentTypeDescription="Crée un document." ma:contentTypeScope="" ma:versionID="21e081e45f99eba365b7f863d84de68c">
  <xsd:schema xmlns:xsd="http://www.w3.org/2001/XMLSchema" xmlns:xs="http://www.w3.org/2001/XMLSchema" xmlns:p="http://schemas.microsoft.com/office/2006/metadata/properties" xmlns:ns2="318a0b9a-6f8d-4151-b7a6-2eaae58fdac6" xmlns:ns3="bbb25a7b-10a5-47f8-bc9b-09dbf4f0449b" targetNamespace="http://schemas.microsoft.com/office/2006/metadata/properties" ma:root="true" ma:fieldsID="a6aa412b3d241f15975cb1a485171ffb" ns2:_="" ns3:_="">
    <xsd:import namespace="318a0b9a-6f8d-4151-b7a6-2eaae58fdac6"/>
    <xsd:import namespace="bbb25a7b-10a5-47f8-bc9b-09dbf4f0449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8a0b9a-6f8d-4151-b7a6-2eaae58fdac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1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9" nillable="true" ma:taxonomy="true" ma:internalName="lcf76f155ced4ddcb4097134ff3c332f" ma:taxonomyFieldName="MediaServiceImageTags" ma:displayName="Balises d’images" ma:readOnly="false" ma:fieldId="{5cf76f15-5ced-4ddc-b409-7134ff3c332f}" ma:taxonomyMulti="true" ma:sspId="5d618017-d64a-4afe-9f0d-73b2437256f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b25a7b-10a5-47f8-bc9b-09dbf4f0449b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ff0a60e9-51e9-4cb7-9a80-f203ff2adefc}" ma:internalName="TaxCatchAll" ma:showField="CatchAllData" ma:web="bbb25a7b-10a5-47f8-bc9b-09dbf4f0449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18a0b9a-6f8d-4151-b7a6-2eaae58fdac6">
      <Terms xmlns="http://schemas.microsoft.com/office/infopath/2007/PartnerControls"/>
    </lcf76f155ced4ddcb4097134ff3c332f>
    <TaxCatchAll xmlns="bbb25a7b-10a5-47f8-bc9b-09dbf4f0449b" xsi:nil="true"/>
  </documentManagement>
</p:properties>
</file>

<file path=customXml/itemProps1.xml><?xml version="1.0" encoding="utf-8"?>
<ds:datastoreItem xmlns:ds="http://schemas.openxmlformats.org/officeDocument/2006/customXml" ds:itemID="{0E097DEF-172B-47B6-BCE3-913C8F7C3A51}"/>
</file>

<file path=customXml/itemProps2.xml><?xml version="1.0" encoding="utf-8"?>
<ds:datastoreItem xmlns:ds="http://schemas.openxmlformats.org/officeDocument/2006/customXml" ds:itemID="{8CE9CD0E-A819-4B8B-8700-F190F3C85E5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F2004C2-BD4C-4F3A-A53E-B749A1B8D032}">
  <ds:schemaRefs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dc06e792-3df1-4150-9cbd-76997002671e"/>
    <ds:schemaRef ds:uri="http://schemas.microsoft.com/office/infopath/2007/PartnerControls"/>
    <ds:schemaRef ds:uri="http://purl.org/dc/terms/"/>
    <ds:schemaRef ds:uri="http://purl.org/dc/dcmitype/"/>
    <ds:schemaRef ds:uri="http://www.w3.org/XML/1998/namespace"/>
    <ds:schemaRef ds:uri="http://schemas.microsoft.com/office/2006/metadata/properties"/>
  </ds:schemaRefs>
</ds:datastoreItem>
</file>

<file path=docMetadata/LabelInfo.xml><?xml version="1.0" encoding="utf-8"?>
<clbl:labelList xmlns:clbl="http://schemas.microsoft.com/office/2020/mipLabelMetadata">
  <clbl:label id="{f6fdb3b2-8627-411b-9af1-04540f5ff4ea}" enabled="0" method="" siteId="{f6fdb3b2-8627-411b-9af1-04540f5ff4ea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269</Words>
  <Application>Microsoft Office PowerPoint</Application>
  <PresentationFormat>Personnalisé</PresentationFormat>
  <Paragraphs>39</Paragraphs>
  <Slides>6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6</vt:i4>
      </vt:variant>
    </vt:vector>
  </HeadingPairs>
  <TitlesOfParts>
    <vt:vector size="13" baseType="lpstr">
      <vt:lpstr>Montserrat</vt:lpstr>
      <vt:lpstr>Arial</vt:lpstr>
      <vt:lpstr>Calibri</vt:lpstr>
      <vt:lpstr>Montserrat Bold</vt:lpstr>
      <vt:lpstr>Montserrat Ultra-Bold</vt:lpstr>
      <vt:lpstr>Amsterdam Four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Réseau des jeunes</dc:title>
  <cp:lastModifiedBy>Karimme Vega</cp:lastModifiedBy>
  <cp:revision>2</cp:revision>
  <dcterms:created xsi:type="dcterms:W3CDTF">2006-08-16T00:00:00Z</dcterms:created>
  <dcterms:modified xsi:type="dcterms:W3CDTF">2026-02-06T20:30:06Z</dcterms:modified>
  <dc:identifier>DAHAkm871dU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0x0101005501ED80A388CA439DC4C6092148A930</vt:lpwstr>
  </property>
</Properties>
</file>