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omments/modernComment_187_604C1C2C.xml" ContentType="application/vnd.ms-powerpoint.comment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5"/>
  </p:sldMasterIdLst>
  <p:sldIdLst>
    <p:sldId id="261" r:id="rId6"/>
    <p:sldId id="257" r:id="rId7"/>
    <p:sldId id="381" r:id="rId8"/>
    <p:sldId id="380" r:id="rId9"/>
    <p:sldId id="390" r:id="rId10"/>
    <p:sldId id="391" r:id="rId11"/>
    <p:sldId id="392" r:id="rId12"/>
    <p:sldId id="393" r:id="rId13"/>
    <p:sldId id="382" r:id="rId14"/>
    <p:sldId id="383" r:id="rId15"/>
    <p:sldId id="385" r:id="rId16"/>
    <p:sldId id="386" r:id="rId17"/>
    <p:sldId id="378" r:id="rId18"/>
    <p:sldId id="379" r:id="rId19"/>
    <p:sldId id="387" r:id="rId20"/>
    <p:sldId id="388" r:id="rId21"/>
    <p:sldId id="389" r:id="rId22"/>
    <p:sldId id="395" r:id="rId23"/>
    <p:sldId id="401" r:id="rId24"/>
    <p:sldId id="402" r:id="rId25"/>
    <p:sldId id="394" r:id="rId26"/>
    <p:sldId id="396" r:id="rId27"/>
    <p:sldId id="403" r:id="rId28"/>
    <p:sldId id="404" r:id="rId29"/>
    <p:sldId id="410" r:id="rId30"/>
    <p:sldId id="411" r:id="rId31"/>
    <p:sldId id="405" r:id="rId32"/>
    <p:sldId id="407" r:id="rId33"/>
    <p:sldId id="408" r:id="rId34"/>
    <p:sldId id="409" r:id="rId35"/>
    <p:sldId id="412" r:id="rId36"/>
    <p:sldId id="413" r:id="rId37"/>
    <p:sldId id="397" r:id="rId38"/>
    <p:sldId id="399" r:id="rId39"/>
    <p:sldId id="416" r:id="rId40"/>
    <p:sldId id="415" r:id="rId41"/>
    <p:sldId id="414" r:id="rId42"/>
    <p:sldId id="417" r:id="rId43"/>
    <p:sldId id="418" r:id="rId44"/>
    <p:sldId id="419" r:id="rId45"/>
    <p:sldId id="259" r:id="rId46"/>
  </p:sldIdLst>
  <p:sldSz cx="12192000" cy="6858000"/>
  <p:notesSz cx="7010400" cy="9296400"/>
  <p:embeddedFontLst>
    <p:embeddedFont>
      <p:font typeface="Raleway" pitchFamily="2" charset="0"/>
      <p:regular r:id="rId47"/>
      <p:bold r:id="rId48"/>
      <p:italic r:id="rId49"/>
      <p:boldItalic r:id="rId50"/>
    </p:embeddedFont>
    <p:embeddedFont>
      <p:font typeface="Raleway ExtraBold" pitchFamily="2" charset="0"/>
      <p:bold r:id="rId51"/>
      <p:boldItalic r:id="rId5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6CB318-877F-2D8E-6E0F-F9481894EDA1}" name="Susy Bélanger" initials="SB" userId="S::belanger.susy@lacsq.org::6a414763-5247-4f14-93f6-8e7bef55199c" providerId="AD"/>
  <p188:author id="{4796D65D-F084-17F1-65EE-17A9A14EAEB2}" name="Nancy Sanfacon" initials="NS" userId="S::sanfacon.nancy@lacsq.org::84023288-94e4-403f-866c-8e16f78590af" providerId="AD"/>
  <p188:author id="{3EB20887-8F35-C9CA-C806-5CD8ABA41022}" name="Minh Nguyen" initials="MN" userId="S::nguyen.minh@lacsq.org::5060ce33-036c-4f1e-afe1-1474752d02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4A41"/>
    <a:srgbClr val="1E4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98EAB-A6C7-4595-AABA-CEAA0E99039B}" v="1" dt="2026-02-04T20:26:26.1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5.fntdata"/><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h Nguyen" userId="5060ce33-036c-4f1e-afe1-1474752d029f" providerId="ADAL" clId="{0989FB23-B3AB-4794-AC15-248064C356FB}"/>
    <pc:docChg chg="custSel delSld modSld">
      <pc:chgData name="Minh Nguyen" userId="5060ce33-036c-4f1e-afe1-1474752d029f" providerId="ADAL" clId="{0989FB23-B3AB-4794-AC15-248064C356FB}" dt="2026-02-05T20:24:06.445" v="10" actId="2696"/>
      <pc:docMkLst>
        <pc:docMk/>
      </pc:docMkLst>
      <pc:sldChg chg="del">
        <pc:chgData name="Minh Nguyen" userId="5060ce33-036c-4f1e-afe1-1474752d029f" providerId="ADAL" clId="{0989FB23-B3AB-4794-AC15-248064C356FB}" dt="2026-02-05T20:24:06.445" v="10" actId="2696"/>
        <pc:sldMkLst>
          <pc:docMk/>
          <pc:sldMk cId="362706713" sldId="384"/>
        </pc:sldMkLst>
      </pc:sldChg>
      <pc:sldChg chg="modSp mod">
        <pc:chgData name="Minh Nguyen" userId="5060ce33-036c-4f1e-afe1-1474752d029f" providerId="ADAL" clId="{0989FB23-B3AB-4794-AC15-248064C356FB}" dt="2026-02-05T19:24:04.088" v="9" actId="207"/>
        <pc:sldMkLst>
          <pc:docMk/>
          <pc:sldMk cId="3588578423" sldId="401"/>
        </pc:sldMkLst>
        <pc:spChg chg="mod">
          <ac:chgData name="Minh Nguyen" userId="5060ce33-036c-4f1e-afe1-1474752d029f" providerId="ADAL" clId="{0989FB23-B3AB-4794-AC15-248064C356FB}" dt="2026-02-05T19:24:04.088" v="9" actId="207"/>
          <ac:spMkLst>
            <pc:docMk/>
            <pc:sldMk cId="3588578423" sldId="401"/>
            <ac:spMk id="2" creationId="{3CC6A7B7-FE32-B916-AEC3-946813AF8E0F}"/>
          </ac:spMkLst>
        </pc:spChg>
      </pc:sldChg>
      <pc:sldChg chg="addSp modSp mod">
        <pc:chgData name="Minh Nguyen" userId="5060ce33-036c-4f1e-afe1-1474752d029f" providerId="ADAL" clId="{0989FB23-B3AB-4794-AC15-248064C356FB}" dt="2026-02-04T20:26:32.537" v="8" actId="1076"/>
        <pc:sldMkLst>
          <pc:docMk/>
          <pc:sldMk cId="1082205588" sldId="411"/>
        </pc:sldMkLst>
        <pc:spChg chg="mod">
          <ac:chgData name="Minh Nguyen" userId="5060ce33-036c-4f1e-afe1-1474752d029f" providerId="ADAL" clId="{0989FB23-B3AB-4794-AC15-248064C356FB}" dt="2026-02-04T20:25:56.720" v="4" actId="27636"/>
          <ac:spMkLst>
            <pc:docMk/>
            <pc:sldMk cId="1082205588" sldId="411"/>
            <ac:spMk id="3" creationId="{C9C3BF72-460C-2DFC-68DF-3A5D6AE5AD40}"/>
          </ac:spMkLst>
        </pc:spChg>
        <pc:picChg chg="add mod">
          <ac:chgData name="Minh Nguyen" userId="5060ce33-036c-4f1e-afe1-1474752d029f" providerId="ADAL" clId="{0989FB23-B3AB-4794-AC15-248064C356FB}" dt="2026-02-04T20:26:32.537" v="8" actId="1076"/>
          <ac:picMkLst>
            <pc:docMk/>
            <pc:sldMk cId="1082205588" sldId="411"/>
            <ac:picMk id="4" creationId="{D5072753-EB4F-2A50-F6C7-09907471EC2A}"/>
          </ac:picMkLst>
        </pc:picChg>
      </pc:sldChg>
    </pc:docChg>
  </pc:docChgLst>
  <pc:docChgLst>
    <pc:chgData name="Susy Bélanger" userId="6a414763-5247-4f14-93f6-8e7bef55199c" providerId="ADAL" clId="{86766DE4-F361-4331-85EE-9E04F18245A0}"/>
    <pc:docChg chg="modSld">
      <pc:chgData name="Susy Bélanger" userId="6a414763-5247-4f14-93f6-8e7bef55199c" providerId="ADAL" clId="{86766DE4-F361-4331-85EE-9E04F18245A0}" dt="2026-02-03T17:06:43.547" v="7" actId="207"/>
      <pc:docMkLst>
        <pc:docMk/>
      </pc:docMkLst>
      <pc:sldChg chg="modSp mod">
        <pc:chgData name="Susy Bélanger" userId="6a414763-5247-4f14-93f6-8e7bef55199c" providerId="ADAL" clId="{86766DE4-F361-4331-85EE-9E04F18245A0}" dt="2026-02-03T17:00:28.299" v="4" actId="114"/>
        <pc:sldMkLst>
          <pc:docMk/>
          <pc:sldMk cId="3552616022" sldId="257"/>
        </pc:sldMkLst>
        <pc:spChg chg="mod">
          <ac:chgData name="Susy Bélanger" userId="6a414763-5247-4f14-93f6-8e7bef55199c" providerId="ADAL" clId="{86766DE4-F361-4331-85EE-9E04F18245A0}" dt="2026-02-03T17:00:28.299" v="4" actId="114"/>
          <ac:spMkLst>
            <pc:docMk/>
            <pc:sldMk cId="3552616022" sldId="257"/>
            <ac:spMk id="18" creationId="{C3C1A45D-BDD6-4298-BC8C-FAF761D9DA99}"/>
          </ac:spMkLst>
        </pc:spChg>
      </pc:sldChg>
      <pc:sldChg chg="modSp mod">
        <pc:chgData name="Susy Bélanger" userId="6a414763-5247-4f14-93f6-8e7bef55199c" providerId="ADAL" clId="{86766DE4-F361-4331-85EE-9E04F18245A0}" dt="2026-02-03T17:06:43.547" v="7" actId="207"/>
        <pc:sldMkLst>
          <pc:docMk/>
          <pc:sldMk cId="3037810922" sldId="378"/>
        </pc:sldMkLst>
        <pc:spChg chg="mod">
          <ac:chgData name="Susy Bélanger" userId="6a414763-5247-4f14-93f6-8e7bef55199c" providerId="ADAL" clId="{86766DE4-F361-4331-85EE-9E04F18245A0}" dt="2026-02-03T17:06:43.547" v="7" actId="207"/>
          <ac:spMkLst>
            <pc:docMk/>
            <pc:sldMk cId="3037810922" sldId="378"/>
            <ac:spMk id="3" creationId="{99E3559A-C580-018C-D475-3E42C5ED9B81}"/>
          </ac:spMkLst>
        </pc:spChg>
      </pc:sldChg>
      <pc:sldChg chg="modSp mod">
        <pc:chgData name="Susy Bélanger" userId="6a414763-5247-4f14-93f6-8e7bef55199c" providerId="ADAL" clId="{86766DE4-F361-4331-85EE-9E04F18245A0}" dt="2026-02-03T17:06:32.733" v="6" actId="20577"/>
        <pc:sldMkLst>
          <pc:docMk/>
          <pc:sldMk cId="2976509283" sldId="386"/>
        </pc:sldMkLst>
        <pc:spChg chg="mod">
          <ac:chgData name="Susy Bélanger" userId="6a414763-5247-4f14-93f6-8e7bef55199c" providerId="ADAL" clId="{86766DE4-F361-4331-85EE-9E04F18245A0}" dt="2026-02-03T17:06:32.733" v="6" actId="20577"/>
          <ac:spMkLst>
            <pc:docMk/>
            <pc:sldMk cId="2976509283" sldId="386"/>
            <ac:spMk id="4" creationId="{DEB77125-6E33-90CE-057A-CCE9B1353D8A}"/>
          </ac:spMkLst>
        </pc:spChg>
      </pc:sldChg>
      <pc:sldChg chg="modSp mod">
        <pc:chgData name="Susy Bélanger" userId="6a414763-5247-4f14-93f6-8e7bef55199c" providerId="ADAL" clId="{86766DE4-F361-4331-85EE-9E04F18245A0}" dt="2026-02-03T17:02:48.393" v="5" actId="255"/>
        <pc:sldMkLst>
          <pc:docMk/>
          <pc:sldMk cId="1615600684" sldId="391"/>
        </pc:sldMkLst>
        <pc:spChg chg="mod">
          <ac:chgData name="Susy Bélanger" userId="6a414763-5247-4f14-93f6-8e7bef55199c" providerId="ADAL" clId="{86766DE4-F361-4331-85EE-9E04F18245A0}" dt="2026-02-03T17:02:48.393" v="5" actId="255"/>
          <ac:spMkLst>
            <pc:docMk/>
            <pc:sldMk cId="1615600684" sldId="391"/>
            <ac:spMk id="2" creationId="{0C4C3C41-2530-2353-3C2C-E8585876F473}"/>
          </ac:spMkLst>
        </pc:spChg>
      </pc:sldChg>
      <pc:sldChg chg="modSp mod">
        <pc:chgData name="Susy Bélanger" userId="6a414763-5247-4f14-93f6-8e7bef55199c" providerId="ADAL" clId="{86766DE4-F361-4331-85EE-9E04F18245A0}" dt="2026-02-03T16:58:27.234" v="0" actId="207"/>
        <pc:sldMkLst>
          <pc:docMk/>
          <pc:sldMk cId="2725644537" sldId="414"/>
        </pc:sldMkLst>
        <pc:spChg chg="mod">
          <ac:chgData name="Susy Bélanger" userId="6a414763-5247-4f14-93f6-8e7bef55199c" providerId="ADAL" clId="{86766DE4-F361-4331-85EE-9E04F18245A0}" dt="2026-02-03T16:58:27.234" v="0" actId="207"/>
          <ac:spMkLst>
            <pc:docMk/>
            <pc:sldMk cId="2725644537" sldId="414"/>
            <ac:spMk id="3" creationId="{52571C61-EFC8-DF59-94DD-471BD3873F65}"/>
          </ac:spMkLst>
        </pc:spChg>
      </pc:sldChg>
      <pc:sldChg chg="modSp mod">
        <pc:chgData name="Susy Bélanger" userId="6a414763-5247-4f14-93f6-8e7bef55199c" providerId="ADAL" clId="{86766DE4-F361-4331-85EE-9E04F18245A0}" dt="2026-02-03T16:59:01.483" v="1" actId="207"/>
        <pc:sldMkLst>
          <pc:docMk/>
          <pc:sldMk cId="1491818169" sldId="417"/>
        </pc:sldMkLst>
        <pc:spChg chg="mod">
          <ac:chgData name="Susy Bélanger" userId="6a414763-5247-4f14-93f6-8e7bef55199c" providerId="ADAL" clId="{86766DE4-F361-4331-85EE-9E04F18245A0}" dt="2026-02-03T16:59:01.483" v="1" actId="207"/>
          <ac:spMkLst>
            <pc:docMk/>
            <pc:sldMk cId="1491818169" sldId="417"/>
            <ac:spMk id="3" creationId="{EC048765-8E1E-AB12-16A8-42A779146D56}"/>
          </ac:spMkLst>
        </pc:spChg>
      </pc:sldChg>
      <pc:sldChg chg="modSp mod">
        <pc:chgData name="Susy Bélanger" userId="6a414763-5247-4f14-93f6-8e7bef55199c" providerId="ADAL" clId="{86766DE4-F361-4331-85EE-9E04F18245A0}" dt="2026-02-03T16:59:20.866" v="2" actId="207"/>
        <pc:sldMkLst>
          <pc:docMk/>
          <pc:sldMk cId="2240546729" sldId="418"/>
        </pc:sldMkLst>
        <pc:spChg chg="mod">
          <ac:chgData name="Susy Bélanger" userId="6a414763-5247-4f14-93f6-8e7bef55199c" providerId="ADAL" clId="{86766DE4-F361-4331-85EE-9E04F18245A0}" dt="2026-02-03T16:59:20.866" v="2" actId="207"/>
          <ac:spMkLst>
            <pc:docMk/>
            <pc:sldMk cId="2240546729" sldId="418"/>
            <ac:spMk id="3" creationId="{041C0802-BC0C-D9A6-A4B9-D55606BF51F8}"/>
          </ac:spMkLst>
        </pc:spChg>
      </pc:sldChg>
      <pc:sldChg chg="modSp mod">
        <pc:chgData name="Susy Bélanger" userId="6a414763-5247-4f14-93f6-8e7bef55199c" providerId="ADAL" clId="{86766DE4-F361-4331-85EE-9E04F18245A0}" dt="2026-02-03T16:59:35.516" v="3" actId="207"/>
        <pc:sldMkLst>
          <pc:docMk/>
          <pc:sldMk cId="2377783319" sldId="419"/>
        </pc:sldMkLst>
        <pc:spChg chg="mod">
          <ac:chgData name="Susy Bélanger" userId="6a414763-5247-4f14-93f6-8e7bef55199c" providerId="ADAL" clId="{86766DE4-F361-4331-85EE-9E04F18245A0}" dt="2026-02-03T16:59:35.516" v="3" actId="207"/>
          <ac:spMkLst>
            <pc:docMk/>
            <pc:sldMk cId="2377783319" sldId="419"/>
            <ac:spMk id="2" creationId="{2F45BE4D-534B-4E91-6C3D-BA7D50709FAA}"/>
          </ac:spMkLst>
        </pc:spChg>
      </pc:sldChg>
    </pc:docChg>
  </pc:docChgLst>
</pc:chgInfo>
</file>

<file path=ppt/comments/modernComment_187_604C1C2C.xml><?xml version="1.0" encoding="utf-8"?>
<p188:cmLst xmlns:a="http://schemas.openxmlformats.org/drawingml/2006/main" xmlns:r="http://schemas.openxmlformats.org/officeDocument/2006/relationships" xmlns:p188="http://schemas.microsoft.com/office/powerpoint/2018/8/main">
  <p188:cm id="{845F7719-63DE-4881-AF31-52C675C2D177}" authorId="{4796D65D-F084-17F1-65EE-17A9A14EAEB2}" created="2026-02-02T19:44:32.703">
    <ac:txMkLst xmlns:ac="http://schemas.microsoft.com/office/drawing/2013/main/command">
      <pc:docMk xmlns:pc="http://schemas.microsoft.com/office/powerpoint/2013/main/command"/>
      <pc:sldMk xmlns:pc="http://schemas.microsoft.com/office/powerpoint/2013/main/command" cId="1615600684" sldId="391"/>
      <ac:spMk id="2" creationId="{0C4C3C41-2530-2353-3C2C-E8585876F473}"/>
      <ac:txMk cp="0" len="65">
        <ac:context len="66" hash="3061487825"/>
      </ac:txMk>
    </ac:txMkLst>
    <p188:pos x="9927431" y="204900"/>
    <p188:txBody>
      <a:bodyPr/>
      <a:lstStyle/>
      <a:p>
        <a:r>
          <a:rPr lang="fr-CA"/>
          <a:t>J’ai ajouté ce titre à valider?</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51774"/>
            <a:ext cx="9144000" cy="996574"/>
          </a:xfrm>
        </p:spPr>
        <p:txBody>
          <a:bodyPr anchor="b">
            <a:normAutofit/>
          </a:bodyPr>
          <a:lstStyle>
            <a:lvl1pPr algn="ctr">
              <a:defRPr sz="50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1524000" y="4370196"/>
            <a:ext cx="9144000" cy="121020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pic>
        <p:nvPicPr>
          <p:cNvPr id="7" name="Image 6">
            <a:extLst>
              <a:ext uri="{FF2B5EF4-FFF2-40B4-BE49-F238E27FC236}">
                <a16:creationId xmlns:a16="http://schemas.microsoft.com/office/drawing/2014/main" id="{F517193B-C6F2-47D4-AD92-25F24BE15AD0}"/>
              </a:ext>
            </a:extLst>
          </p:cNvPr>
          <p:cNvPicPr>
            <a:picLocks noChangeAspect="1"/>
          </p:cNvPicPr>
          <p:nvPr userDrawn="1"/>
        </p:nvPicPr>
        <p:blipFill>
          <a:blip r:embed="rId3"/>
          <a:stretch>
            <a:fillRect/>
          </a:stretch>
        </p:blipFill>
        <p:spPr>
          <a:xfrm>
            <a:off x="4716000" y="943200"/>
            <a:ext cx="2767824" cy="1792379"/>
          </a:xfrm>
          <a:prstGeom prst="rect">
            <a:avLst/>
          </a:prstGeom>
        </p:spPr>
      </p:pic>
    </p:spTree>
    <p:extLst>
      <p:ext uri="{BB962C8B-B14F-4D97-AF65-F5344CB8AC3E}">
        <p14:creationId xmlns:p14="http://schemas.microsoft.com/office/powerpoint/2010/main" val="355247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D99C49A-B1D0-446E-9B7B-394F25D6DE4F}" type="datetimeFigureOut">
              <a:rPr lang="fr-CA" smtClean="0"/>
              <a:t>2026-02-05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281181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208696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D99C49A-B1D0-446E-9B7B-394F25D6DE4F}" type="datetimeFigureOut">
              <a:rPr lang="fr-CA" smtClean="0"/>
              <a:t>2026-02-05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7229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8006"/>
            <a:ext cx="10515600" cy="1066846"/>
          </a:xfrm>
        </p:spPr>
        <p:txBody>
          <a:bodyP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358775" indent="-358775">
              <a:buSzPct val="110000"/>
              <a:buFontTx/>
              <a:buBlip>
                <a:blip r:embed="rId3"/>
              </a:buBlip>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01688" indent="-171450">
              <a:defRPr>
                <a:latin typeface="Arial" panose="020B0604020202020204" pitchFamily="34" charset="0"/>
                <a:cs typeface="Arial" panose="020B0604020202020204" pitchFamily="34" charset="0"/>
              </a:defRPr>
            </a:lvl3pPr>
            <a:lvl4pPr marL="1077913" indent="-276225">
              <a:defRPr>
                <a:latin typeface="Arial" panose="020B0604020202020204" pitchFamily="34" charset="0"/>
                <a:cs typeface="Arial" panose="020B0604020202020204" pitchFamily="34" charset="0"/>
              </a:defRPr>
            </a:lvl4pPr>
            <a:lvl5pPr marL="1346200"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2026-02-05</a:t>
            </a:fld>
            <a:endParaRPr lang="fr-CA"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6" name="Slide Number Placeholder 5"/>
          <p:cNvSpPr>
            <a:spLocks noGrp="1"/>
          </p:cNvSpPr>
          <p:nvPr>
            <p:ph type="sldNum" sz="quarter" idx="12"/>
          </p:nvPr>
        </p:nvSpPr>
        <p:spPr/>
        <p:txBody>
          <a:bodyPr/>
          <a:lstStyle>
            <a:lvl1pPr>
              <a:defRPr>
                <a:latin typeface="Raleway" panose="020B060402020202020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41763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D99C49A-B1D0-446E-9B7B-394F25D6DE4F}" type="datetimeFigureOut">
              <a:rPr lang="fr-CA" smtClean="0"/>
              <a:pPr/>
              <a:t>2026-02-05</a:t>
            </a:fld>
            <a:endParaRPr lang="fr-CA"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fr-CA" dirty="0"/>
              <a:t>a</a:t>
            </a:r>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246758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0378"/>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96938" indent="-266700">
              <a:defRPr>
                <a:latin typeface="Arial" panose="020B0604020202020204" pitchFamily="34" charset="0"/>
                <a:cs typeface="Arial" panose="020B0604020202020204" pitchFamily="34" charset="0"/>
              </a:defRPr>
            </a:lvl3pPr>
            <a:lvl4pPr marL="1165225" indent="-268288">
              <a:defRPr>
                <a:latin typeface="Arial" panose="020B0604020202020204" pitchFamily="34" charset="0"/>
                <a:cs typeface="Arial" panose="020B0604020202020204" pitchFamily="34" charset="0"/>
              </a:defRPr>
            </a:lvl4pPr>
            <a:lvl5pPr marL="1431925" indent="-266700">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marL="717550" indent="-355600">
              <a:defRPr>
                <a:latin typeface="Arial" panose="020B0604020202020204" pitchFamily="34" charset="0"/>
                <a:cs typeface="Arial" panose="020B0604020202020204" pitchFamily="34" charset="0"/>
              </a:defRPr>
            </a:lvl2pPr>
            <a:lvl3pPr marL="982663" indent="-266700">
              <a:defRPr>
                <a:latin typeface="Arial" panose="020B0604020202020204" pitchFamily="34" charset="0"/>
                <a:cs typeface="Arial" panose="020B0604020202020204" pitchFamily="34" charset="0"/>
              </a:defRPr>
            </a:lvl3pPr>
            <a:lvl4pPr marL="1258888" indent="-276225">
              <a:defRPr>
                <a:latin typeface="Arial" panose="020B0604020202020204" pitchFamily="34" charset="0"/>
                <a:cs typeface="Arial" panose="020B0604020202020204" pitchFamily="34" charset="0"/>
              </a:defRPr>
            </a:lvl4pPr>
            <a:lvl5pPr marL="1527175"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2026-02-05</a:t>
            </a:fld>
            <a:endParaRPr lang="fr-CA"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7682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57476"/>
            <a:ext cx="10515600" cy="13255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marL="630238" indent="-268288">
              <a:defRPr>
                <a:latin typeface="Arial" panose="020B0604020202020204" pitchFamily="34" charset="0"/>
                <a:cs typeface="Arial" panose="020B0604020202020204" pitchFamily="34" charset="0"/>
              </a:defRPr>
            </a:lvl2pPr>
            <a:lvl3pPr marL="896938" indent="-266700">
              <a:defRPr>
                <a:latin typeface="Arial" panose="020B0604020202020204" pitchFamily="34" charset="0"/>
                <a:cs typeface="Arial" panose="020B0604020202020204" pitchFamily="34" charset="0"/>
              </a:defRPr>
            </a:lvl3pPr>
            <a:lvl4pPr marL="1165225" indent="-268288">
              <a:defRPr>
                <a:latin typeface="Arial" panose="020B0604020202020204" pitchFamily="34" charset="0"/>
                <a:cs typeface="Arial" panose="020B0604020202020204" pitchFamily="34" charset="0"/>
              </a:defRPr>
            </a:lvl4pPr>
            <a:lvl5pPr marL="1431925" indent="-266700">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marL="717550" indent="-355600">
              <a:defRPr>
                <a:latin typeface="Arial" panose="020B0604020202020204" pitchFamily="34" charset="0"/>
                <a:cs typeface="Arial" panose="020B0604020202020204" pitchFamily="34" charset="0"/>
              </a:defRPr>
            </a:lvl2pPr>
            <a:lvl3pPr marL="982663" indent="-266700">
              <a:defRPr>
                <a:latin typeface="Arial" panose="020B0604020202020204" pitchFamily="34" charset="0"/>
                <a:cs typeface="Arial" panose="020B0604020202020204" pitchFamily="34" charset="0"/>
              </a:defRPr>
            </a:lvl3pPr>
            <a:lvl4pPr marL="1258888" indent="-276225">
              <a:defRPr>
                <a:latin typeface="Arial" panose="020B0604020202020204" pitchFamily="34" charset="0"/>
                <a:cs typeface="Arial" panose="020B0604020202020204" pitchFamily="34" charset="0"/>
              </a:defRPr>
            </a:lvl4pPr>
            <a:lvl5pPr marL="1527175" indent="-268288">
              <a:defRPr>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2026-02-05</a:t>
            </a:fld>
            <a:endParaRPr lang="fr-CA"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114810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834"/>
            <a:ext cx="10515600" cy="13255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D99C49A-B1D0-446E-9B7B-394F25D6DE4F}" type="datetimeFigureOut">
              <a:rPr lang="fr-CA" smtClean="0"/>
              <a:pPr/>
              <a:t>2026-02-05</a:t>
            </a:fld>
            <a:endParaRPr lang="fr-CA"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fr-CA"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C93ABBE-8FCF-4CA4-A4DF-AF6091731530}" type="slidenum">
              <a:rPr lang="fr-CA" smtClean="0"/>
              <a:pPr/>
              <a:t>‹N°›</a:t>
            </a:fld>
            <a:endParaRPr lang="fr-CA" dirty="0"/>
          </a:p>
        </p:txBody>
      </p:sp>
    </p:spTree>
    <p:extLst>
      <p:ext uri="{BB962C8B-B14F-4D97-AF65-F5344CB8AC3E}">
        <p14:creationId xmlns:p14="http://schemas.microsoft.com/office/powerpoint/2010/main" val="155913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9C49A-B1D0-446E-9B7B-394F25D6DE4F}" type="datetimeFigureOut">
              <a:rPr lang="fr-CA" smtClean="0"/>
              <a:t>2026-02-05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37841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_avec_Arriere-Pl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9C49A-B1D0-446E-9B7B-394F25D6DE4F}" type="datetimeFigureOut">
              <a:rPr lang="fr-CA" smtClean="0"/>
              <a:t>2026-02-05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70740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D99C49A-B1D0-446E-9B7B-394F25D6DE4F}" type="datetimeFigureOut">
              <a:rPr lang="fr-CA" smtClean="0"/>
              <a:t>2026-02-05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4C93ABBE-8FCF-4CA4-A4DF-AF6091731530}" type="slidenum">
              <a:rPr lang="fr-CA" smtClean="0"/>
              <a:t>‹N°›</a:t>
            </a:fld>
            <a:endParaRPr lang="fr-CA"/>
          </a:p>
        </p:txBody>
      </p:sp>
    </p:spTree>
    <p:extLst>
      <p:ext uri="{BB962C8B-B14F-4D97-AF65-F5344CB8AC3E}">
        <p14:creationId xmlns:p14="http://schemas.microsoft.com/office/powerpoint/2010/main" val="38212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604020202020204" charset="0"/>
              </a:defRPr>
            </a:lvl1pPr>
          </a:lstStyle>
          <a:p>
            <a:fld id="{BD99C49A-B1D0-446E-9B7B-394F25D6DE4F}" type="datetimeFigureOut">
              <a:rPr lang="fr-CA" smtClean="0"/>
              <a:pPr/>
              <a:t>2026-02-05</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604020202020204" charset="0"/>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604020202020204" charset="0"/>
              </a:defRPr>
            </a:lvl1pPr>
          </a:lstStyle>
          <a:p>
            <a:fld id="{4C93ABBE-8FCF-4CA4-A4DF-AF6091731530}" type="slidenum">
              <a:rPr lang="fr-CA" smtClean="0"/>
              <a:pPr/>
              <a:t>‹N°›</a:t>
            </a:fld>
            <a:endParaRPr lang="fr-CA"/>
          </a:p>
        </p:txBody>
      </p:sp>
    </p:spTree>
    <p:extLst>
      <p:ext uri="{BB962C8B-B14F-4D97-AF65-F5344CB8AC3E}">
        <p14:creationId xmlns:p14="http://schemas.microsoft.com/office/powerpoint/2010/main" val="2691216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Raleway ExtraBold" panose="020B0604020202020204" charset="0"/>
          <a:ea typeface="+mj-ea"/>
          <a:cs typeface="+mj-cs"/>
        </a:defRPr>
      </a:lvl1pPr>
    </p:titleStyle>
    <p:bodyStyle>
      <a:lvl1pPr marL="358775" indent="-358775" algn="l" defTabSz="914400" rtl="0" eaLnBrk="1" latinLnBrk="0" hangingPunct="1">
        <a:lnSpc>
          <a:spcPct val="90000"/>
        </a:lnSpc>
        <a:spcBef>
          <a:spcPts val="1000"/>
        </a:spcBef>
        <a:buSzPct val="110000"/>
        <a:buFontTx/>
        <a:buBlip>
          <a:blip r:embed="rId14"/>
        </a:buBlip>
        <a:defRPr sz="2800" kern="1200">
          <a:solidFill>
            <a:schemeClr val="tx1"/>
          </a:solidFill>
          <a:latin typeface="Raleway" panose="020B0604020202020204" charset="0"/>
          <a:ea typeface="+mn-ea"/>
          <a:cs typeface="+mn-cs"/>
        </a:defRPr>
      </a:lvl1pPr>
      <a:lvl2pPr marL="717550" indent="-2603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60402020202020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60402020202020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60402020202020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60402020202020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hyperlink" Target="https://iris-recherche.qc.ca/wp-content/uploads/2021/03/Sous-traitance-WEB-03.pdf"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9.jpe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s>
</file>

<file path=ppt/slides/_rels/slide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1.jpe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s>
</file>

<file path=ppt/slides/_rels/slide3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3.jpe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8.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jpeg"/><Relationship Id="rId5" Type="http://schemas.microsoft.com/office/2018/10/relationships/comments" Target="../comments/modernComment_187_604C1C2C.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715136" y="941852"/>
            <a:ext cx="2761727" cy="1792379"/>
          </a:xfrm>
          <a:prstGeom prst="rect">
            <a:avLst/>
          </a:prstGeom>
        </p:spPr>
      </p:pic>
      <p:sp>
        <p:nvSpPr>
          <p:cNvPr id="9" name="Titre 8">
            <a:extLst>
              <a:ext uri="{FF2B5EF4-FFF2-40B4-BE49-F238E27FC236}">
                <a16:creationId xmlns:a16="http://schemas.microsoft.com/office/drawing/2014/main" id="{EE76B7CB-6E93-40D6-AD37-CA91262600EC}"/>
              </a:ext>
            </a:extLst>
          </p:cNvPr>
          <p:cNvSpPr>
            <a:spLocks noGrp="1"/>
          </p:cNvSpPr>
          <p:nvPr>
            <p:ph type="ctrTitle"/>
            <p:custDataLst>
              <p:tags r:id="rId2"/>
            </p:custDataLst>
          </p:nvPr>
        </p:nvSpPr>
        <p:spPr>
          <a:xfrm>
            <a:off x="255722" y="3051774"/>
            <a:ext cx="11553986" cy="996574"/>
          </a:xfrm>
        </p:spPr>
        <p:txBody>
          <a:bodyPr>
            <a:normAutofit fontScale="90000"/>
          </a:bodyPr>
          <a:lstStyle/>
          <a:p>
            <a:r>
              <a:rPr lang="fr-CA" b="1" dirty="0">
                <a:latin typeface="Arial" panose="020B0604020202020204" pitchFamily="34" charset="0"/>
                <a:cs typeface="Arial" panose="020B0604020202020204" pitchFamily="34" charset="0"/>
              </a:rPr>
              <a:t>L’empire (du privé) contre-attaque</a:t>
            </a:r>
            <a:br>
              <a:rPr lang="fr-CA" b="1" dirty="0">
                <a:latin typeface="Arial" panose="020B0604020202020204" pitchFamily="34" charset="0"/>
                <a:cs typeface="Arial" panose="020B0604020202020204" pitchFamily="34" charset="0"/>
              </a:rPr>
            </a:br>
            <a:r>
              <a:rPr lang="fr-CA" sz="2700" dirty="0">
                <a:latin typeface="Arial" panose="020B0604020202020204" pitchFamily="34" charset="0"/>
                <a:cs typeface="Arial" panose="020B0604020202020204" pitchFamily="34" charset="0"/>
              </a:rPr>
              <a:t>La concentration du pouvoir par la privatisation sous toutes ses formes</a:t>
            </a:r>
            <a:endParaRPr lang="fr-CA" sz="2700" b="1" dirty="0">
              <a:latin typeface="Arial" panose="020B0604020202020204" pitchFamily="34" charset="0"/>
              <a:cs typeface="Arial" panose="020B0604020202020204" pitchFamily="34" charset="0"/>
            </a:endParaRPr>
          </a:p>
        </p:txBody>
      </p:sp>
      <p:sp>
        <p:nvSpPr>
          <p:cNvPr id="10" name="Sous-titre 9">
            <a:extLst>
              <a:ext uri="{FF2B5EF4-FFF2-40B4-BE49-F238E27FC236}">
                <a16:creationId xmlns:a16="http://schemas.microsoft.com/office/drawing/2014/main" id="{624D2631-7656-45F0-B646-E27A4FD555A7}"/>
              </a:ext>
            </a:extLst>
          </p:cNvPr>
          <p:cNvSpPr>
            <a:spLocks noGrp="1"/>
          </p:cNvSpPr>
          <p:nvPr>
            <p:ph type="subTitle" idx="1"/>
            <p:custDataLst>
              <p:tags r:id="rId3"/>
            </p:custDataLst>
          </p:nvPr>
        </p:nvSpPr>
        <p:spPr/>
        <p:txBody>
          <a:bodyPr/>
          <a:lstStyle/>
          <a:p>
            <a:r>
              <a:rPr lang="fr-CA" dirty="0">
                <a:latin typeface="Arial" panose="020B0604020202020204" pitchFamily="34" charset="0"/>
                <a:cs typeface="Arial" panose="020B0604020202020204" pitchFamily="34" charset="0"/>
              </a:rPr>
              <a:t>Réseau des jeunes</a:t>
            </a:r>
          </a:p>
          <a:p>
            <a:r>
              <a:rPr lang="fr-CA" dirty="0">
                <a:latin typeface="Arial" panose="020B0604020202020204" pitchFamily="34" charset="0"/>
                <a:cs typeface="Arial" panose="020B0604020202020204" pitchFamily="34" charset="0"/>
              </a:rPr>
              <a:t>12 et 13 février 2026</a:t>
            </a:r>
          </a:p>
        </p:txBody>
      </p:sp>
    </p:spTree>
    <p:extLst>
      <p:ext uri="{BB962C8B-B14F-4D97-AF65-F5344CB8AC3E}">
        <p14:creationId xmlns:p14="http://schemas.microsoft.com/office/powerpoint/2010/main" val="177566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2AC6E-E18A-F9D1-8B1A-AE60E7DA97F1}"/>
              </a:ext>
            </a:extLst>
          </p:cNvPr>
          <p:cNvSpPr>
            <a:spLocks noGrp="1"/>
          </p:cNvSpPr>
          <p:nvPr>
            <p:ph type="title"/>
            <p:custDataLst>
              <p:tags r:id="rId1"/>
            </p:custDataLst>
          </p:nvPr>
        </p:nvSpPr>
        <p:spPr/>
        <p:txBody>
          <a:bodyPr>
            <a:normAutofit fontScale="90000"/>
          </a:bodyPr>
          <a:lstStyle/>
          <a:p>
            <a:r>
              <a:rPr lang="fr-CA" dirty="0"/>
              <a:t>Privatisation par la vente d’actifs de l’État au privé (modèle Thatcher) au Québec</a:t>
            </a:r>
          </a:p>
        </p:txBody>
      </p:sp>
      <p:sp>
        <p:nvSpPr>
          <p:cNvPr id="3" name="Espace réservé du contenu 2">
            <a:extLst>
              <a:ext uri="{FF2B5EF4-FFF2-40B4-BE49-F238E27FC236}">
                <a16:creationId xmlns:a16="http://schemas.microsoft.com/office/drawing/2014/main" id="{7B7BDEC4-FA11-91CE-6F14-90733946636F}"/>
              </a:ext>
            </a:extLst>
          </p:cNvPr>
          <p:cNvSpPr>
            <a:spLocks noGrp="1"/>
          </p:cNvSpPr>
          <p:nvPr>
            <p:ph idx="1"/>
            <p:custDataLst>
              <p:tags r:id="rId2"/>
            </p:custDataLst>
          </p:nvPr>
        </p:nvSpPr>
        <p:spPr>
          <a:xfrm>
            <a:off x="838200" y="3791960"/>
            <a:ext cx="10824713" cy="4351338"/>
          </a:xfrm>
        </p:spPr>
        <p:txBody>
          <a:bodyPr>
            <a:normAutofit/>
          </a:bodyPr>
          <a:lstStyle/>
          <a:p>
            <a:pPr algn="just"/>
            <a:r>
              <a:rPr lang="fr-CA" b="1" dirty="0" err="1"/>
              <a:t>Sidbec</a:t>
            </a:r>
            <a:r>
              <a:rPr lang="fr-CA" b="1" dirty="0"/>
              <a:t> (Sidérurgie Québec) : </a:t>
            </a:r>
            <a:r>
              <a:rPr lang="fr-CA" dirty="0"/>
              <a:t>société d’État créée durant la Révolution tranquille et privatisée complètement par le gouvernement libéral de Daniel Johnson, en 1994, pour 45 M$</a:t>
            </a:r>
          </a:p>
          <a:p>
            <a:pPr algn="just"/>
            <a:r>
              <a:rPr lang="fr-CA" b="1" dirty="0"/>
              <a:t>Mont-Sainte-Anne : </a:t>
            </a:r>
            <a:r>
              <a:rPr lang="fr-CA" dirty="0"/>
              <a:t>prise de possession par Québec durant les années 1970, cédé à la Société des établissements de plein air du Québec (SEPAQ) en 1985 et privatisation en 1994 avec la vente à un consortium mené par Club </a:t>
            </a:r>
            <a:r>
              <a:rPr lang="fr-CA" dirty="0" err="1"/>
              <a:t>Resort</a:t>
            </a:r>
            <a:endParaRPr lang="fr-CA" dirty="0"/>
          </a:p>
        </p:txBody>
      </p:sp>
      <p:pic>
        <p:nvPicPr>
          <p:cNvPr id="1026" name="Picture 2">
            <a:extLst>
              <a:ext uri="{FF2B5EF4-FFF2-40B4-BE49-F238E27FC236}">
                <a16:creationId xmlns:a16="http://schemas.microsoft.com/office/drawing/2014/main" id="{F8B849BC-4A31-0834-916E-C9120A569ECB}"/>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66575" y="1428031"/>
            <a:ext cx="8058849" cy="236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8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8CB34-28F6-3272-3DC4-25B5E0652A74}"/>
              </a:ext>
            </a:extLst>
          </p:cNvPr>
          <p:cNvSpPr>
            <a:spLocks noGrp="1"/>
          </p:cNvSpPr>
          <p:nvPr>
            <p:ph type="title"/>
            <p:custDataLst>
              <p:tags r:id="rId1"/>
            </p:custDataLst>
          </p:nvPr>
        </p:nvSpPr>
        <p:spPr/>
        <p:txBody>
          <a:bodyPr>
            <a:normAutofit fontScale="90000"/>
          </a:bodyPr>
          <a:lstStyle/>
          <a:p>
            <a:r>
              <a:rPr lang="fr-CA" dirty="0"/>
              <a:t>Privatisation et érosion des revenus publics à long terme</a:t>
            </a:r>
          </a:p>
        </p:txBody>
      </p:sp>
      <p:graphicFrame>
        <p:nvGraphicFramePr>
          <p:cNvPr id="4" name="Espace réservé du contenu 3">
            <a:extLst>
              <a:ext uri="{FF2B5EF4-FFF2-40B4-BE49-F238E27FC236}">
                <a16:creationId xmlns:a16="http://schemas.microsoft.com/office/drawing/2014/main" id="{F9DFA5BE-2640-9E7A-2398-4DFD44270E78}"/>
              </a:ext>
            </a:extLst>
          </p:cNvPr>
          <p:cNvGraphicFramePr>
            <a:graphicFrameLocks noGrp="1"/>
          </p:cNvGraphicFramePr>
          <p:nvPr>
            <p:ph idx="1"/>
            <p:custDataLst>
              <p:tags r:id="rId2"/>
            </p:custDataLst>
            <p:extLst>
              <p:ext uri="{D42A27DB-BD31-4B8C-83A1-F6EECF244321}">
                <p14:modId xmlns:p14="http://schemas.microsoft.com/office/powerpoint/2010/main" val="3409945924"/>
              </p:ext>
            </p:extLst>
          </p:nvPr>
        </p:nvGraphicFramePr>
        <p:xfrm>
          <a:off x="967596" y="1747703"/>
          <a:ext cx="10256808" cy="3447748"/>
        </p:xfrm>
        <a:graphic>
          <a:graphicData uri="http://schemas.openxmlformats.org/drawingml/2006/table">
            <a:tbl>
              <a:tblPr firstRow="1" firstCol="1" bandRow="1">
                <a:tableStyleId>{5C22544A-7EE6-4342-B048-85BDC9FD1C3A}</a:tableStyleId>
              </a:tblPr>
              <a:tblGrid>
                <a:gridCol w="3418936">
                  <a:extLst>
                    <a:ext uri="{9D8B030D-6E8A-4147-A177-3AD203B41FA5}">
                      <a16:colId xmlns:a16="http://schemas.microsoft.com/office/drawing/2014/main" val="785495540"/>
                    </a:ext>
                  </a:extLst>
                </a:gridCol>
                <a:gridCol w="3418936">
                  <a:extLst>
                    <a:ext uri="{9D8B030D-6E8A-4147-A177-3AD203B41FA5}">
                      <a16:colId xmlns:a16="http://schemas.microsoft.com/office/drawing/2014/main" val="2662796672"/>
                    </a:ext>
                  </a:extLst>
                </a:gridCol>
                <a:gridCol w="3418936">
                  <a:extLst>
                    <a:ext uri="{9D8B030D-6E8A-4147-A177-3AD203B41FA5}">
                      <a16:colId xmlns:a16="http://schemas.microsoft.com/office/drawing/2014/main" val="691109846"/>
                    </a:ext>
                  </a:extLst>
                </a:gridCol>
              </a:tblGrid>
              <a:tr h="838918">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Actif</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a:effectLst/>
                          <a:latin typeface="Arial" panose="020B0604020202020204" pitchFamily="34" charset="0"/>
                          <a:cs typeface="Arial" panose="020B0604020202020204" pitchFamily="34" charset="0"/>
                        </a:rPr>
                        <a:t>Perte annuelle estimée</a:t>
                      </a:r>
                      <a:endParaRPr lang="fr-CA" sz="2800" kern="10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Perte cumulée </a:t>
                      </a:r>
                    </a:p>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(≈30 ans)</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969891817"/>
                  </a:ext>
                </a:extLst>
              </a:tr>
              <a:tr h="795787">
                <a:tc>
                  <a:txBody>
                    <a:bodyPr/>
                    <a:lstStyle/>
                    <a:p>
                      <a:pPr algn="ctr">
                        <a:lnSpc>
                          <a:spcPct val="115000"/>
                        </a:lnSpc>
                        <a:spcAft>
                          <a:spcPts val="800"/>
                        </a:spcAft>
                        <a:buNone/>
                      </a:pPr>
                      <a:r>
                        <a:rPr lang="fr-CA" sz="2800" kern="100" dirty="0" err="1">
                          <a:effectLst/>
                          <a:latin typeface="Arial" panose="020B0604020202020204" pitchFamily="34" charset="0"/>
                          <a:cs typeface="Arial" panose="020B0604020202020204" pitchFamily="34" charset="0"/>
                        </a:rPr>
                        <a:t>Sidbec</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50 à 100 M$</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1,5 à 3 G$</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575509726"/>
                  </a:ext>
                </a:extLst>
              </a:tr>
              <a:tr h="795787">
                <a:tc>
                  <a:txBody>
                    <a:bodyPr/>
                    <a:lstStyle/>
                    <a:p>
                      <a:pPr algn="ctr">
                        <a:lnSpc>
                          <a:spcPct val="115000"/>
                        </a:lnSpc>
                        <a:spcAft>
                          <a:spcPts val="800"/>
                        </a:spcAft>
                        <a:buNone/>
                      </a:pPr>
                      <a:r>
                        <a:rPr lang="fr-CA" sz="2800" kern="100">
                          <a:effectLst/>
                          <a:latin typeface="Arial" panose="020B0604020202020204" pitchFamily="34" charset="0"/>
                          <a:cs typeface="Arial" panose="020B0604020202020204" pitchFamily="34" charset="0"/>
                        </a:rPr>
                        <a:t>Mont-Sainte-Anne</a:t>
                      </a:r>
                      <a:endParaRPr lang="fr-CA" sz="2800" kern="10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3 à 6 M$</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90 à 180 M$</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798620475"/>
                  </a:ext>
                </a:extLst>
              </a:tr>
              <a:tr h="795787">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Total</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≈55 à 106 M$/an</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tc>
                  <a:txBody>
                    <a:bodyPr/>
                    <a:lstStyle/>
                    <a:p>
                      <a:pPr algn="ctr">
                        <a:lnSpc>
                          <a:spcPct val="115000"/>
                        </a:lnSpc>
                        <a:spcAft>
                          <a:spcPts val="800"/>
                        </a:spcAft>
                        <a:buNone/>
                      </a:pPr>
                      <a:r>
                        <a:rPr lang="fr-CA" sz="2800" kern="100" dirty="0">
                          <a:effectLst/>
                          <a:latin typeface="Arial" panose="020B0604020202020204" pitchFamily="34" charset="0"/>
                          <a:cs typeface="Arial" panose="020B0604020202020204" pitchFamily="34" charset="0"/>
                        </a:rPr>
                        <a:t>≈1,6 à 3,2 G$</a:t>
                      </a:r>
                      <a:endParaRPr lang="fr-CA" sz="2800" kern="100" dirty="0">
                        <a:effectLst/>
                        <a:latin typeface="Arial" panose="020B0604020202020204" pitchFamily="34" charset="0"/>
                        <a:ea typeface="Aptos" panose="020B000402020202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198906311"/>
                  </a:ext>
                </a:extLst>
              </a:tr>
            </a:tbl>
          </a:graphicData>
        </a:graphic>
      </p:graphicFrame>
      <p:sp>
        <p:nvSpPr>
          <p:cNvPr id="5" name="ZoneTexte 4">
            <a:extLst>
              <a:ext uri="{FF2B5EF4-FFF2-40B4-BE49-F238E27FC236}">
                <a16:creationId xmlns:a16="http://schemas.microsoft.com/office/drawing/2014/main" id="{44B09ACD-9855-8E24-91DF-B1CDC5C03C39}"/>
              </a:ext>
            </a:extLst>
          </p:cNvPr>
          <p:cNvSpPr txBox="1"/>
          <p:nvPr>
            <p:custDataLst>
              <p:tags r:id="rId3"/>
            </p:custDataLst>
          </p:nvPr>
        </p:nvSpPr>
        <p:spPr>
          <a:xfrm>
            <a:off x="1044180" y="5402036"/>
            <a:ext cx="3121367" cy="369332"/>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Source : Calculs de la CSQ. </a:t>
            </a:r>
          </a:p>
        </p:txBody>
      </p:sp>
    </p:spTree>
    <p:extLst>
      <p:ext uri="{BB962C8B-B14F-4D97-AF65-F5344CB8AC3E}">
        <p14:creationId xmlns:p14="http://schemas.microsoft.com/office/powerpoint/2010/main" val="317492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1EA0C-DEDF-BEA3-5B5D-FBEA50904BA7}"/>
              </a:ext>
            </a:extLst>
          </p:cNvPr>
          <p:cNvSpPr>
            <a:spLocks noGrp="1"/>
          </p:cNvSpPr>
          <p:nvPr>
            <p:ph type="title"/>
            <p:custDataLst>
              <p:tags r:id="rId1"/>
            </p:custDataLst>
          </p:nvPr>
        </p:nvSpPr>
        <p:spPr/>
        <p:txBody>
          <a:bodyPr>
            <a:normAutofit fontScale="90000"/>
          </a:bodyPr>
          <a:lstStyle/>
          <a:p>
            <a:r>
              <a:rPr lang="fr-CA" dirty="0"/>
              <a:t>Privatisation : quand le public doit réparer après coup</a:t>
            </a:r>
          </a:p>
        </p:txBody>
      </p:sp>
      <p:sp>
        <p:nvSpPr>
          <p:cNvPr id="4" name="Espace réservé du contenu 3">
            <a:extLst>
              <a:ext uri="{FF2B5EF4-FFF2-40B4-BE49-F238E27FC236}">
                <a16:creationId xmlns:a16="http://schemas.microsoft.com/office/drawing/2014/main" id="{DEB77125-6E33-90CE-057A-CCE9B1353D8A}"/>
              </a:ext>
            </a:extLst>
          </p:cNvPr>
          <p:cNvSpPr txBox="1">
            <a:spLocks noGrp="1"/>
          </p:cNvSpPr>
          <p:nvPr>
            <p:ph idx="1"/>
            <p:custDataLst>
              <p:tags r:id="rId2"/>
            </p:custDataLst>
          </p:nvPr>
        </p:nvSpPr>
        <p:spPr>
          <a:xfrm>
            <a:off x="838200" y="1825625"/>
            <a:ext cx="10626306" cy="4658198"/>
          </a:xfrm>
          <a:prstGeom prst="rect">
            <a:avLst/>
          </a:prstGeom>
          <a:noFill/>
        </p:spPr>
        <p:txBody>
          <a:bodyPr wrap="square" rtlCol="0">
            <a:spAutoFit/>
          </a:bodyPr>
          <a:lstStyle/>
          <a:p>
            <a:pPr algn="just"/>
            <a:r>
              <a:rPr lang="fr-CA" dirty="0"/>
              <a:t>Bonne nouvelle! La partie est du Mont-Sainte-Anne sera reprise par la SEPAQ en avril 2026</a:t>
            </a:r>
            <a:r>
              <a:rPr lang="fr-CA" dirty="0">
                <a:highlight>
                  <a:srgbClr val="FFFF00"/>
                </a:highlight>
              </a:rPr>
              <a:t> </a:t>
            </a:r>
          </a:p>
          <a:p>
            <a:pPr algn="just"/>
            <a:r>
              <a:rPr lang="fr-CA" dirty="0"/>
              <a:t>Le fait que l’État doive reprendre partiellement le contrôle en 2026 est un aveu en soi : la privatisation n’a pas livré la marchandise :</a:t>
            </a:r>
          </a:p>
          <a:p>
            <a:pPr lvl="1" algn="just"/>
            <a:r>
              <a:rPr lang="fr-CA" dirty="0"/>
              <a:t>si le modèle privé avait fonctionné</a:t>
            </a:r>
          </a:p>
          <a:p>
            <a:pPr lvl="1" algn="just"/>
            <a:r>
              <a:rPr lang="fr-CA" dirty="0"/>
              <a:t>s’il avait investi</a:t>
            </a:r>
          </a:p>
          <a:p>
            <a:pPr lvl="1" algn="just"/>
            <a:r>
              <a:rPr lang="fr-CA" dirty="0"/>
              <a:t>s’il avait entretenu</a:t>
            </a:r>
          </a:p>
          <a:p>
            <a:pPr lvl="1" algn="just"/>
            <a:r>
              <a:rPr lang="fr-CA" dirty="0"/>
              <a:t>s’il avait stabilisé l’offre touristique…</a:t>
            </a:r>
          </a:p>
          <a:p>
            <a:pPr lvl="1" algn="just"/>
            <a:r>
              <a:rPr lang="fr-CA" b="1" dirty="0"/>
              <a:t>il n’y aurait pas de retour du public aujourd’hui</a:t>
            </a:r>
            <a:endParaRPr lang="fr-CA" dirty="0"/>
          </a:p>
          <a:p>
            <a:endParaRPr lang="fr-CA" dirty="0"/>
          </a:p>
        </p:txBody>
      </p:sp>
    </p:spTree>
    <p:extLst>
      <p:ext uri="{BB962C8B-B14F-4D97-AF65-F5344CB8AC3E}">
        <p14:creationId xmlns:p14="http://schemas.microsoft.com/office/powerpoint/2010/main" val="2976509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D2577-B7EB-CB5C-B94D-A91760AC3E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C8EC6D-2839-630F-B461-8832D021F0FC}"/>
              </a:ext>
            </a:extLst>
          </p:cNvPr>
          <p:cNvSpPr>
            <a:spLocks noGrp="1"/>
          </p:cNvSpPr>
          <p:nvPr>
            <p:ph type="title"/>
            <p:custDataLst>
              <p:tags r:id="rId1"/>
            </p:custDataLst>
          </p:nvPr>
        </p:nvSpPr>
        <p:spPr>
          <a:xfrm>
            <a:off x="831850" y="3044145"/>
            <a:ext cx="10515600" cy="1616075"/>
          </a:xfrm>
        </p:spPr>
        <p:txBody>
          <a:bodyPr>
            <a:normAutofit/>
          </a:bodyPr>
          <a:lstStyle/>
          <a:p>
            <a:r>
              <a:rPr lang="fr-CA" dirty="0"/>
              <a:t>La sous-traitance</a:t>
            </a:r>
          </a:p>
        </p:txBody>
      </p:sp>
      <p:sp>
        <p:nvSpPr>
          <p:cNvPr id="3" name="Espace réservé du texte 2">
            <a:extLst>
              <a:ext uri="{FF2B5EF4-FFF2-40B4-BE49-F238E27FC236}">
                <a16:creationId xmlns:a16="http://schemas.microsoft.com/office/drawing/2014/main" id="{99E3559A-C580-018C-D475-3E42C5ED9B81}"/>
              </a:ext>
            </a:extLst>
          </p:cNvPr>
          <p:cNvSpPr>
            <a:spLocks noGrp="1"/>
          </p:cNvSpPr>
          <p:nvPr>
            <p:ph type="body" idx="1"/>
            <p:custDataLst>
              <p:tags r:id="rId2"/>
            </p:custDataLst>
          </p:nvPr>
        </p:nvSpPr>
        <p:spPr/>
        <p:txBody>
          <a:bodyPr/>
          <a:lstStyle/>
          <a:p>
            <a:r>
              <a:rPr lang="fr-CA" dirty="0"/>
              <a:t>Pas tout à fait optimale en ce qui concerne les couts</a:t>
            </a:r>
          </a:p>
        </p:txBody>
      </p:sp>
    </p:spTree>
    <p:extLst>
      <p:ext uri="{BB962C8B-B14F-4D97-AF65-F5344CB8AC3E}">
        <p14:creationId xmlns:p14="http://schemas.microsoft.com/office/powerpoint/2010/main" val="303781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2E546-2A30-9059-0D8F-D2FD0CD86D33}"/>
              </a:ext>
            </a:extLst>
          </p:cNvPr>
          <p:cNvSpPr>
            <a:spLocks noGrp="1"/>
          </p:cNvSpPr>
          <p:nvPr>
            <p:ph type="title"/>
            <p:custDataLst>
              <p:tags r:id="rId1"/>
            </p:custDataLst>
          </p:nvPr>
        </p:nvSpPr>
        <p:spPr/>
        <p:txBody>
          <a:bodyPr>
            <a:normAutofit/>
          </a:bodyPr>
          <a:lstStyle/>
          <a:p>
            <a:r>
              <a:rPr lang="fr-CA" dirty="0"/>
              <a:t>Définitions de la sous-traitance</a:t>
            </a:r>
          </a:p>
        </p:txBody>
      </p:sp>
      <p:sp>
        <p:nvSpPr>
          <p:cNvPr id="3" name="Espace réservé du contenu 2">
            <a:extLst>
              <a:ext uri="{FF2B5EF4-FFF2-40B4-BE49-F238E27FC236}">
                <a16:creationId xmlns:a16="http://schemas.microsoft.com/office/drawing/2014/main" id="{1A81D272-1A73-2F84-0FE4-4672A3D4A7D4}"/>
              </a:ext>
            </a:extLst>
          </p:cNvPr>
          <p:cNvSpPr>
            <a:spLocks noGrp="1"/>
          </p:cNvSpPr>
          <p:nvPr>
            <p:ph idx="1"/>
            <p:custDataLst>
              <p:tags r:id="rId2"/>
            </p:custDataLst>
          </p:nvPr>
        </p:nvSpPr>
        <p:spPr>
          <a:xfrm>
            <a:off x="838200" y="1825625"/>
            <a:ext cx="10082048" cy="4351338"/>
          </a:xfrm>
        </p:spPr>
        <p:txBody>
          <a:bodyPr/>
          <a:lstStyle/>
          <a:p>
            <a:pPr algn="just"/>
            <a:r>
              <a:rPr lang="fr-CA" dirty="0"/>
              <a:t>Confier à une entreprise externe l’exécution de travaux ou de services que l’organisation pourrait réaliser elle-même</a:t>
            </a:r>
          </a:p>
          <a:p>
            <a:pPr algn="just"/>
            <a:r>
              <a:rPr lang="fr-CA" dirty="0"/>
              <a:t>Un contrat par lequel un donneur d’ordre (ex. : le gouvernement) demande à un prestataire externe (ex. : une firme de consultation) d’accomplir des tâches spécifiques</a:t>
            </a:r>
          </a:p>
          <a:p>
            <a:pPr algn="just"/>
            <a:r>
              <a:rPr lang="fr-CA" dirty="0"/>
              <a:t>Le recours à des ressources humaines et matérielles extérieures plutôt qu’à son propre personnel</a:t>
            </a:r>
          </a:p>
        </p:txBody>
      </p:sp>
    </p:spTree>
    <p:extLst>
      <p:ext uri="{BB962C8B-B14F-4D97-AF65-F5344CB8AC3E}">
        <p14:creationId xmlns:p14="http://schemas.microsoft.com/office/powerpoint/2010/main" val="296654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F8E1C-8043-6F6F-CD52-A28BAFDE5A89}"/>
              </a:ext>
            </a:extLst>
          </p:cNvPr>
          <p:cNvSpPr>
            <a:spLocks noGrp="1"/>
          </p:cNvSpPr>
          <p:nvPr>
            <p:ph type="title"/>
            <p:custDataLst>
              <p:tags r:id="rId1"/>
            </p:custDataLst>
          </p:nvPr>
        </p:nvSpPr>
        <p:spPr/>
        <p:txBody>
          <a:bodyPr/>
          <a:lstStyle/>
          <a:p>
            <a:r>
              <a:rPr lang="fr-CA" dirty="0"/>
              <a:t>La sous-traitance et le Québec</a:t>
            </a:r>
          </a:p>
        </p:txBody>
      </p:sp>
      <p:sp>
        <p:nvSpPr>
          <p:cNvPr id="3" name="Espace réservé du contenu 2">
            <a:extLst>
              <a:ext uri="{FF2B5EF4-FFF2-40B4-BE49-F238E27FC236}">
                <a16:creationId xmlns:a16="http://schemas.microsoft.com/office/drawing/2014/main" id="{2818CE05-B418-8F48-DD5E-3FBA68DA0CA5}"/>
              </a:ext>
            </a:extLst>
          </p:cNvPr>
          <p:cNvSpPr>
            <a:spLocks noGrp="1"/>
          </p:cNvSpPr>
          <p:nvPr>
            <p:ph idx="1"/>
            <p:custDataLst>
              <p:tags r:id="rId2"/>
            </p:custDataLst>
          </p:nvPr>
        </p:nvSpPr>
        <p:spPr>
          <a:xfrm>
            <a:off x="838200" y="1825625"/>
            <a:ext cx="7106728" cy="4351338"/>
          </a:xfrm>
        </p:spPr>
        <p:txBody>
          <a:bodyPr>
            <a:normAutofit lnSpcReduction="10000"/>
          </a:bodyPr>
          <a:lstStyle/>
          <a:p>
            <a:pPr algn="just"/>
            <a:r>
              <a:rPr lang="fr-CA" dirty="0"/>
              <a:t>La sous-traitance s’est imposée comme modèle d’affaires dominant au Québec depuis les années 1990, promettant flexibilité, réduction des couts et spécialisation accrue </a:t>
            </a:r>
          </a:p>
          <a:p>
            <a:pPr algn="just"/>
            <a:r>
              <a:rPr lang="fr-CA" dirty="0"/>
              <a:t>Pourtant, les données récentes démontrent que ce système génère souvent plus de problèmes qu’il n’en résout, créant des inefficacités structurelles qui pèsent lourdement sur l’économie québécoise</a:t>
            </a:r>
          </a:p>
        </p:txBody>
      </p:sp>
      <p:pic>
        <p:nvPicPr>
          <p:cNvPr id="1026" name="Picture 2" descr="Monopoly (Part 2) — Games for Young Minds">
            <a:extLst>
              <a:ext uri="{FF2B5EF4-FFF2-40B4-BE49-F238E27FC236}">
                <a16:creationId xmlns:a16="http://schemas.microsoft.com/office/drawing/2014/main" id="{BDC6177C-E336-86E0-7E12-0999268FC5C0}"/>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229320" y="1825625"/>
            <a:ext cx="3264391" cy="449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6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FEA53-44AE-DCB4-9D46-53C0FB98F941}"/>
              </a:ext>
            </a:extLst>
          </p:cNvPr>
          <p:cNvSpPr>
            <a:spLocks noGrp="1"/>
          </p:cNvSpPr>
          <p:nvPr>
            <p:ph type="title"/>
            <p:custDataLst>
              <p:tags r:id="rId1"/>
            </p:custDataLst>
          </p:nvPr>
        </p:nvSpPr>
        <p:spPr/>
        <p:txBody>
          <a:bodyPr/>
          <a:lstStyle/>
          <a:p>
            <a:r>
              <a:rPr lang="fr-CA" dirty="0"/>
              <a:t>Conséquences de la sous-traitance</a:t>
            </a:r>
          </a:p>
        </p:txBody>
      </p:sp>
      <p:sp>
        <p:nvSpPr>
          <p:cNvPr id="3" name="Espace réservé du contenu 2">
            <a:extLst>
              <a:ext uri="{FF2B5EF4-FFF2-40B4-BE49-F238E27FC236}">
                <a16:creationId xmlns:a16="http://schemas.microsoft.com/office/drawing/2014/main" id="{7F3C9D89-0A6B-7299-3D91-07CA229213A5}"/>
              </a:ext>
            </a:extLst>
          </p:cNvPr>
          <p:cNvSpPr>
            <a:spLocks noGrp="1"/>
          </p:cNvSpPr>
          <p:nvPr>
            <p:ph idx="1"/>
            <p:custDataLst>
              <p:tags r:id="rId2"/>
            </p:custDataLst>
          </p:nvPr>
        </p:nvSpPr>
        <p:spPr>
          <a:xfrm>
            <a:off x="168676" y="1745036"/>
            <a:ext cx="5927324" cy="4351338"/>
          </a:xfrm>
        </p:spPr>
        <p:txBody>
          <a:bodyPr>
            <a:normAutofit fontScale="92500" lnSpcReduction="10000"/>
          </a:bodyPr>
          <a:lstStyle/>
          <a:p>
            <a:pPr algn="just"/>
            <a:r>
              <a:rPr lang="fr-CA" dirty="0"/>
              <a:t>Les contrats sous-traités coutent souvent plus cher que prévu, les dépassements de couts étant fréquents</a:t>
            </a:r>
          </a:p>
          <a:p>
            <a:pPr algn="just"/>
            <a:r>
              <a:rPr lang="fr-CA" dirty="0"/>
              <a:t>La sous-traitance n’assure pas le respect des échéanciers, tout en laissant l’administration publique impuissante une fois engagée dans le contrat</a:t>
            </a:r>
          </a:p>
          <a:p>
            <a:pPr algn="just"/>
            <a:r>
              <a:rPr lang="fr-CA" dirty="0"/>
              <a:t>Le recours systématique aux firmes externes fait perdre de l’expertise à l’État </a:t>
            </a:r>
          </a:p>
        </p:txBody>
      </p:sp>
      <p:pic>
        <p:nvPicPr>
          <p:cNvPr id="5" name="Image 4" descr="Une image contenant texte, capture d’écran, carte de visite, Police&#10;&#10;Le contenu généré par l’IA peut être incorrect.">
            <a:extLst>
              <a:ext uri="{FF2B5EF4-FFF2-40B4-BE49-F238E27FC236}">
                <a16:creationId xmlns:a16="http://schemas.microsoft.com/office/drawing/2014/main" id="{E76A3837-33DF-E996-4D16-EE747D77FF40}"/>
              </a:ext>
            </a:extLst>
          </p:cNvPr>
          <p:cNvPicPr>
            <a:picLocks noChangeAspect="1"/>
          </p:cNvPicPr>
          <p:nvPr>
            <p:custDataLst>
              <p:tags r:id="rId3"/>
            </p:custDataLst>
          </p:nvPr>
        </p:nvPicPr>
        <p:blipFill>
          <a:blip r:embed="rId6"/>
          <a:stretch>
            <a:fillRect/>
          </a:stretch>
        </p:blipFill>
        <p:spPr>
          <a:xfrm>
            <a:off x="6486790" y="1534987"/>
            <a:ext cx="5257800" cy="4276952"/>
          </a:xfrm>
          <a:prstGeom prst="rect">
            <a:avLst/>
          </a:prstGeom>
        </p:spPr>
      </p:pic>
      <p:sp>
        <p:nvSpPr>
          <p:cNvPr id="6" name="ZoneTexte 5">
            <a:extLst>
              <a:ext uri="{FF2B5EF4-FFF2-40B4-BE49-F238E27FC236}">
                <a16:creationId xmlns:a16="http://schemas.microsoft.com/office/drawing/2014/main" id="{CEB9100B-B35B-F4CC-5BF7-13DF334416B8}"/>
              </a:ext>
            </a:extLst>
          </p:cNvPr>
          <p:cNvSpPr txBox="1"/>
          <p:nvPr>
            <p:custDataLst>
              <p:tags r:id="rId4"/>
            </p:custDataLst>
          </p:nvPr>
        </p:nvSpPr>
        <p:spPr>
          <a:xfrm>
            <a:off x="2727167" y="5934670"/>
            <a:ext cx="9541825" cy="923330"/>
          </a:xfrm>
          <a:prstGeom prst="rect">
            <a:avLst/>
          </a:prstGeom>
          <a:noFill/>
        </p:spPr>
        <p:txBody>
          <a:bodyPr wrap="square" rtlCol="0">
            <a:spAutoFit/>
          </a:bodyPr>
          <a:lstStyle/>
          <a:p>
            <a:r>
              <a:rPr lang="fr-CA" dirty="0"/>
              <a:t>Source : HÉBERT, Guillaume, et Simon TREMBLAY-PÉPIN (2013). </a:t>
            </a:r>
            <a:r>
              <a:rPr lang="fr-CA" i="1" dirty="0"/>
              <a:t>La sous-traitance dans le secteur public : coûts et conséquences,</a:t>
            </a:r>
            <a:r>
              <a:rPr lang="fr-FR" i="1" dirty="0"/>
              <a:t> </a:t>
            </a:r>
            <a:r>
              <a:rPr lang="fr-FR" dirty="0"/>
              <a:t>[En ligne], Institut de recherche et d’informations socioéconomiques (juin). [</a:t>
            </a:r>
            <a:r>
              <a:rPr lang="fr-CA" dirty="0">
                <a:hlinkClick r:id="rId7"/>
              </a:rPr>
              <a:t>iris-recherche.qc.ca/</a:t>
            </a:r>
            <a:r>
              <a:rPr lang="fr-CA" dirty="0" err="1">
                <a:hlinkClick r:id="rId7"/>
              </a:rPr>
              <a:t>wp</a:t>
            </a:r>
            <a:r>
              <a:rPr lang="fr-CA" dirty="0">
                <a:hlinkClick r:id="rId7"/>
              </a:rPr>
              <a:t>-content/</a:t>
            </a:r>
            <a:r>
              <a:rPr lang="fr-CA" dirty="0" err="1">
                <a:hlinkClick r:id="rId7"/>
              </a:rPr>
              <a:t>uploads</a:t>
            </a:r>
            <a:r>
              <a:rPr lang="fr-CA" dirty="0">
                <a:hlinkClick r:id="rId7"/>
              </a:rPr>
              <a:t>/2021/03/Sous-traitance-WEB-03.pdf</a:t>
            </a:r>
            <a:r>
              <a:rPr lang="fr-CA" dirty="0"/>
              <a:t>].</a:t>
            </a:r>
          </a:p>
        </p:txBody>
      </p:sp>
    </p:spTree>
    <p:extLst>
      <p:ext uri="{BB962C8B-B14F-4D97-AF65-F5344CB8AC3E}">
        <p14:creationId xmlns:p14="http://schemas.microsoft.com/office/powerpoint/2010/main" val="200445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105C3-8890-2E0D-4356-F42930D7B660}"/>
              </a:ext>
            </a:extLst>
          </p:cNvPr>
          <p:cNvSpPr>
            <a:spLocks noGrp="1"/>
          </p:cNvSpPr>
          <p:nvPr>
            <p:ph type="title"/>
            <p:custDataLst>
              <p:tags r:id="rId1"/>
            </p:custDataLst>
          </p:nvPr>
        </p:nvSpPr>
        <p:spPr/>
        <p:txBody>
          <a:bodyPr>
            <a:normAutofit fontScale="90000"/>
          </a:bodyPr>
          <a:lstStyle/>
          <a:p>
            <a:r>
              <a:rPr lang="fr-CA" dirty="0"/>
              <a:t>Garde de sécurité : on économise en sous-traitance?</a:t>
            </a:r>
          </a:p>
        </p:txBody>
      </p:sp>
      <p:sp>
        <p:nvSpPr>
          <p:cNvPr id="3" name="Espace réservé du contenu 2">
            <a:extLst>
              <a:ext uri="{FF2B5EF4-FFF2-40B4-BE49-F238E27FC236}">
                <a16:creationId xmlns:a16="http://schemas.microsoft.com/office/drawing/2014/main" id="{0486FC22-4F7B-E040-6B83-A770D9A1D84B}"/>
              </a:ext>
            </a:extLst>
          </p:cNvPr>
          <p:cNvSpPr>
            <a:spLocks noGrp="1"/>
          </p:cNvSpPr>
          <p:nvPr>
            <p:ph idx="1"/>
            <p:custDataLst>
              <p:tags r:id="rId2"/>
            </p:custDataLst>
          </p:nvPr>
        </p:nvSpPr>
        <p:spPr>
          <a:xfrm>
            <a:off x="838200" y="1402597"/>
            <a:ext cx="9311640" cy="3688596"/>
          </a:xfrm>
        </p:spPr>
        <p:txBody>
          <a:bodyPr>
            <a:normAutofit lnSpcReduction="10000"/>
          </a:bodyPr>
          <a:lstStyle/>
          <a:p>
            <a:pPr algn="just"/>
            <a:r>
              <a:rPr lang="fr-CA" dirty="0"/>
              <a:t>Tendances : les contrats en sous-traitance sont habituellement moins chers durant les premières années, mais leur valeur augmente exponentiellement au fil du temps</a:t>
            </a:r>
          </a:p>
          <a:p>
            <a:pPr algn="just"/>
            <a:r>
              <a:rPr lang="fr-CA" dirty="0"/>
              <a:t>Sur une moyenne de cinq ans, les cégeps qui avaient une majorité de gardes de sécurité salariés payaient  9,99 $ pour la sécurité par mètre carré. Les cégeps qui avaient une majorité de gardes de sécurité en sous-traitance payaient 10,26 $ pour la sécurité par mètre carré</a:t>
            </a:r>
          </a:p>
        </p:txBody>
      </p:sp>
      <p:graphicFrame>
        <p:nvGraphicFramePr>
          <p:cNvPr id="5" name="Objet 4">
            <a:extLst>
              <a:ext uri="{FF2B5EF4-FFF2-40B4-BE49-F238E27FC236}">
                <a16:creationId xmlns:a16="http://schemas.microsoft.com/office/drawing/2014/main" id="{1125A0A7-FD06-979E-18D8-9079338BD20B}"/>
              </a:ext>
            </a:extLst>
          </p:cNvPr>
          <p:cNvGraphicFramePr>
            <a:graphicFrameLocks noChangeAspect="1"/>
          </p:cNvGraphicFramePr>
          <p:nvPr>
            <p:custDataLst>
              <p:tags r:id="rId3"/>
            </p:custDataLst>
            <p:extLst>
              <p:ext uri="{D42A27DB-BD31-4B8C-83A1-F6EECF244321}">
                <p14:modId xmlns:p14="http://schemas.microsoft.com/office/powerpoint/2010/main" val="145388818"/>
              </p:ext>
            </p:extLst>
          </p:nvPr>
        </p:nvGraphicFramePr>
        <p:xfrm>
          <a:off x="572253" y="5347316"/>
          <a:ext cx="11047493" cy="1322678"/>
        </p:xfrm>
        <a:graphic>
          <a:graphicData uri="http://schemas.openxmlformats.org/presentationml/2006/ole">
            <mc:AlternateContent xmlns:mc="http://schemas.openxmlformats.org/markup-compatibility/2006">
              <mc:Choice xmlns:v="urn:schemas-microsoft-com:vml" Requires="v">
                <p:oleObj name="Worksheet" r:id="rId5" imgW="21577473" imgH="2584634" progId="Excel.Sheet.12">
                  <p:embed/>
                </p:oleObj>
              </mc:Choice>
              <mc:Fallback>
                <p:oleObj name="Worksheet" r:id="rId5" imgW="21577473" imgH="2584634" progId="Excel.Sheet.12">
                  <p:embed/>
                  <p:pic>
                    <p:nvPicPr>
                      <p:cNvPr id="5" name="Objet 4">
                        <a:extLst>
                          <a:ext uri="{FF2B5EF4-FFF2-40B4-BE49-F238E27FC236}">
                            <a16:creationId xmlns:a16="http://schemas.microsoft.com/office/drawing/2014/main" id="{1125A0A7-FD06-979E-18D8-9079338BD20B}"/>
                          </a:ext>
                        </a:extLst>
                      </p:cNvPr>
                      <p:cNvPicPr/>
                      <p:nvPr/>
                    </p:nvPicPr>
                    <p:blipFill>
                      <a:blip r:embed="rId6"/>
                      <a:stretch>
                        <a:fillRect/>
                      </a:stretch>
                    </p:blipFill>
                    <p:spPr>
                      <a:xfrm>
                        <a:off x="572253" y="5347316"/>
                        <a:ext cx="11047493" cy="1322678"/>
                      </a:xfrm>
                      <a:prstGeom prst="rect">
                        <a:avLst/>
                      </a:prstGeom>
                    </p:spPr>
                  </p:pic>
                </p:oleObj>
              </mc:Fallback>
            </mc:AlternateContent>
          </a:graphicData>
        </a:graphic>
      </p:graphicFrame>
    </p:spTree>
    <p:extLst>
      <p:ext uri="{BB962C8B-B14F-4D97-AF65-F5344CB8AC3E}">
        <p14:creationId xmlns:p14="http://schemas.microsoft.com/office/powerpoint/2010/main" val="215923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7D1B59-38A8-7988-9BAC-6AC1460BB789}"/>
              </a:ext>
            </a:extLst>
          </p:cNvPr>
          <p:cNvSpPr>
            <a:spLocks noGrp="1"/>
          </p:cNvSpPr>
          <p:nvPr>
            <p:ph type="title"/>
            <p:custDataLst>
              <p:tags r:id="rId1"/>
            </p:custDataLst>
          </p:nvPr>
        </p:nvSpPr>
        <p:spPr/>
        <p:txBody>
          <a:bodyPr/>
          <a:lstStyle/>
          <a:p>
            <a:r>
              <a:rPr lang="fr-CA" dirty="0"/>
              <a:t>Sous-traitance dans la fonction publique</a:t>
            </a:r>
          </a:p>
        </p:txBody>
      </p:sp>
      <p:sp>
        <p:nvSpPr>
          <p:cNvPr id="3" name="Espace réservé du contenu 2">
            <a:extLst>
              <a:ext uri="{FF2B5EF4-FFF2-40B4-BE49-F238E27FC236}">
                <a16:creationId xmlns:a16="http://schemas.microsoft.com/office/drawing/2014/main" id="{312DBE99-324A-519F-91BC-7FC9B02461E3}"/>
              </a:ext>
            </a:extLst>
          </p:cNvPr>
          <p:cNvSpPr>
            <a:spLocks noGrp="1"/>
          </p:cNvSpPr>
          <p:nvPr>
            <p:ph idx="1"/>
            <p:custDataLst>
              <p:tags r:id="rId2"/>
            </p:custDataLst>
          </p:nvPr>
        </p:nvSpPr>
        <p:spPr>
          <a:xfrm>
            <a:off x="365501" y="1686140"/>
            <a:ext cx="7902844" cy="4351338"/>
          </a:xfrm>
        </p:spPr>
        <p:txBody>
          <a:bodyPr>
            <a:normAutofit fontScale="77500" lnSpcReduction="20000"/>
          </a:bodyPr>
          <a:lstStyle/>
          <a:p>
            <a:pPr algn="just"/>
            <a:r>
              <a:rPr lang="fr-CA" dirty="0"/>
              <a:t>Technologies de l’information (TI) : secteur emblématique du recours à la sous-traitance dans la fonction publique</a:t>
            </a:r>
          </a:p>
          <a:p>
            <a:pPr algn="just"/>
            <a:r>
              <a:rPr lang="fr-CA" dirty="0"/>
              <a:t>Depuis les années 2000, le gouvernement du Québec confie massivement le développement des systèmes informatiques à des firmes privées, plutôt qu’à du personnel interne</a:t>
            </a:r>
            <a:endParaRPr lang="fr-CA" strike="sngStrike" dirty="0"/>
          </a:p>
          <a:p>
            <a:pPr algn="just"/>
            <a:r>
              <a:rPr lang="fr-CA" dirty="0"/>
              <a:t>Résultat : la majorité des dépenses en TI de l’État est désormais dirigée vers des consultants externes</a:t>
            </a:r>
          </a:p>
          <a:p>
            <a:pPr algn="just"/>
            <a:r>
              <a:rPr lang="fr-CA" dirty="0"/>
              <a:t>Cette dépendance s’est accentuée avec la transformation numérique des services publics</a:t>
            </a:r>
          </a:p>
          <a:p>
            <a:pPr algn="just"/>
            <a:r>
              <a:rPr lang="fr-CA" dirty="0"/>
              <a:t>Le scandale </a:t>
            </a:r>
            <a:r>
              <a:rPr lang="fr-CA" dirty="0" err="1"/>
              <a:t>SAAQclic</a:t>
            </a:r>
            <a:r>
              <a:rPr lang="fr-CA" dirty="0"/>
              <a:t> (2023) : le plantage du service en ligne de la Société de l’assurance automobile du Québec (SAAQ) a mis en lumière les dérives de ce modèle</a:t>
            </a:r>
          </a:p>
        </p:txBody>
      </p:sp>
      <p:pic>
        <p:nvPicPr>
          <p:cNvPr id="3074" name="Picture 2" descr="SAAQclic : de nouveaux services en ligne disponibles dès le 20 février -  Guide Auto">
            <a:extLst>
              <a:ext uri="{FF2B5EF4-FFF2-40B4-BE49-F238E27FC236}">
                <a16:creationId xmlns:a16="http://schemas.microsoft.com/office/drawing/2014/main" id="{D0C98BE5-162E-9ACE-96A2-7C7D8AF7B3F3}"/>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508569" y="2768009"/>
            <a:ext cx="3412209" cy="213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7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6A7B7-FE32-B916-AEC3-946813AF8E0F}"/>
              </a:ext>
            </a:extLst>
          </p:cNvPr>
          <p:cNvSpPr>
            <a:spLocks noGrp="1"/>
          </p:cNvSpPr>
          <p:nvPr>
            <p:ph type="title"/>
            <p:custDataLst>
              <p:tags r:id="rId1"/>
            </p:custDataLst>
          </p:nvPr>
        </p:nvSpPr>
        <p:spPr/>
        <p:txBody>
          <a:bodyPr/>
          <a:lstStyle/>
          <a:p>
            <a:r>
              <a:rPr lang="fr-CA" dirty="0"/>
              <a:t>Mouais… ça coute</a:t>
            </a:r>
            <a:r>
              <a:rPr lang="fr-CA" dirty="0">
                <a:solidFill>
                  <a:schemeClr val="tx1"/>
                </a:solidFill>
              </a:rPr>
              <a:t> </a:t>
            </a:r>
            <a:r>
              <a:rPr lang="fr-CA" dirty="0"/>
              <a:t>plus cher que prévu…</a:t>
            </a:r>
          </a:p>
        </p:txBody>
      </p:sp>
      <p:sp>
        <p:nvSpPr>
          <p:cNvPr id="3" name="Espace réservé du contenu 2">
            <a:extLst>
              <a:ext uri="{FF2B5EF4-FFF2-40B4-BE49-F238E27FC236}">
                <a16:creationId xmlns:a16="http://schemas.microsoft.com/office/drawing/2014/main" id="{0201F804-1E70-FCCD-421C-8020C84FFE0C}"/>
              </a:ext>
            </a:extLst>
          </p:cNvPr>
          <p:cNvSpPr>
            <a:spLocks noGrp="1"/>
          </p:cNvSpPr>
          <p:nvPr>
            <p:ph idx="1"/>
            <p:custDataLst>
              <p:tags r:id="rId2"/>
            </p:custDataLst>
          </p:nvPr>
        </p:nvSpPr>
        <p:spPr>
          <a:xfrm>
            <a:off x="398828" y="1794570"/>
            <a:ext cx="7719204" cy="4351338"/>
          </a:xfrm>
        </p:spPr>
        <p:txBody>
          <a:bodyPr>
            <a:normAutofit fontScale="92500"/>
          </a:bodyPr>
          <a:lstStyle/>
          <a:p>
            <a:pPr algn="just"/>
            <a:r>
              <a:rPr lang="fr-CA" dirty="0"/>
              <a:t>Lors de l’enquête publique (Commission Gallant, 2025), le Syndicat de la fonction publique du Québec (SFPQ) a révélé que :</a:t>
            </a:r>
          </a:p>
          <a:p>
            <a:pPr lvl="1" algn="just"/>
            <a:r>
              <a:rPr lang="fr-CA" dirty="0"/>
              <a:t>les contractuels TI étaient payés 1 000 à 1 100 $ par jour</a:t>
            </a:r>
          </a:p>
          <a:p>
            <a:pPr lvl="1" algn="just"/>
            <a:r>
              <a:rPr lang="fr-CA" dirty="0"/>
              <a:t>un employé TI à l’interne coutait environ 426 $ par jour</a:t>
            </a:r>
          </a:p>
          <a:p>
            <a:pPr lvl="1" algn="just"/>
            <a:r>
              <a:rPr lang="fr-CA" dirty="0"/>
              <a:t>la sous-traitance coute donc environ 2,3 fois plus cher</a:t>
            </a:r>
          </a:p>
          <a:p>
            <a:pPr algn="just"/>
            <a:r>
              <a:rPr lang="fr-CA" dirty="0"/>
              <a:t>Le SFPQ dénonce une logique circulaire :</a:t>
            </a:r>
          </a:p>
          <a:p>
            <a:pPr lvl="1" algn="just"/>
            <a:r>
              <a:rPr lang="fr-CA" dirty="0"/>
              <a:t>un gel des embauches internes</a:t>
            </a:r>
          </a:p>
          <a:p>
            <a:pPr lvl="1" algn="just"/>
            <a:r>
              <a:rPr lang="fr-CA" dirty="0"/>
              <a:t>le manque de personnel invoqué</a:t>
            </a:r>
          </a:p>
          <a:p>
            <a:pPr lvl="1" algn="just"/>
            <a:r>
              <a:rPr lang="fr-CA" dirty="0"/>
              <a:t>le recours accru à des services externes coûteux</a:t>
            </a:r>
          </a:p>
        </p:txBody>
      </p:sp>
      <p:pic>
        <p:nvPicPr>
          <p:cNvPr id="2052" name="Picture 4" descr="poor monopoly - The Big Picture">
            <a:extLst>
              <a:ext uri="{FF2B5EF4-FFF2-40B4-BE49-F238E27FC236}">
                <a16:creationId xmlns:a16="http://schemas.microsoft.com/office/drawing/2014/main" id="{6C7D9167-F014-C9D5-AF7D-CA7B11A8BB3C}"/>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203721" y="2523685"/>
            <a:ext cx="3797059" cy="19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7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BAECE040-7639-4DE7-8B2E-0E9C24DC1FF4}"/>
              </a:ext>
            </a:extLst>
          </p:cNvPr>
          <p:cNvSpPr>
            <a:spLocks noGrp="1"/>
          </p:cNvSpPr>
          <p:nvPr>
            <p:ph type="title"/>
            <p:custDataLst>
              <p:tags r:id="rId1"/>
            </p:custDataLst>
          </p:nvPr>
        </p:nvSpPr>
        <p:spPr/>
        <p:txBody>
          <a:bodyPr/>
          <a:lstStyle/>
          <a:p>
            <a:r>
              <a:rPr lang="fr-CA" b="1" dirty="0">
                <a:latin typeface="Arial" panose="020B0604020202020204" pitchFamily="34" charset="0"/>
                <a:cs typeface="Arial" panose="020B0604020202020204" pitchFamily="34" charset="0"/>
              </a:rPr>
              <a:t>Plan de présentation</a:t>
            </a:r>
          </a:p>
        </p:txBody>
      </p:sp>
      <p:sp>
        <p:nvSpPr>
          <p:cNvPr id="18" name="Espace réservé du contenu 17">
            <a:extLst>
              <a:ext uri="{FF2B5EF4-FFF2-40B4-BE49-F238E27FC236}">
                <a16:creationId xmlns:a16="http://schemas.microsoft.com/office/drawing/2014/main" id="{C3C1A45D-BDD6-4298-BC8C-FAF761D9DA99}"/>
              </a:ext>
            </a:extLst>
          </p:cNvPr>
          <p:cNvSpPr>
            <a:spLocks noGrp="1"/>
          </p:cNvSpPr>
          <p:nvPr>
            <p:ph idx="1"/>
            <p:custDataLst>
              <p:tags r:id="rId2"/>
            </p:custDataLst>
          </p:nvPr>
        </p:nvSpPr>
        <p:spPr/>
        <p:txBody>
          <a:bodyPr>
            <a:normAutofit fontScale="92500" lnSpcReduction="10000"/>
          </a:bodyPr>
          <a:lstStyle/>
          <a:p>
            <a:pPr algn="just"/>
            <a:r>
              <a:rPr lang="fr-CA" dirty="0">
                <a:latin typeface="Arial" panose="020B0604020202020204" pitchFamily="34" charset="0"/>
                <a:cs typeface="Arial" panose="020B0604020202020204" pitchFamily="34" charset="0"/>
              </a:rPr>
              <a:t>Introduction</a:t>
            </a:r>
            <a:r>
              <a:rPr lang="fr-CA" dirty="0"/>
              <a:t> – Privatisation, concentration de la richesse et déclin de la société vers l’autoritarisme</a:t>
            </a:r>
          </a:p>
          <a:p>
            <a:pPr algn="just"/>
            <a:r>
              <a:rPr lang="fr-CA" dirty="0"/>
              <a:t>La vente d’actifs publics au secteur privé – </a:t>
            </a:r>
            <a:r>
              <a:rPr lang="fr-CA" i="1" dirty="0"/>
              <a:t>Margaret Thatcher, sors de ce corps!</a:t>
            </a:r>
          </a:p>
          <a:p>
            <a:pPr algn="just"/>
            <a:r>
              <a:rPr lang="fr-CA" dirty="0"/>
              <a:t>La sous-traitance – Pas tout à fait optimale en ce qui concerne les couts</a:t>
            </a:r>
          </a:p>
          <a:p>
            <a:pPr algn="just"/>
            <a:r>
              <a:rPr lang="fr-CA" dirty="0"/>
              <a:t>Pallier l’offre insuffisante par le privé – Agences de placement et autres</a:t>
            </a:r>
          </a:p>
          <a:p>
            <a:pPr algn="just"/>
            <a:r>
              <a:rPr lang="fr-CA" dirty="0"/>
              <a:t>Les partenariats publics-privés (PPP) – Ou comment vendre un citron aux Québécoises et Québécois?</a:t>
            </a:r>
          </a:p>
          <a:p>
            <a:pPr algn="just"/>
            <a:r>
              <a:rPr lang="fr-CA" dirty="0"/>
              <a:t>Conclusion</a:t>
            </a: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61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0C13D-98FA-668D-E6C1-531BB45DCF5A}"/>
              </a:ext>
            </a:extLst>
          </p:cNvPr>
          <p:cNvSpPr>
            <a:spLocks noGrp="1"/>
          </p:cNvSpPr>
          <p:nvPr>
            <p:ph type="title"/>
            <p:custDataLst>
              <p:tags r:id="rId1"/>
            </p:custDataLst>
          </p:nvPr>
        </p:nvSpPr>
        <p:spPr/>
        <p:txBody>
          <a:bodyPr>
            <a:normAutofit fontScale="90000"/>
          </a:bodyPr>
          <a:lstStyle/>
          <a:p>
            <a:r>
              <a:rPr lang="fr-CA" dirty="0"/>
              <a:t>La sous-traitance vient avec son lot de problèmes…</a:t>
            </a:r>
          </a:p>
        </p:txBody>
      </p:sp>
      <p:sp>
        <p:nvSpPr>
          <p:cNvPr id="3" name="Espace réservé du contenu 2">
            <a:extLst>
              <a:ext uri="{FF2B5EF4-FFF2-40B4-BE49-F238E27FC236}">
                <a16:creationId xmlns:a16="http://schemas.microsoft.com/office/drawing/2014/main" id="{460E4072-5D7B-6BFF-7FED-50D921979A4A}"/>
              </a:ext>
            </a:extLst>
          </p:cNvPr>
          <p:cNvSpPr>
            <a:spLocks noGrp="1"/>
          </p:cNvSpPr>
          <p:nvPr>
            <p:ph idx="1"/>
            <p:custDataLst>
              <p:tags r:id="rId2"/>
            </p:custDataLst>
          </p:nvPr>
        </p:nvSpPr>
        <p:spPr/>
        <p:txBody>
          <a:bodyPr/>
          <a:lstStyle/>
          <a:p>
            <a:pPr algn="just"/>
            <a:r>
              <a:rPr lang="fr-CA" dirty="0"/>
              <a:t>Dans certains ministères, des gestionnaires demandent au personnel</a:t>
            </a:r>
            <a:r>
              <a:rPr lang="fr-CA" dirty="0">
                <a:solidFill>
                  <a:srgbClr val="FF0000"/>
                </a:solidFill>
              </a:rPr>
              <a:t> </a:t>
            </a:r>
            <a:r>
              <a:rPr lang="fr-CA" dirty="0"/>
              <a:t>public de suivre les directives des sous-traitants, inversant les rôles</a:t>
            </a:r>
          </a:p>
          <a:p>
            <a:pPr algn="just"/>
            <a:r>
              <a:rPr lang="fr-CA" dirty="0"/>
              <a:t>Conséquences :</a:t>
            </a:r>
          </a:p>
          <a:p>
            <a:pPr lvl="1" algn="just"/>
            <a:r>
              <a:rPr lang="fr-CA" dirty="0"/>
              <a:t>un affaiblissement de la capacité de gestion de l’État</a:t>
            </a:r>
          </a:p>
          <a:p>
            <a:pPr lvl="1" algn="just"/>
            <a:r>
              <a:rPr lang="fr-CA" dirty="0"/>
              <a:t>une dépendance accrue au privé</a:t>
            </a:r>
          </a:p>
          <a:p>
            <a:pPr lvl="1" algn="just"/>
            <a:r>
              <a:rPr lang="fr-CA" dirty="0"/>
              <a:t>des couts élevés pour les contribuables</a:t>
            </a:r>
          </a:p>
          <a:p>
            <a:pPr algn="just"/>
            <a:r>
              <a:rPr lang="fr-CA" dirty="0"/>
              <a:t>Conclusion : la sous-traitance est couteuse, inefficace et mine la compétence publique</a:t>
            </a:r>
          </a:p>
        </p:txBody>
      </p:sp>
    </p:spTree>
    <p:extLst>
      <p:ext uri="{BB962C8B-B14F-4D97-AF65-F5344CB8AC3E}">
        <p14:creationId xmlns:p14="http://schemas.microsoft.com/office/powerpoint/2010/main" val="250430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F8F19-53E3-D34D-8C8C-EEB3899CD3CA}"/>
              </a:ext>
            </a:extLst>
          </p:cNvPr>
          <p:cNvSpPr>
            <a:spLocks noGrp="1"/>
          </p:cNvSpPr>
          <p:nvPr>
            <p:ph type="title"/>
            <p:custDataLst>
              <p:tags r:id="rId1"/>
            </p:custDataLst>
          </p:nvPr>
        </p:nvSpPr>
        <p:spPr/>
        <p:txBody>
          <a:bodyPr/>
          <a:lstStyle/>
          <a:p>
            <a:r>
              <a:rPr lang="fr-CA" dirty="0"/>
              <a:t>Pallier l’offre insuffisante par le privé</a:t>
            </a:r>
          </a:p>
        </p:txBody>
      </p:sp>
      <p:sp>
        <p:nvSpPr>
          <p:cNvPr id="3" name="Espace réservé du texte 2">
            <a:extLst>
              <a:ext uri="{FF2B5EF4-FFF2-40B4-BE49-F238E27FC236}">
                <a16:creationId xmlns:a16="http://schemas.microsoft.com/office/drawing/2014/main" id="{9892E0BA-9930-7196-FFE3-790AA4CF09F1}"/>
              </a:ext>
            </a:extLst>
          </p:cNvPr>
          <p:cNvSpPr>
            <a:spLocks noGrp="1"/>
          </p:cNvSpPr>
          <p:nvPr>
            <p:ph type="body" idx="1"/>
            <p:custDataLst>
              <p:tags r:id="rId2"/>
            </p:custDataLst>
          </p:nvPr>
        </p:nvSpPr>
        <p:spPr/>
        <p:txBody>
          <a:bodyPr/>
          <a:lstStyle/>
          <a:p>
            <a:r>
              <a:rPr lang="fr-CA" dirty="0"/>
              <a:t>Agences de placement et autres</a:t>
            </a:r>
          </a:p>
        </p:txBody>
      </p:sp>
    </p:spTree>
    <p:extLst>
      <p:ext uri="{BB962C8B-B14F-4D97-AF65-F5344CB8AC3E}">
        <p14:creationId xmlns:p14="http://schemas.microsoft.com/office/powerpoint/2010/main" val="119255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F3906-816C-5501-099A-77CD1AF0DFC8}"/>
              </a:ext>
            </a:extLst>
          </p:cNvPr>
          <p:cNvSpPr>
            <a:spLocks noGrp="1"/>
          </p:cNvSpPr>
          <p:nvPr>
            <p:ph type="title"/>
            <p:custDataLst>
              <p:tags r:id="rId1"/>
            </p:custDataLst>
          </p:nvPr>
        </p:nvSpPr>
        <p:spPr/>
        <p:txBody>
          <a:bodyPr>
            <a:normAutofit fontScale="90000"/>
          </a:bodyPr>
          <a:lstStyle/>
          <a:p>
            <a:r>
              <a:rPr lang="fr-CA" dirty="0"/>
              <a:t>Recours aux agences de placement </a:t>
            </a:r>
            <a:br>
              <a:rPr lang="fr-CA" dirty="0"/>
            </a:br>
            <a:r>
              <a:rPr lang="fr-CA" dirty="0"/>
              <a:t>dans les centres de la petite enfance (CPE)</a:t>
            </a:r>
          </a:p>
        </p:txBody>
      </p:sp>
      <p:sp>
        <p:nvSpPr>
          <p:cNvPr id="3" name="Espace réservé du contenu 2">
            <a:extLst>
              <a:ext uri="{FF2B5EF4-FFF2-40B4-BE49-F238E27FC236}">
                <a16:creationId xmlns:a16="http://schemas.microsoft.com/office/drawing/2014/main" id="{2806DCC6-29C9-D76A-F882-CF87E99A000C}"/>
              </a:ext>
            </a:extLst>
          </p:cNvPr>
          <p:cNvSpPr>
            <a:spLocks noGrp="1"/>
          </p:cNvSpPr>
          <p:nvPr>
            <p:ph idx="1"/>
            <p:custDataLst>
              <p:tags r:id="rId2"/>
            </p:custDataLst>
          </p:nvPr>
        </p:nvSpPr>
        <p:spPr>
          <a:xfrm>
            <a:off x="838200" y="1825625"/>
            <a:ext cx="10175240" cy="4351338"/>
          </a:xfrm>
        </p:spPr>
        <p:txBody>
          <a:bodyPr/>
          <a:lstStyle/>
          <a:p>
            <a:pPr algn="just"/>
            <a:r>
              <a:rPr lang="fr-CA" dirty="0"/>
              <a:t>Les agences de placement fournissent du personnel de remplacement (éducatrices, cuisinières, aides, etc.) aux CPE</a:t>
            </a:r>
          </a:p>
          <a:p>
            <a:pPr algn="just"/>
            <a:r>
              <a:rPr lang="fr-CA" dirty="0"/>
              <a:t>Elles interviennent surtout pour pourvoir des absences de courte durée (maladie, congés), éviter la fermeture de places par manque de personnel et assurer le respect des ratios enfants/personnel exigés par règlement</a:t>
            </a:r>
          </a:p>
          <a:p>
            <a:pPr algn="just"/>
            <a:r>
              <a:rPr lang="fr-CA" dirty="0"/>
              <a:t>Exemples d’agences actives au Québec : services de remplacement spécialisés en CPE (Montréal et régions), agences privées multisectorielles offrant aussi des services en petite enfance</a:t>
            </a:r>
          </a:p>
        </p:txBody>
      </p:sp>
    </p:spTree>
    <p:extLst>
      <p:ext uri="{BB962C8B-B14F-4D97-AF65-F5344CB8AC3E}">
        <p14:creationId xmlns:p14="http://schemas.microsoft.com/office/powerpoint/2010/main" val="115418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0C4BC-9784-3332-0A56-FCC0970C9F44}"/>
              </a:ext>
            </a:extLst>
          </p:cNvPr>
          <p:cNvSpPr>
            <a:spLocks noGrp="1"/>
          </p:cNvSpPr>
          <p:nvPr>
            <p:ph type="title"/>
            <p:custDataLst>
              <p:tags r:id="rId1"/>
            </p:custDataLst>
          </p:nvPr>
        </p:nvSpPr>
        <p:spPr/>
        <p:txBody>
          <a:bodyPr>
            <a:normAutofit fontScale="90000"/>
          </a:bodyPr>
          <a:lstStyle/>
          <a:p>
            <a:r>
              <a:rPr lang="fr-CA" dirty="0"/>
              <a:t>Les agences comme symptôme d’un problème structurel</a:t>
            </a:r>
          </a:p>
        </p:txBody>
      </p:sp>
      <p:sp>
        <p:nvSpPr>
          <p:cNvPr id="3" name="Espace réservé du contenu 2">
            <a:extLst>
              <a:ext uri="{FF2B5EF4-FFF2-40B4-BE49-F238E27FC236}">
                <a16:creationId xmlns:a16="http://schemas.microsoft.com/office/drawing/2014/main" id="{D22A7A19-9967-25C5-7519-586588690A58}"/>
              </a:ext>
            </a:extLst>
          </p:cNvPr>
          <p:cNvSpPr>
            <a:spLocks noGrp="1"/>
          </p:cNvSpPr>
          <p:nvPr>
            <p:ph idx="1"/>
            <p:custDataLst>
              <p:tags r:id="rId2"/>
            </p:custDataLst>
          </p:nvPr>
        </p:nvSpPr>
        <p:spPr/>
        <p:txBody>
          <a:bodyPr/>
          <a:lstStyle/>
          <a:p>
            <a:pPr algn="just"/>
            <a:r>
              <a:rPr lang="fr-CA" dirty="0"/>
              <a:t>Pénurie chronique de main-d’œuvre en petite enfance, accentuée depuis la pandémie</a:t>
            </a:r>
          </a:p>
          <a:p>
            <a:pPr algn="just"/>
            <a:r>
              <a:rPr lang="fr-CA" dirty="0"/>
              <a:t>Difficultés de recrutement et de rétention liées à :</a:t>
            </a:r>
          </a:p>
          <a:p>
            <a:pPr lvl="1" algn="just"/>
            <a:r>
              <a:rPr lang="fr-CA" dirty="0"/>
              <a:t>des salaires historiquement bas</a:t>
            </a:r>
          </a:p>
          <a:p>
            <a:pPr lvl="1" algn="just"/>
            <a:r>
              <a:rPr lang="fr-CA" dirty="0"/>
              <a:t>une charge émotionnelle et physique du travail</a:t>
            </a:r>
          </a:p>
          <a:p>
            <a:pPr lvl="1" algn="just"/>
            <a:r>
              <a:rPr lang="fr-CA" dirty="0"/>
              <a:t>des conditions de travail exigeantes</a:t>
            </a:r>
          </a:p>
          <a:p>
            <a:pPr algn="just"/>
            <a:r>
              <a:rPr lang="fr-CA" dirty="0"/>
              <a:t>Les agences deviennent une solution de dernier recours pour maintenir les services</a:t>
            </a:r>
          </a:p>
        </p:txBody>
      </p:sp>
    </p:spTree>
    <p:extLst>
      <p:ext uri="{BB962C8B-B14F-4D97-AF65-F5344CB8AC3E}">
        <p14:creationId xmlns:p14="http://schemas.microsoft.com/office/powerpoint/2010/main" val="119995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331EE-7D05-3C18-2A86-3BFC39E9A02F}"/>
              </a:ext>
            </a:extLst>
          </p:cNvPr>
          <p:cNvSpPr>
            <a:spLocks noGrp="1"/>
          </p:cNvSpPr>
          <p:nvPr>
            <p:ph type="title"/>
            <p:custDataLst>
              <p:tags r:id="rId1"/>
            </p:custDataLst>
          </p:nvPr>
        </p:nvSpPr>
        <p:spPr/>
        <p:txBody>
          <a:bodyPr/>
          <a:lstStyle/>
          <a:p>
            <a:r>
              <a:rPr lang="fr-CA" dirty="0"/>
              <a:t>Un transfert de fonds publics vers le privé</a:t>
            </a:r>
          </a:p>
        </p:txBody>
      </p:sp>
      <p:sp>
        <p:nvSpPr>
          <p:cNvPr id="3" name="Espace réservé du contenu 2">
            <a:extLst>
              <a:ext uri="{FF2B5EF4-FFF2-40B4-BE49-F238E27FC236}">
                <a16:creationId xmlns:a16="http://schemas.microsoft.com/office/drawing/2014/main" id="{829D0EAF-0D3B-E282-695A-A77B573EDD41}"/>
              </a:ext>
            </a:extLst>
          </p:cNvPr>
          <p:cNvSpPr>
            <a:spLocks noGrp="1"/>
          </p:cNvSpPr>
          <p:nvPr>
            <p:ph idx="1"/>
            <p:custDataLst>
              <p:tags r:id="rId2"/>
            </p:custDataLst>
          </p:nvPr>
        </p:nvSpPr>
        <p:spPr/>
        <p:txBody>
          <a:bodyPr/>
          <a:lstStyle/>
          <a:p>
            <a:pPr algn="just"/>
            <a:r>
              <a:rPr lang="fr-CA" dirty="0"/>
              <a:t>Le recours aux agences implique :</a:t>
            </a:r>
          </a:p>
          <a:p>
            <a:pPr lvl="1" algn="just"/>
            <a:r>
              <a:rPr lang="fr-CA" dirty="0"/>
              <a:t>des couts plus élevés que l’embauche directe</a:t>
            </a:r>
          </a:p>
          <a:p>
            <a:pPr lvl="1" algn="just"/>
            <a:r>
              <a:rPr lang="fr-CA" dirty="0"/>
              <a:t>un transfert de fonds publics vers des intermédiaires privés</a:t>
            </a:r>
          </a:p>
          <a:p>
            <a:pPr algn="just"/>
            <a:r>
              <a:rPr lang="fr-CA" dirty="0"/>
              <a:t>Logique comparable à celle observée dans d’autres services publics (santé, TI, etc.), où l’externalisation augmente les couts à moyen et à long terme</a:t>
            </a:r>
            <a:endParaRPr lang="fr-CA" strike="sngStrike" dirty="0">
              <a:solidFill>
                <a:srgbClr val="FF0000"/>
              </a:solidFill>
            </a:endParaRPr>
          </a:p>
        </p:txBody>
      </p:sp>
    </p:spTree>
    <p:extLst>
      <p:ext uri="{BB962C8B-B14F-4D97-AF65-F5344CB8AC3E}">
        <p14:creationId xmlns:p14="http://schemas.microsoft.com/office/powerpoint/2010/main" val="80668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FE04B-DB9A-B862-6514-144FAB1C0923}"/>
              </a:ext>
            </a:extLst>
          </p:cNvPr>
          <p:cNvSpPr>
            <a:spLocks noGrp="1"/>
          </p:cNvSpPr>
          <p:nvPr>
            <p:ph type="title"/>
            <p:custDataLst>
              <p:tags r:id="rId1"/>
            </p:custDataLst>
          </p:nvPr>
        </p:nvSpPr>
        <p:spPr/>
        <p:txBody>
          <a:bodyPr>
            <a:normAutofit fontScale="90000"/>
          </a:bodyPr>
          <a:lstStyle/>
          <a:p>
            <a:r>
              <a:rPr lang="fr-CA" dirty="0"/>
              <a:t>Quand l’État mise sur le privé pour accroitre l’offre</a:t>
            </a:r>
          </a:p>
        </p:txBody>
      </p:sp>
      <p:sp>
        <p:nvSpPr>
          <p:cNvPr id="3" name="Espace réservé du contenu 2">
            <a:extLst>
              <a:ext uri="{FF2B5EF4-FFF2-40B4-BE49-F238E27FC236}">
                <a16:creationId xmlns:a16="http://schemas.microsoft.com/office/drawing/2014/main" id="{728EC185-F42B-C276-0D48-7B568422B789}"/>
              </a:ext>
            </a:extLst>
          </p:cNvPr>
          <p:cNvSpPr>
            <a:spLocks noGrp="1"/>
          </p:cNvSpPr>
          <p:nvPr>
            <p:ph idx="1"/>
            <p:custDataLst>
              <p:tags r:id="rId2"/>
            </p:custDataLst>
          </p:nvPr>
        </p:nvSpPr>
        <p:spPr/>
        <p:txBody>
          <a:bodyPr>
            <a:normAutofit fontScale="92500"/>
          </a:bodyPr>
          <a:lstStyle/>
          <a:p>
            <a:pPr algn="just"/>
            <a:r>
              <a:rPr lang="fr-CA" dirty="0"/>
              <a:t>À partir de 2008-2010, le gouvernement a encouragé les garderies privées non subventionnées :</a:t>
            </a:r>
          </a:p>
          <a:p>
            <a:pPr lvl="1" algn="just"/>
            <a:r>
              <a:rPr lang="fr-CA" dirty="0"/>
              <a:t>introduction de crédits d’impôt pour les parents</a:t>
            </a:r>
          </a:p>
          <a:p>
            <a:pPr algn="just"/>
            <a:r>
              <a:rPr lang="fr-CA" dirty="0"/>
              <a:t>Objectif : </a:t>
            </a:r>
          </a:p>
          <a:p>
            <a:pPr lvl="1" algn="just"/>
            <a:r>
              <a:rPr lang="fr-CA" dirty="0"/>
              <a:t>stimuler l’offre privée</a:t>
            </a:r>
          </a:p>
          <a:p>
            <a:pPr algn="just"/>
            <a:r>
              <a:rPr lang="fr-CA" dirty="0"/>
              <a:t>Résultats : </a:t>
            </a:r>
          </a:p>
          <a:p>
            <a:pPr lvl="1" algn="just"/>
            <a:r>
              <a:rPr lang="fr-CA" dirty="0"/>
              <a:t>explosion du secteur privé</a:t>
            </a:r>
          </a:p>
          <a:p>
            <a:pPr lvl="1" algn="just"/>
            <a:r>
              <a:rPr lang="fr-CA" dirty="0"/>
              <a:t>+867 % de places entre 2009 et 2018</a:t>
            </a:r>
          </a:p>
          <a:p>
            <a:pPr lvl="1" algn="just"/>
            <a:r>
              <a:rPr lang="fr-CA" dirty="0"/>
              <a:t>+1 382 % depuis 2007</a:t>
            </a:r>
          </a:p>
          <a:p>
            <a:pPr lvl="1" algn="just"/>
            <a:r>
              <a:rPr lang="fr-CA" dirty="0"/>
              <a:t>En 1998 : 0 % de l’offre → En 2015 : près de 19 % des places</a:t>
            </a:r>
          </a:p>
          <a:p>
            <a:pPr lvl="1" algn="just"/>
            <a:r>
              <a:rPr lang="fr-CA" dirty="0"/>
              <a:t>En 2014, les places privées dépassent celles en CPE pour la première fois</a:t>
            </a:r>
          </a:p>
        </p:txBody>
      </p:sp>
    </p:spTree>
    <p:extLst>
      <p:ext uri="{BB962C8B-B14F-4D97-AF65-F5344CB8AC3E}">
        <p14:creationId xmlns:p14="http://schemas.microsoft.com/office/powerpoint/2010/main" val="2424919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DE85D-344D-AC2B-F0C5-9AD31216C293}"/>
              </a:ext>
            </a:extLst>
          </p:cNvPr>
          <p:cNvSpPr>
            <a:spLocks noGrp="1"/>
          </p:cNvSpPr>
          <p:nvPr>
            <p:ph type="title"/>
            <p:custDataLst>
              <p:tags r:id="rId1"/>
            </p:custDataLst>
          </p:nvPr>
        </p:nvSpPr>
        <p:spPr/>
        <p:txBody>
          <a:bodyPr>
            <a:normAutofit fontScale="90000"/>
          </a:bodyPr>
          <a:lstStyle/>
          <a:p>
            <a:r>
              <a:rPr lang="fr-CA" dirty="0"/>
              <a:t>Le recul du réseau public au profit du privé</a:t>
            </a:r>
          </a:p>
        </p:txBody>
      </p:sp>
      <p:sp>
        <p:nvSpPr>
          <p:cNvPr id="3" name="Espace réservé du contenu 2">
            <a:extLst>
              <a:ext uri="{FF2B5EF4-FFF2-40B4-BE49-F238E27FC236}">
                <a16:creationId xmlns:a16="http://schemas.microsoft.com/office/drawing/2014/main" id="{C9C3BF72-460C-2DFC-68DF-3A5D6AE5AD40}"/>
              </a:ext>
            </a:extLst>
          </p:cNvPr>
          <p:cNvSpPr>
            <a:spLocks noGrp="1"/>
          </p:cNvSpPr>
          <p:nvPr>
            <p:ph idx="1"/>
            <p:custDataLst>
              <p:tags r:id="rId2"/>
            </p:custDataLst>
          </p:nvPr>
        </p:nvSpPr>
        <p:spPr>
          <a:xfrm>
            <a:off x="259080" y="1652905"/>
            <a:ext cx="7218680" cy="4890135"/>
          </a:xfrm>
        </p:spPr>
        <p:txBody>
          <a:bodyPr>
            <a:normAutofit lnSpcReduction="10000"/>
          </a:bodyPr>
          <a:lstStyle/>
          <a:p>
            <a:pPr algn="just"/>
            <a:r>
              <a:rPr lang="fr-CA" dirty="0"/>
              <a:t>Pendant ce temps, ralentissement du développement public</a:t>
            </a:r>
          </a:p>
          <a:p>
            <a:pPr algn="just"/>
            <a:r>
              <a:rPr lang="fr-CA" dirty="0"/>
              <a:t>Austérité budgétaire (2010-2015)</a:t>
            </a:r>
          </a:p>
          <a:p>
            <a:pPr algn="just"/>
            <a:r>
              <a:rPr lang="fr-CA" dirty="0"/>
              <a:t>Choix politique de favoriser le privé</a:t>
            </a:r>
          </a:p>
          <a:p>
            <a:pPr lvl="1" algn="just"/>
            <a:r>
              <a:rPr lang="fr-CA" dirty="0"/>
              <a:t>depuis 2011 : croissance de seulement 9 % des places en CPE</a:t>
            </a:r>
          </a:p>
          <a:p>
            <a:pPr lvl="1" algn="just"/>
            <a:r>
              <a:rPr lang="fr-CA" dirty="0"/>
              <a:t>275 M$ de compressions imposées au réseau public</a:t>
            </a:r>
          </a:p>
          <a:p>
            <a:pPr lvl="1" algn="just"/>
            <a:r>
              <a:rPr lang="fr-CA" dirty="0"/>
              <a:t>milieu familial subventionné : stagnation quasi totale (2009-2016)</a:t>
            </a:r>
          </a:p>
          <a:p>
            <a:pPr algn="just"/>
            <a:r>
              <a:rPr lang="fr-CA" dirty="0"/>
              <a:t>Conséquence : déplacement de l’offre vers le secteur privé au détriment du réseau public</a:t>
            </a:r>
          </a:p>
        </p:txBody>
      </p:sp>
      <p:pic>
        <p:nvPicPr>
          <p:cNvPr id="4" name="Image 3" descr="Une image contenant texte, capture d’écran, Tracé, diagramme&#10;&#10;Le contenu généré par l’IA peut être incorrect.">
            <a:extLst>
              <a:ext uri="{FF2B5EF4-FFF2-40B4-BE49-F238E27FC236}">
                <a16:creationId xmlns:a16="http://schemas.microsoft.com/office/drawing/2014/main" id="{D5072753-EB4F-2A50-F6C7-09907471EC2A}"/>
              </a:ext>
            </a:extLst>
          </p:cNvPr>
          <p:cNvPicPr>
            <a:picLocks noChangeAspect="1"/>
          </p:cNvPicPr>
          <p:nvPr/>
        </p:nvPicPr>
        <p:blipFill>
          <a:blip r:embed="rId4"/>
          <a:stretch>
            <a:fillRect/>
          </a:stretch>
        </p:blipFill>
        <p:spPr>
          <a:xfrm>
            <a:off x="7553852" y="1818639"/>
            <a:ext cx="4536548" cy="4360453"/>
          </a:xfrm>
          <a:prstGeom prst="rect">
            <a:avLst/>
          </a:prstGeom>
        </p:spPr>
      </p:pic>
    </p:spTree>
    <p:extLst>
      <p:ext uri="{BB962C8B-B14F-4D97-AF65-F5344CB8AC3E}">
        <p14:creationId xmlns:p14="http://schemas.microsoft.com/office/powerpoint/2010/main" val="108220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66983-6148-BBA0-81B4-6891E76B81C6}"/>
              </a:ext>
            </a:extLst>
          </p:cNvPr>
          <p:cNvSpPr>
            <a:spLocks noGrp="1"/>
          </p:cNvSpPr>
          <p:nvPr>
            <p:ph type="title"/>
            <p:custDataLst>
              <p:tags r:id="rId1"/>
            </p:custDataLst>
          </p:nvPr>
        </p:nvSpPr>
        <p:spPr/>
        <p:txBody>
          <a:bodyPr/>
          <a:lstStyle/>
          <a:p>
            <a:r>
              <a:rPr lang="fr-CA" dirty="0"/>
              <a:t>Les partenariats publics-privés (PPP)</a:t>
            </a:r>
          </a:p>
        </p:txBody>
      </p:sp>
      <p:sp>
        <p:nvSpPr>
          <p:cNvPr id="3" name="Espace réservé du texte 2">
            <a:extLst>
              <a:ext uri="{FF2B5EF4-FFF2-40B4-BE49-F238E27FC236}">
                <a16:creationId xmlns:a16="http://schemas.microsoft.com/office/drawing/2014/main" id="{D2158877-3D08-9425-B5FC-4EC9AD6C0125}"/>
              </a:ext>
            </a:extLst>
          </p:cNvPr>
          <p:cNvSpPr>
            <a:spLocks noGrp="1"/>
          </p:cNvSpPr>
          <p:nvPr>
            <p:ph type="body" idx="1"/>
            <p:custDataLst>
              <p:tags r:id="rId2"/>
            </p:custDataLst>
          </p:nvPr>
        </p:nvSpPr>
        <p:spPr/>
        <p:txBody>
          <a:bodyPr/>
          <a:lstStyle/>
          <a:p>
            <a:r>
              <a:rPr lang="fr-CA" dirty="0"/>
              <a:t>Ou comment vendre un citron aux Québécoises et Québécois?</a:t>
            </a:r>
          </a:p>
        </p:txBody>
      </p:sp>
    </p:spTree>
    <p:extLst>
      <p:ext uri="{BB962C8B-B14F-4D97-AF65-F5344CB8AC3E}">
        <p14:creationId xmlns:p14="http://schemas.microsoft.com/office/powerpoint/2010/main" val="339119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84910-CAD9-9AAE-9CCE-A1B70DD68A6A}"/>
              </a:ext>
            </a:extLst>
          </p:cNvPr>
          <p:cNvSpPr>
            <a:spLocks noGrp="1"/>
          </p:cNvSpPr>
          <p:nvPr>
            <p:ph type="title"/>
            <p:custDataLst>
              <p:tags r:id="rId1"/>
            </p:custDataLst>
          </p:nvPr>
        </p:nvSpPr>
        <p:spPr/>
        <p:txBody>
          <a:bodyPr/>
          <a:lstStyle/>
          <a:p>
            <a:r>
              <a:rPr lang="fr-CA" dirty="0"/>
              <a:t>Une mécanique bien huilée… pour le privé</a:t>
            </a:r>
          </a:p>
        </p:txBody>
      </p:sp>
      <p:sp>
        <p:nvSpPr>
          <p:cNvPr id="3" name="Espace réservé du contenu 2">
            <a:extLst>
              <a:ext uri="{FF2B5EF4-FFF2-40B4-BE49-F238E27FC236}">
                <a16:creationId xmlns:a16="http://schemas.microsoft.com/office/drawing/2014/main" id="{E211919F-2222-BEF7-028A-8B56FC296E8C}"/>
              </a:ext>
            </a:extLst>
          </p:cNvPr>
          <p:cNvSpPr>
            <a:spLocks noGrp="1"/>
          </p:cNvSpPr>
          <p:nvPr>
            <p:ph idx="1"/>
            <p:custDataLst>
              <p:tags r:id="rId2"/>
            </p:custDataLst>
          </p:nvPr>
        </p:nvSpPr>
        <p:spPr>
          <a:xfrm>
            <a:off x="370840" y="1383619"/>
            <a:ext cx="6609080" cy="5286375"/>
          </a:xfrm>
        </p:spPr>
        <p:txBody>
          <a:bodyPr>
            <a:normAutofit fontScale="85000" lnSpcReduction="10000"/>
          </a:bodyPr>
          <a:lstStyle/>
          <a:p>
            <a:pPr algn="just"/>
            <a:r>
              <a:rPr lang="fr-CA" dirty="0"/>
              <a:t>PPP (partenariat public-privé) : entente contractuelle entre un organisme public et un ou plusieurs partenaires privés pour la réalisation d’un projet d’infrastructure ou de service</a:t>
            </a:r>
          </a:p>
          <a:p>
            <a:pPr algn="just"/>
            <a:r>
              <a:rPr lang="fr-CA" dirty="0"/>
              <a:t>L’État délègue au privé une partie ou l’ensemble des responsabilités suivantes :</a:t>
            </a:r>
          </a:p>
          <a:p>
            <a:pPr lvl="1" algn="just"/>
            <a:r>
              <a:rPr lang="fr-CA" dirty="0"/>
              <a:t>la conception</a:t>
            </a:r>
          </a:p>
          <a:p>
            <a:pPr lvl="1" algn="just"/>
            <a:r>
              <a:rPr lang="fr-CA" dirty="0"/>
              <a:t>la construction</a:t>
            </a:r>
          </a:p>
          <a:p>
            <a:pPr lvl="1" algn="just"/>
            <a:r>
              <a:rPr lang="fr-CA" dirty="0"/>
              <a:t>le financement</a:t>
            </a:r>
          </a:p>
          <a:p>
            <a:pPr lvl="1" algn="just"/>
            <a:r>
              <a:rPr lang="fr-CA" dirty="0"/>
              <a:t>l’exploitation (entretien, gestion technique)</a:t>
            </a:r>
          </a:p>
          <a:p>
            <a:pPr algn="just"/>
            <a:r>
              <a:rPr lang="fr-CA" dirty="0"/>
              <a:t>Le partenaire privé agit souvent sous la forme d’un consortium : groupe d’entreprises réunies temporairement (ex. : constructeur, gestionnaire, société de financement)</a:t>
            </a:r>
          </a:p>
          <a:p>
            <a:pPr algn="just"/>
            <a:r>
              <a:rPr lang="fr-CA" dirty="0"/>
              <a:t>Chacune a un rôle spécifique dans le projet</a:t>
            </a:r>
          </a:p>
        </p:txBody>
      </p:sp>
      <p:pic>
        <p:nvPicPr>
          <p:cNvPr id="4098" name="Picture 2" descr="Superhospital reaches deal with builders | Montreal Gazette">
            <a:extLst>
              <a:ext uri="{FF2B5EF4-FFF2-40B4-BE49-F238E27FC236}">
                <a16:creationId xmlns:a16="http://schemas.microsoft.com/office/drawing/2014/main" id="{BE8A4BE4-84BD-58E2-5ED3-80CFD13FA42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7071360" y="2232660"/>
            <a:ext cx="4429760" cy="332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5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F9605-B757-C5D6-57F7-BEF29FC355F7}"/>
              </a:ext>
            </a:extLst>
          </p:cNvPr>
          <p:cNvSpPr>
            <a:spLocks noGrp="1"/>
          </p:cNvSpPr>
          <p:nvPr>
            <p:ph type="title"/>
            <p:custDataLst>
              <p:tags r:id="rId1"/>
            </p:custDataLst>
          </p:nvPr>
        </p:nvSpPr>
        <p:spPr/>
        <p:txBody>
          <a:bodyPr/>
          <a:lstStyle/>
          <a:p>
            <a:r>
              <a:rPr lang="fr-CA" dirty="0"/>
              <a:t>Payer plus tard… et plus cher</a:t>
            </a:r>
          </a:p>
        </p:txBody>
      </p:sp>
      <p:sp>
        <p:nvSpPr>
          <p:cNvPr id="3" name="Espace réservé du contenu 2">
            <a:extLst>
              <a:ext uri="{FF2B5EF4-FFF2-40B4-BE49-F238E27FC236}">
                <a16:creationId xmlns:a16="http://schemas.microsoft.com/office/drawing/2014/main" id="{C62C2CE4-6CE5-1928-8C06-26EC9BF8C82D}"/>
              </a:ext>
            </a:extLst>
          </p:cNvPr>
          <p:cNvSpPr>
            <a:spLocks noGrp="1"/>
          </p:cNvSpPr>
          <p:nvPr>
            <p:ph idx="1"/>
            <p:custDataLst>
              <p:tags r:id="rId2"/>
            </p:custDataLst>
          </p:nvPr>
        </p:nvSpPr>
        <p:spPr>
          <a:xfrm>
            <a:off x="279400" y="1632584"/>
            <a:ext cx="7239000" cy="5037409"/>
          </a:xfrm>
        </p:spPr>
        <p:txBody>
          <a:bodyPr>
            <a:normAutofit fontScale="85000" lnSpcReduction="20000"/>
          </a:bodyPr>
          <a:lstStyle/>
          <a:p>
            <a:pPr algn="just"/>
            <a:r>
              <a:rPr lang="fr-CA" dirty="0"/>
              <a:t>L’État ne paie pas entièrement au début, mais s’engage à verser des paiements unitaires :</a:t>
            </a:r>
          </a:p>
          <a:p>
            <a:pPr lvl="1" algn="just"/>
            <a:r>
              <a:rPr lang="fr-CA" dirty="0"/>
              <a:t>montants fixes versés périodiquement (souvent annuellement) sur 25 à 35 ans</a:t>
            </a:r>
          </a:p>
          <a:p>
            <a:pPr lvl="1" algn="just"/>
            <a:r>
              <a:rPr lang="fr-CA" dirty="0"/>
              <a:t>ces paiements couvrent le remboursement du financement, les frais d’entretien et le profit du privé</a:t>
            </a:r>
          </a:p>
          <a:p>
            <a:pPr algn="just"/>
            <a:r>
              <a:rPr lang="fr-CA" dirty="0"/>
              <a:t>À la fin du contrat, l’infrastructure revient à l’État (si prévu)</a:t>
            </a:r>
          </a:p>
          <a:p>
            <a:pPr algn="just"/>
            <a:r>
              <a:rPr lang="fr-CA" dirty="0"/>
              <a:t>Avantages avancés par les promoteurs :</a:t>
            </a:r>
          </a:p>
          <a:p>
            <a:pPr lvl="1" algn="just"/>
            <a:r>
              <a:rPr lang="fr-CA" dirty="0"/>
              <a:t>transfert de certains risques au privé</a:t>
            </a:r>
          </a:p>
          <a:p>
            <a:pPr lvl="1" algn="just"/>
            <a:r>
              <a:rPr lang="fr-CA" dirty="0"/>
              <a:t>respect des échéanciers (ce qui est contesté dans les faits)</a:t>
            </a:r>
          </a:p>
          <a:p>
            <a:pPr algn="just"/>
            <a:r>
              <a:rPr lang="fr-CA" dirty="0"/>
              <a:t>Critiques récurrentes :</a:t>
            </a:r>
          </a:p>
          <a:p>
            <a:pPr lvl="1" algn="just"/>
            <a:r>
              <a:rPr lang="fr-CA" dirty="0"/>
              <a:t>couts totaux plus élevés (intérêts + marge de profit)</a:t>
            </a:r>
          </a:p>
          <a:p>
            <a:pPr lvl="1" algn="just"/>
            <a:r>
              <a:rPr lang="fr-CA" dirty="0"/>
              <a:t>perte de contrôle public sur l’exploitation</a:t>
            </a:r>
          </a:p>
          <a:p>
            <a:pPr lvl="1" algn="just"/>
            <a:r>
              <a:rPr lang="fr-CA" dirty="0"/>
              <a:t>opacité contractuelle (clauses non publiques, rigidité)</a:t>
            </a:r>
          </a:p>
          <a:p>
            <a:pPr lvl="1" algn="just"/>
            <a:r>
              <a:rPr lang="fr-CA" dirty="0"/>
              <a:t>difficulté à modifier le contrat sans pénalités majeures</a:t>
            </a:r>
          </a:p>
        </p:txBody>
      </p:sp>
      <p:pic>
        <p:nvPicPr>
          <p:cNvPr id="3074" name="Picture 2" descr="Centre hospitalier de l'Université de Montréal — Wikipédia">
            <a:extLst>
              <a:ext uri="{FF2B5EF4-FFF2-40B4-BE49-F238E27FC236}">
                <a16:creationId xmlns:a16="http://schemas.microsoft.com/office/drawing/2014/main" id="{B9675498-D71D-9A3B-FC70-4CCEA5756E74}"/>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677338" y="2626406"/>
            <a:ext cx="4320352"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4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A1CC5-5E27-8F45-BCCF-834D810EEB09}"/>
              </a:ext>
            </a:extLst>
          </p:cNvPr>
          <p:cNvSpPr>
            <a:spLocks noGrp="1"/>
          </p:cNvSpPr>
          <p:nvPr>
            <p:ph type="title"/>
            <p:custDataLst>
              <p:tags r:id="rId1"/>
            </p:custDataLst>
          </p:nvPr>
        </p:nvSpPr>
        <p:spPr/>
        <p:txBody>
          <a:bodyPr/>
          <a:lstStyle/>
          <a:p>
            <a:r>
              <a:rPr lang="fr-CA" dirty="0"/>
              <a:t>Introduction</a:t>
            </a:r>
          </a:p>
        </p:txBody>
      </p:sp>
      <p:sp>
        <p:nvSpPr>
          <p:cNvPr id="3" name="Espace réservé du texte 2">
            <a:extLst>
              <a:ext uri="{FF2B5EF4-FFF2-40B4-BE49-F238E27FC236}">
                <a16:creationId xmlns:a16="http://schemas.microsoft.com/office/drawing/2014/main" id="{054A82F7-B0F9-CC61-6456-4A4CE2F3F3EF}"/>
              </a:ext>
            </a:extLst>
          </p:cNvPr>
          <p:cNvSpPr>
            <a:spLocks noGrp="1"/>
          </p:cNvSpPr>
          <p:nvPr>
            <p:ph type="body" idx="1"/>
            <p:custDataLst>
              <p:tags r:id="rId2"/>
            </p:custDataLst>
          </p:nvPr>
        </p:nvSpPr>
        <p:spPr/>
        <p:txBody>
          <a:bodyPr/>
          <a:lstStyle/>
          <a:p>
            <a:r>
              <a:rPr lang="fr-CA" dirty="0"/>
              <a:t>Privatisation, concentration de la richesse et déclin de la société vers l’autoritarisme</a:t>
            </a:r>
          </a:p>
        </p:txBody>
      </p:sp>
    </p:spTree>
    <p:extLst>
      <p:ext uri="{BB962C8B-B14F-4D97-AF65-F5344CB8AC3E}">
        <p14:creationId xmlns:p14="http://schemas.microsoft.com/office/powerpoint/2010/main" val="1234807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C29EC-F46F-CA94-CCD0-B425EAFBFA20}"/>
              </a:ext>
            </a:extLst>
          </p:cNvPr>
          <p:cNvSpPr>
            <a:spLocks noGrp="1"/>
          </p:cNvSpPr>
          <p:nvPr>
            <p:ph type="title"/>
            <p:custDataLst>
              <p:tags r:id="rId1"/>
            </p:custDataLst>
          </p:nvPr>
        </p:nvSpPr>
        <p:spPr/>
        <p:txBody>
          <a:bodyPr/>
          <a:lstStyle/>
          <a:p>
            <a:r>
              <a:rPr lang="fr-CA" dirty="0"/>
              <a:t>Quand le PPP devient un fardeau financier</a:t>
            </a:r>
          </a:p>
        </p:txBody>
      </p:sp>
      <p:sp>
        <p:nvSpPr>
          <p:cNvPr id="3" name="Espace réservé du contenu 2">
            <a:extLst>
              <a:ext uri="{FF2B5EF4-FFF2-40B4-BE49-F238E27FC236}">
                <a16:creationId xmlns:a16="http://schemas.microsoft.com/office/drawing/2014/main" id="{54593D4F-C81E-0684-A65E-9A43D9095017}"/>
              </a:ext>
            </a:extLst>
          </p:cNvPr>
          <p:cNvSpPr>
            <a:spLocks noGrp="1"/>
          </p:cNvSpPr>
          <p:nvPr>
            <p:ph idx="1"/>
            <p:custDataLst>
              <p:tags r:id="rId2"/>
            </p:custDataLst>
          </p:nvPr>
        </p:nvSpPr>
        <p:spPr/>
        <p:txBody>
          <a:bodyPr>
            <a:normAutofit fontScale="92500" lnSpcReduction="10000"/>
          </a:bodyPr>
          <a:lstStyle/>
          <a:p>
            <a:pPr algn="just"/>
            <a:r>
              <a:rPr lang="fr-CA" dirty="0"/>
              <a:t>Le Centre hospitalier de l’Université de Montréal (CHUM) et le Centre universitaire de santé McGill (CUSM), deux </a:t>
            </a:r>
            <a:r>
              <a:rPr lang="fr-CA" dirty="0" err="1"/>
              <a:t>mégahôpitaux</a:t>
            </a:r>
            <a:r>
              <a:rPr lang="fr-CA" dirty="0"/>
              <a:t> universitaires de Montréal, ont été réalisés en PPP dans les années 2010</a:t>
            </a:r>
          </a:p>
          <a:p>
            <a:pPr algn="just"/>
            <a:r>
              <a:rPr lang="fr-CA" dirty="0"/>
              <a:t>Cout initial annoncé : 1,3 G$ chacun, avec promesse de respect des délais et des budgets</a:t>
            </a:r>
          </a:p>
          <a:p>
            <a:pPr algn="just"/>
            <a:r>
              <a:rPr lang="fr-CA" dirty="0"/>
              <a:t>Résultat : dépassements majeurs et fardeau financier pour les  prochaines années</a:t>
            </a:r>
          </a:p>
          <a:p>
            <a:pPr algn="just"/>
            <a:r>
              <a:rPr lang="fr-CA" dirty="0"/>
              <a:t>Une étude de l’Institut de recherche et d’informations socioéconomiques (IRIS) estime que le Québec aurait pu épargner jusqu’à 4 G$ en rachetant ou en renégociant les contrats</a:t>
            </a:r>
          </a:p>
        </p:txBody>
      </p:sp>
    </p:spTree>
    <p:extLst>
      <p:ext uri="{BB962C8B-B14F-4D97-AF65-F5344CB8AC3E}">
        <p14:creationId xmlns:p14="http://schemas.microsoft.com/office/powerpoint/2010/main" val="56389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6F0E2-E653-3EDB-AD66-4568DD307374}"/>
              </a:ext>
            </a:extLst>
          </p:cNvPr>
          <p:cNvSpPr>
            <a:spLocks noGrp="1"/>
          </p:cNvSpPr>
          <p:nvPr>
            <p:ph type="title"/>
            <p:custDataLst>
              <p:tags r:id="rId1"/>
            </p:custDataLst>
          </p:nvPr>
        </p:nvSpPr>
        <p:spPr/>
        <p:txBody>
          <a:bodyPr/>
          <a:lstStyle/>
          <a:p>
            <a:r>
              <a:rPr lang="fr-CA" dirty="0"/>
              <a:t>CDPQ Infra : la privatisation sans le mot</a:t>
            </a:r>
          </a:p>
        </p:txBody>
      </p:sp>
      <p:sp>
        <p:nvSpPr>
          <p:cNvPr id="3" name="Espace réservé du contenu 2">
            <a:extLst>
              <a:ext uri="{FF2B5EF4-FFF2-40B4-BE49-F238E27FC236}">
                <a16:creationId xmlns:a16="http://schemas.microsoft.com/office/drawing/2014/main" id="{23FEF46D-E005-9F2E-21E9-685554245452}"/>
              </a:ext>
            </a:extLst>
          </p:cNvPr>
          <p:cNvSpPr>
            <a:spLocks noGrp="1"/>
          </p:cNvSpPr>
          <p:nvPr>
            <p:ph idx="1"/>
            <p:custDataLst>
              <p:tags r:id="rId2"/>
            </p:custDataLst>
          </p:nvPr>
        </p:nvSpPr>
        <p:spPr/>
        <p:txBody>
          <a:bodyPr>
            <a:normAutofit fontScale="92500" lnSpcReduction="10000"/>
          </a:bodyPr>
          <a:lstStyle/>
          <a:p>
            <a:pPr algn="just"/>
            <a:r>
              <a:rPr lang="fr-CA" dirty="0"/>
              <a:t>CDPQ Infra est une filiale de la Caisse de dépôt et placement du Québec créée dans les années 2010. Elle a pour objectif d’investir dans des infrastructures publiques avec une logique de rendement financier</a:t>
            </a:r>
          </a:p>
          <a:p>
            <a:pPr algn="just"/>
            <a:r>
              <a:rPr lang="fr-CA" dirty="0"/>
              <a:t>Son projet principal : le Réseau express métropolitain (REM), un train léger automatisé à Montréal</a:t>
            </a:r>
          </a:p>
          <a:p>
            <a:pPr algn="just"/>
            <a:r>
              <a:rPr lang="fr-CA" dirty="0"/>
              <a:t>Le REM n’est pas un PPP classique, mais fonctionne sur un modèle comparable :</a:t>
            </a:r>
          </a:p>
          <a:p>
            <a:pPr lvl="1" algn="just"/>
            <a:r>
              <a:rPr lang="fr-CA" dirty="0"/>
              <a:t>financement et exploitation par CDPQ Infra</a:t>
            </a:r>
          </a:p>
          <a:p>
            <a:pPr lvl="1" algn="just"/>
            <a:r>
              <a:rPr lang="fr-CA" dirty="0"/>
              <a:t>contrôle accru du privé sur une infrastructure publique</a:t>
            </a:r>
          </a:p>
          <a:p>
            <a:pPr algn="just"/>
            <a:r>
              <a:rPr lang="fr-CA" dirty="0"/>
              <a:t>Plusieurs analystes y voient une forme de privatisation du transport collectif</a:t>
            </a:r>
          </a:p>
        </p:txBody>
      </p:sp>
    </p:spTree>
    <p:extLst>
      <p:ext uri="{BB962C8B-B14F-4D97-AF65-F5344CB8AC3E}">
        <p14:creationId xmlns:p14="http://schemas.microsoft.com/office/powerpoint/2010/main" val="1773110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49E65-C9A0-CDC9-4AC9-3C6E91F43E65}"/>
              </a:ext>
            </a:extLst>
          </p:cNvPr>
          <p:cNvSpPr>
            <a:spLocks noGrp="1"/>
          </p:cNvSpPr>
          <p:nvPr>
            <p:ph type="title"/>
            <p:custDataLst>
              <p:tags r:id="rId1"/>
            </p:custDataLst>
          </p:nvPr>
        </p:nvSpPr>
        <p:spPr/>
        <p:txBody>
          <a:bodyPr>
            <a:normAutofit fontScale="90000"/>
          </a:bodyPr>
          <a:lstStyle/>
          <a:p>
            <a:r>
              <a:rPr lang="fr-CA" dirty="0"/>
              <a:t>Le REM est un partenariat public avec possibilité de privatisation (PPPP)</a:t>
            </a:r>
          </a:p>
        </p:txBody>
      </p:sp>
      <p:sp>
        <p:nvSpPr>
          <p:cNvPr id="3" name="Espace réservé du contenu 2">
            <a:extLst>
              <a:ext uri="{FF2B5EF4-FFF2-40B4-BE49-F238E27FC236}">
                <a16:creationId xmlns:a16="http://schemas.microsoft.com/office/drawing/2014/main" id="{1BA457F5-1B12-3CA3-BE3F-8B96CAAC89D1}"/>
              </a:ext>
            </a:extLst>
          </p:cNvPr>
          <p:cNvSpPr>
            <a:spLocks noGrp="1"/>
          </p:cNvSpPr>
          <p:nvPr>
            <p:ph idx="1"/>
            <p:custDataLst>
              <p:tags r:id="rId2"/>
            </p:custDataLst>
          </p:nvPr>
        </p:nvSpPr>
        <p:spPr/>
        <p:txBody>
          <a:bodyPr>
            <a:normAutofit lnSpcReduction="10000"/>
          </a:bodyPr>
          <a:lstStyle/>
          <a:p>
            <a:pPr algn="just"/>
            <a:r>
              <a:rPr lang="fr-CA" dirty="0"/>
              <a:t>L’IRIS parle d’une « brèche » ouvrant la porte à la privatisation</a:t>
            </a:r>
          </a:p>
          <a:p>
            <a:pPr algn="just"/>
            <a:r>
              <a:rPr lang="fr-CA" dirty="0"/>
              <a:t>Certains jugent le modèle « pire qu’un PPP ». Cout du projet :</a:t>
            </a:r>
          </a:p>
          <a:p>
            <a:pPr lvl="1" algn="just"/>
            <a:r>
              <a:rPr lang="fr-CA" dirty="0"/>
              <a:t>initialement prévu à 5,5 G$</a:t>
            </a:r>
          </a:p>
          <a:p>
            <a:pPr lvl="1" algn="just"/>
            <a:r>
              <a:rPr lang="fr-CA" dirty="0"/>
              <a:t>atteint 9,4 G$ en 2024 (Vérificatrice générale)</a:t>
            </a:r>
          </a:p>
          <a:p>
            <a:pPr algn="just"/>
            <a:r>
              <a:rPr lang="fr-CA" dirty="0"/>
              <a:t>Rendement projeté de la CDPQ : plus de 4 % par année</a:t>
            </a:r>
          </a:p>
          <a:p>
            <a:pPr algn="just"/>
            <a:r>
              <a:rPr lang="fr-CA" dirty="0"/>
              <a:t>Québec ne percevra de dividendes qu’à partir de 2052</a:t>
            </a:r>
          </a:p>
          <a:p>
            <a:pPr algn="just"/>
            <a:r>
              <a:rPr lang="fr-CA" dirty="0"/>
              <a:t>En résumé, le REM :</a:t>
            </a:r>
          </a:p>
          <a:p>
            <a:pPr lvl="1" algn="just"/>
            <a:r>
              <a:rPr lang="fr-CA" dirty="0"/>
              <a:t>implique un dépassement majeur de couts</a:t>
            </a:r>
          </a:p>
          <a:p>
            <a:pPr lvl="1" algn="just"/>
            <a:r>
              <a:rPr lang="fr-CA" dirty="0"/>
              <a:t>fait peser la facture sur le gouvernement et les usagères et usagers</a:t>
            </a:r>
          </a:p>
          <a:p>
            <a:pPr lvl="1" algn="just"/>
            <a:r>
              <a:rPr lang="fr-CA" dirty="0"/>
              <a:t>diminue le contrôle public sur un service essentiel</a:t>
            </a:r>
          </a:p>
          <a:p>
            <a:endParaRPr lang="fr-CA" dirty="0"/>
          </a:p>
        </p:txBody>
      </p:sp>
    </p:spTree>
    <p:extLst>
      <p:ext uri="{BB962C8B-B14F-4D97-AF65-F5344CB8AC3E}">
        <p14:creationId xmlns:p14="http://schemas.microsoft.com/office/powerpoint/2010/main" val="167370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B4081-00DE-6366-8C05-FF8C9D69E028}"/>
              </a:ext>
            </a:extLst>
          </p:cNvPr>
          <p:cNvSpPr>
            <a:spLocks noGrp="1"/>
          </p:cNvSpPr>
          <p:nvPr>
            <p:ph type="title"/>
            <p:custDataLst>
              <p:tags r:id="rId1"/>
            </p:custDataLst>
          </p:nvPr>
        </p:nvSpPr>
        <p:spPr/>
        <p:txBody>
          <a:bodyPr/>
          <a:lstStyle/>
          <a:p>
            <a:r>
              <a:rPr lang="fr-CA" dirty="0"/>
              <a:t>Place croissante du privé dans les services à la collectivité</a:t>
            </a:r>
          </a:p>
        </p:txBody>
      </p:sp>
      <p:sp>
        <p:nvSpPr>
          <p:cNvPr id="3" name="Espace réservé du texte 2">
            <a:extLst>
              <a:ext uri="{FF2B5EF4-FFF2-40B4-BE49-F238E27FC236}">
                <a16:creationId xmlns:a16="http://schemas.microsoft.com/office/drawing/2014/main" id="{3CC9EBA0-EAB2-C126-D3B0-3DBB13DE9BCB}"/>
              </a:ext>
            </a:extLst>
          </p:cNvPr>
          <p:cNvSpPr>
            <a:spLocks noGrp="1"/>
          </p:cNvSpPr>
          <p:nvPr>
            <p:ph type="body" idx="1"/>
            <p:custDataLst>
              <p:tags r:id="rId2"/>
            </p:custDataLst>
          </p:nvPr>
        </p:nvSpPr>
        <p:spPr/>
        <p:txBody>
          <a:bodyPr/>
          <a:lstStyle/>
          <a:p>
            <a:endParaRPr lang="fr-CA"/>
          </a:p>
        </p:txBody>
      </p:sp>
    </p:spTree>
    <p:extLst>
      <p:ext uri="{BB962C8B-B14F-4D97-AF65-F5344CB8AC3E}">
        <p14:creationId xmlns:p14="http://schemas.microsoft.com/office/powerpoint/2010/main" val="305938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C06C8-E978-77C2-B5F1-CBDECD566A32}"/>
              </a:ext>
            </a:extLst>
          </p:cNvPr>
          <p:cNvSpPr>
            <a:spLocks noGrp="1"/>
          </p:cNvSpPr>
          <p:nvPr>
            <p:ph type="title"/>
            <p:custDataLst>
              <p:tags r:id="rId1"/>
            </p:custDataLst>
          </p:nvPr>
        </p:nvSpPr>
        <p:spPr/>
        <p:txBody>
          <a:bodyPr/>
          <a:lstStyle/>
          <a:p>
            <a:r>
              <a:rPr lang="fr-CA" dirty="0"/>
              <a:t>Les GMF et le recul du modèle CLSC</a:t>
            </a:r>
          </a:p>
        </p:txBody>
      </p:sp>
      <p:sp>
        <p:nvSpPr>
          <p:cNvPr id="3" name="Espace réservé du contenu 2">
            <a:extLst>
              <a:ext uri="{FF2B5EF4-FFF2-40B4-BE49-F238E27FC236}">
                <a16:creationId xmlns:a16="http://schemas.microsoft.com/office/drawing/2014/main" id="{D1FDA19B-78DD-AB30-919E-B15C88C72F66}"/>
              </a:ext>
            </a:extLst>
          </p:cNvPr>
          <p:cNvSpPr>
            <a:spLocks noGrp="1"/>
          </p:cNvSpPr>
          <p:nvPr>
            <p:ph idx="1"/>
            <p:custDataLst>
              <p:tags r:id="rId2"/>
            </p:custDataLst>
          </p:nvPr>
        </p:nvSpPr>
        <p:spPr>
          <a:xfrm>
            <a:off x="208280" y="1693545"/>
            <a:ext cx="7096760" cy="4439836"/>
          </a:xfrm>
        </p:spPr>
        <p:txBody>
          <a:bodyPr>
            <a:normAutofit fontScale="92500" lnSpcReduction="20000"/>
          </a:bodyPr>
          <a:lstStyle/>
          <a:p>
            <a:pPr algn="just"/>
            <a:r>
              <a:rPr lang="fr-CA" dirty="0"/>
              <a:t>Les groupes de médecine de famille (GMF) ont été créés en 2002 comme modèle hybride :</a:t>
            </a:r>
          </a:p>
          <a:p>
            <a:pPr lvl="1" algn="just"/>
            <a:r>
              <a:rPr lang="fr-CA" dirty="0"/>
              <a:t>cliniques de première ligne gérées par des médecins</a:t>
            </a:r>
          </a:p>
          <a:p>
            <a:pPr lvl="1" algn="just"/>
            <a:r>
              <a:rPr lang="fr-CA" dirty="0"/>
              <a:t>médecins en pratique privée (rémunérés à l’acte par la Régie de l’assurance maladie du Québec (RAMQ)</a:t>
            </a:r>
          </a:p>
          <a:p>
            <a:pPr lvl="1" algn="just"/>
            <a:r>
              <a:rPr lang="fr-CA" dirty="0"/>
              <a:t>soutien financier public pour intégrer d’autres services (personnel infirmier, accueil, etc.)</a:t>
            </a:r>
          </a:p>
          <a:p>
            <a:pPr algn="just"/>
            <a:r>
              <a:rPr lang="fr-CA" dirty="0"/>
              <a:t>Ce modèle a graduellement supplanté les Centres locaux de services communautaires  (CLSC), qui offraient auparavant des soins globaux avec du personnel salarié de l’État</a:t>
            </a:r>
          </a:p>
        </p:txBody>
      </p:sp>
      <p:pic>
        <p:nvPicPr>
          <p:cNvPr id="5125" name="Picture 5" descr="Dr. House: Veja a pessoa real que inspirou o médico ranzinza - Aventuras na  História">
            <a:extLst>
              <a:ext uri="{FF2B5EF4-FFF2-40B4-BE49-F238E27FC236}">
                <a16:creationId xmlns:a16="http://schemas.microsoft.com/office/drawing/2014/main" id="{0C4A8DF7-447B-6653-D357-3AE5A38CB9E9}"/>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405511" y="2584133"/>
            <a:ext cx="4786489"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5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246F7-241A-9589-7400-E94BAE50270B}"/>
              </a:ext>
            </a:extLst>
          </p:cNvPr>
          <p:cNvSpPr>
            <a:spLocks noGrp="1"/>
          </p:cNvSpPr>
          <p:nvPr>
            <p:ph type="title"/>
            <p:custDataLst>
              <p:tags r:id="rId1"/>
            </p:custDataLst>
          </p:nvPr>
        </p:nvSpPr>
        <p:spPr/>
        <p:txBody>
          <a:bodyPr>
            <a:normAutofit fontScale="90000"/>
          </a:bodyPr>
          <a:lstStyle/>
          <a:p>
            <a:r>
              <a:rPr lang="fr-CA" dirty="0"/>
              <a:t>Les GMF : entreprises privées financées par l’État</a:t>
            </a:r>
          </a:p>
        </p:txBody>
      </p:sp>
      <p:sp>
        <p:nvSpPr>
          <p:cNvPr id="3" name="Espace réservé du contenu 2">
            <a:extLst>
              <a:ext uri="{FF2B5EF4-FFF2-40B4-BE49-F238E27FC236}">
                <a16:creationId xmlns:a16="http://schemas.microsoft.com/office/drawing/2014/main" id="{0B3EC392-ECC1-C09F-0145-3CAD8FE1F456}"/>
              </a:ext>
            </a:extLst>
          </p:cNvPr>
          <p:cNvSpPr>
            <a:spLocks noGrp="1"/>
          </p:cNvSpPr>
          <p:nvPr>
            <p:ph idx="1"/>
            <p:custDataLst>
              <p:tags r:id="rId2"/>
            </p:custDataLst>
          </p:nvPr>
        </p:nvSpPr>
        <p:spPr/>
        <p:txBody>
          <a:bodyPr>
            <a:normAutofit/>
          </a:bodyPr>
          <a:lstStyle/>
          <a:p>
            <a:pPr algn="just"/>
            <a:r>
              <a:rPr lang="fr-CA" dirty="0"/>
              <a:t>En 20 ans, les GMF sont devenus la pierre angulaire de la première ligne :</a:t>
            </a:r>
          </a:p>
          <a:p>
            <a:pPr lvl="1" algn="just"/>
            <a:r>
              <a:rPr lang="fr-CA" dirty="0"/>
              <a:t>plus de 360 GMF au Québec</a:t>
            </a:r>
          </a:p>
          <a:p>
            <a:pPr lvl="1" algn="just"/>
            <a:r>
              <a:rPr lang="fr-CA" dirty="0"/>
              <a:t>pendant ce temps, les CLSC ont perdu leur rôle médical actif</a:t>
            </a:r>
          </a:p>
          <a:p>
            <a:pPr algn="just"/>
            <a:r>
              <a:rPr lang="fr-CA" dirty="0"/>
              <a:t>Bilan critique :</a:t>
            </a:r>
          </a:p>
          <a:p>
            <a:pPr lvl="1" algn="just"/>
            <a:r>
              <a:rPr lang="fr-CA" dirty="0"/>
              <a:t>les GMF sont des entreprises privées financées par l’État</a:t>
            </a:r>
          </a:p>
          <a:p>
            <a:pPr algn="just"/>
            <a:r>
              <a:rPr lang="fr-CA" dirty="0"/>
              <a:t>Ils n’ont pas atteint leurs objectifs :</a:t>
            </a:r>
          </a:p>
          <a:p>
            <a:pPr lvl="1" algn="just"/>
            <a:r>
              <a:rPr lang="fr-CA" dirty="0"/>
              <a:t>toujours près d’un million de Québécoises et Québécois sans médecin de famille (en 2022)</a:t>
            </a:r>
          </a:p>
          <a:p>
            <a:pPr lvl="1" algn="just"/>
            <a:r>
              <a:rPr lang="fr-CA" dirty="0"/>
              <a:t>les urgences demeurent surchargées</a:t>
            </a:r>
          </a:p>
          <a:p>
            <a:endParaRPr lang="fr-CA" dirty="0"/>
          </a:p>
        </p:txBody>
      </p:sp>
    </p:spTree>
    <p:extLst>
      <p:ext uri="{BB962C8B-B14F-4D97-AF65-F5344CB8AC3E}">
        <p14:creationId xmlns:p14="http://schemas.microsoft.com/office/powerpoint/2010/main" val="393159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88C26-42C1-EBA9-8CAC-692FF028F509}"/>
              </a:ext>
            </a:extLst>
          </p:cNvPr>
          <p:cNvSpPr>
            <a:spLocks noGrp="1"/>
          </p:cNvSpPr>
          <p:nvPr>
            <p:ph type="title"/>
            <p:custDataLst>
              <p:tags r:id="rId1"/>
            </p:custDataLst>
          </p:nvPr>
        </p:nvSpPr>
        <p:spPr/>
        <p:txBody>
          <a:bodyPr/>
          <a:lstStyle/>
          <a:p>
            <a:r>
              <a:rPr lang="fr-CA" dirty="0"/>
              <a:t>Conclusion</a:t>
            </a:r>
          </a:p>
        </p:txBody>
      </p:sp>
      <p:sp>
        <p:nvSpPr>
          <p:cNvPr id="3" name="Espace réservé du texte 2">
            <a:extLst>
              <a:ext uri="{FF2B5EF4-FFF2-40B4-BE49-F238E27FC236}">
                <a16:creationId xmlns:a16="http://schemas.microsoft.com/office/drawing/2014/main" id="{97C04E05-14EB-410D-1582-277EDA8BF331}"/>
              </a:ext>
            </a:extLst>
          </p:cNvPr>
          <p:cNvSpPr>
            <a:spLocks noGrp="1"/>
          </p:cNvSpPr>
          <p:nvPr>
            <p:ph type="body" idx="1"/>
            <p:custDataLst>
              <p:tags r:id="rId2"/>
            </p:custDataLst>
          </p:nvPr>
        </p:nvSpPr>
        <p:spPr/>
        <p:txBody>
          <a:bodyPr/>
          <a:lstStyle/>
          <a:p>
            <a:endParaRPr lang="fr-CA"/>
          </a:p>
        </p:txBody>
      </p:sp>
    </p:spTree>
    <p:extLst>
      <p:ext uri="{BB962C8B-B14F-4D97-AF65-F5344CB8AC3E}">
        <p14:creationId xmlns:p14="http://schemas.microsoft.com/office/powerpoint/2010/main" val="880092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69B3E-B67A-3E5D-9D60-41A898146CEF}"/>
              </a:ext>
            </a:extLst>
          </p:cNvPr>
          <p:cNvSpPr>
            <a:spLocks noGrp="1"/>
          </p:cNvSpPr>
          <p:nvPr>
            <p:ph type="title"/>
            <p:custDataLst>
              <p:tags r:id="rId1"/>
            </p:custDataLst>
          </p:nvPr>
        </p:nvSpPr>
        <p:spPr/>
        <p:txBody>
          <a:bodyPr>
            <a:normAutofit fontScale="90000"/>
          </a:bodyPr>
          <a:lstStyle/>
          <a:p>
            <a:r>
              <a:rPr lang="fr-CA" dirty="0"/>
              <a:t>Une trajectoire cohérente, pas une série d’accidents</a:t>
            </a:r>
            <a:endParaRPr lang="fr-CA" strike="sngStrike" dirty="0">
              <a:solidFill>
                <a:srgbClr val="FF0000"/>
              </a:solidFill>
            </a:endParaRPr>
          </a:p>
        </p:txBody>
      </p:sp>
      <p:sp>
        <p:nvSpPr>
          <p:cNvPr id="3" name="Espace réservé du contenu 2">
            <a:extLst>
              <a:ext uri="{FF2B5EF4-FFF2-40B4-BE49-F238E27FC236}">
                <a16:creationId xmlns:a16="http://schemas.microsoft.com/office/drawing/2014/main" id="{52571C61-EFC8-DF59-94DD-471BD3873F65}"/>
              </a:ext>
            </a:extLst>
          </p:cNvPr>
          <p:cNvSpPr>
            <a:spLocks noGrp="1"/>
          </p:cNvSpPr>
          <p:nvPr>
            <p:ph idx="1"/>
            <p:custDataLst>
              <p:tags r:id="rId2"/>
            </p:custDataLst>
          </p:nvPr>
        </p:nvSpPr>
        <p:spPr>
          <a:xfrm>
            <a:off x="838200" y="1854678"/>
            <a:ext cx="10515600" cy="4353081"/>
          </a:xfrm>
        </p:spPr>
        <p:txBody>
          <a:bodyPr>
            <a:normAutofit/>
          </a:bodyPr>
          <a:lstStyle/>
          <a:p>
            <a:pPr algn="just"/>
            <a:r>
              <a:rPr lang="fr-CA" dirty="0"/>
              <a:t>La privatisation au Québec ne se limite pas à la vente d’actifs. Elle prend des formes diffuses et graduelles (sous-traitance, PPP, modèles hybrides, agences, montages financiers)</a:t>
            </a:r>
          </a:p>
          <a:p>
            <a:pPr algn="just"/>
            <a:r>
              <a:rPr lang="fr-CA" dirty="0"/>
              <a:t>Dans tous les cas étudiés (CPE, TI, santé, transport) :</a:t>
            </a:r>
          </a:p>
          <a:p>
            <a:pPr lvl="1" algn="just"/>
            <a:r>
              <a:rPr lang="fr-CA" dirty="0"/>
              <a:t>le privé est présenté comme solution à une pénurie ou à une inefficacité créée politiquement</a:t>
            </a:r>
          </a:p>
          <a:p>
            <a:pPr lvl="1" algn="just"/>
            <a:r>
              <a:rPr lang="fr-CA" dirty="0"/>
              <a:t>les couts augmentent à moyen et à long terme</a:t>
            </a:r>
          </a:p>
          <a:p>
            <a:pPr lvl="1" algn="just"/>
            <a:r>
              <a:rPr lang="fr-CA" dirty="0"/>
              <a:t>l’État perd de l’expertise, du contrôle et de la capacité d’action</a:t>
            </a:r>
          </a:p>
        </p:txBody>
      </p:sp>
    </p:spTree>
    <p:extLst>
      <p:ext uri="{BB962C8B-B14F-4D97-AF65-F5344CB8AC3E}">
        <p14:creationId xmlns:p14="http://schemas.microsoft.com/office/powerpoint/2010/main" val="2725644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1384F-ACD5-32F9-6E28-C76E0085E910}"/>
              </a:ext>
            </a:extLst>
          </p:cNvPr>
          <p:cNvSpPr>
            <a:spLocks noGrp="1"/>
          </p:cNvSpPr>
          <p:nvPr>
            <p:ph type="title"/>
            <p:custDataLst>
              <p:tags r:id="rId1"/>
            </p:custDataLst>
          </p:nvPr>
        </p:nvSpPr>
        <p:spPr/>
        <p:txBody>
          <a:bodyPr>
            <a:normAutofit fontScale="90000"/>
          </a:bodyPr>
          <a:lstStyle/>
          <a:p>
            <a:r>
              <a:rPr lang="fr-CA" dirty="0"/>
              <a:t>Une trajectoire cohérente, pas une série d’accidents </a:t>
            </a:r>
            <a:r>
              <a:rPr lang="fr-CA" sz="2700" dirty="0"/>
              <a:t>(suite)</a:t>
            </a:r>
          </a:p>
        </p:txBody>
      </p:sp>
      <p:sp>
        <p:nvSpPr>
          <p:cNvPr id="3" name="Espace réservé du contenu 2">
            <a:extLst>
              <a:ext uri="{FF2B5EF4-FFF2-40B4-BE49-F238E27FC236}">
                <a16:creationId xmlns:a16="http://schemas.microsoft.com/office/drawing/2014/main" id="{EC048765-8E1E-AB12-16A8-42A779146D56}"/>
              </a:ext>
            </a:extLst>
          </p:cNvPr>
          <p:cNvSpPr>
            <a:spLocks noGrp="1"/>
          </p:cNvSpPr>
          <p:nvPr>
            <p:ph idx="1"/>
            <p:custDataLst>
              <p:tags r:id="rId2"/>
            </p:custDataLst>
          </p:nvPr>
        </p:nvSpPr>
        <p:spPr/>
        <p:txBody>
          <a:bodyPr/>
          <a:lstStyle/>
          <a:p>
            <a:pPr algn="just"/>
            <a:r>
              <a:rPr lang="fr-CA" dirty="0"/>
              <a:t>Ces choix entrainent :</a:t>
            </a:r>
          </a:p>
          <a:p>
            <a:pPr lvl="1" algn="just"/>
            <a:r>
              <a:rPr lang="fr-CA" dirty="0"/>
              <a:t>un transfert récurrent de fonds publics vers le capital privé</a:t>
            </a:r>
          </a:p>
          <a:p>
            <a:pPr lvl="1" algn="just"/>
            <a:r>
              <a:rPr lang="fr-CA" dirty="0"/>
              <a:t>une concentration du pouvoir économique</a:t>
            </a:r>
          </a:p>
          <a:p>
            <a:pPr lvl="1" algn="just"/>
            <a:r>
              <a:rPr lang="fr-CA" dirty="0"/>
              <a:t>un affaiblissement des contrepouvoirs publics et syndicaux</a:t>
            </a:r>
          </a:p>
          <a:p>
            <a:pPr algn="just"/>
            <a:r>
              <a:rPr lang="fr-CA" dirty="0"/>
              <a:t>Les modèles hybrides (PPP, CDPQ Infra, GMF) normalisent :</a:t>
            </a:r>
          </a:p>
          <a:p>
            <a:pPr lvl="1" algn="just"/>
            <a:r>
              <a:rPr lang="fr-CA" dirty="0"/>
              <a:t>la </a:t>
            </a:r>
            <a:r>
              <a:rPr lang="fr-CA" b="1" dirty="0"/>
              <a:t>privatisation sans le mot</a:t>
            </a:r>
            <a:endParaRPr lang="fr-CA" dirty="0"/>
          </a:p>
          <a:p>
            <a:pPr lvl="1" algn="just"/>
            <a:r>
              <a:rPr lang="fr-CA" dirty="0"/>
              <a:t>la socialisation des risques</a:t>
            </a:r>
          </a:p>
          <a:p>
            <a:pPr lvl="1" algn="just"/>
            <a:r>
              <a:rPr lang="fr-CA" dirty="0"/>
              <a:t>la privatisation des rendements</a:t>
            </a:r>
          </a:p>
          <a:p>
            <a:pPr marL="0" indent="0">
              <a:buNone/>
            </a:pPr>
            <a:endParaRPr lang="fr-CA" dirty="0"/>
          </a:p>
        </p:txBody>
      </p:sp>
    </p:spTree>
    <p:extLst>
      <p:ext uri="{BB962C8B-B14F-4D97-AF65-F5344CB8AC3E}">
        <p14:creationId xmlns:p14="http://schemas.microsoft.com/office/powerpoint/2010/main" val="1491818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5A516-463B-B128-9F6B-F810ED852A97}"/>
              </a:ext>
            </a:extLst>
          </p:cNvPr>
          <p:cNvSpPr>
            <a:spLocks noGrp="1"/>
          </p:cNvSpPr>
          <p:nvPr>
            <p:ph type="title"/>
            <p:custDataLst>
              <p:tags r:id="rId1"/>
            </p:custDataLst>
          </p:nvPr>
        </p:nvSpPr>
        <p:spPr/>
        <p:txBody>
          <a:bodyPr>
            <a:normAutofit fontScale="90000"/>
          </a:bodyPr>
          <a:lstStyle/>
          <a:p>
            <a:r>
              <a:rPr lang="fr-CA" dirty="0"/>
              <a:t>Une trajectoire cohérente, pas une série d’accidents </a:t>
            </a:r>
            <a:r>
              <a:rPr lang="fr-CA" sz="2700" dirty="0"/>
              <a:t>(suite)</a:t>
            </a:r>
          </a:p>
        </p:txBody>
      </p:sp>
      <p:sp>
        <p:nvSpPr>
          <p:cNvPr id="3" name="Espace réservé du contenu 2">
            <a:extLst>
              <a:ext uri="{FF2B5EF4-FFF2-40B4-BE49-F238E27FC236}">
                <a16:creationId xmlns:a16="http://schemas.microsoft.com/office/drawing/2014/main" id="{041C0802-BC0C-D9A6-A4B9-D55606BF51F8}"/>
              </a:ext>
            </a:extLst>
          </p:cNvPr>
          <p:cNvSpPr>
            <a:spLocks noGrp="1"/>
          </p:cNvSpPr>
          <p:nvPr>
            <p:ph idx="1"/>
            <p:custDataLst>
              <p:tags r:id="rId2"/>
            </p:custDataLst>
          </p:nvPr>
        </p:nvSpPr>
        <p:spPr/>
        <p:txBody>
          <a:bodyPr/>
          <a:lstStyle/>
          <a:p>
            <a:pPr algn="just"/>
            <a:r>
              <a:rPr lang="fr-CA" dirty="0"/>
              <a:t>Les résultats ne sont pas au rendez-vous :</a:t>
            </a:r>
          </a:p>
          <a:p>
            <a:pPr lvl="1" algn="just"/>
            <a:r>
              <a:rPr lang="fr-CA" dirty="0"/>
              <a:t>services plus couteux</a:t>
            </a:r>
          </a:p>
          <a:p>
            <a:pPr lvl="1" algn="just"/>
            <a:r>
              <a:rPr lang="fr-CA" dirty="0"/>
              <a:t>accès inégal</a:t>
            </a:r>
          </a:p>
          <a:p>
            <a:pPr lvl="1" algn="just"/>
            <a:r>
              <a:rPr lang="fr-CA" dirty="0"/>
              <a:t>travailleuses et travailleurs précarisés</a:t>
            </a:r>
          </a:p>
          <a:p>
            <a:pPr lvl="1" algn="just"/>
            <a:r>
              <a:rPr lang="fr-CA" dirty="0"/>
              <a:t>institutions publiques fragilisées</a:t>
            </a:r>
          </a:p>
          <a:p>
            <a:pPr lvl="1" algn="just"/>
            <a:r>
              <a:rPr lang="fr-CA" dirty="0"/>
              <a:t>appauvrissement de la population et création de ressentiment</a:t>
            </a:r>
          </a:p>
        </p:txBody>
      </p:sp>
    </p:spTree>
    <p:extLst>
      <p:ext uri="{BB962C8B-B14F-4D97-AF65-F5344CB8AC3E}">
        <p14:creationId xmlns:p14="http://schemas.microsoft.com/office/powerpoint/2010/main" val="224054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12370A-9DE8-04B4-B5AF-60D04856C9A4}"/>
              </a:ext>
            </a:extLst>
          </p:cNvPr>
          <p:cNvSpPr>
            <a:spLocks noGrp="1"/>
          </p:cNvSpPr>
          <p:nvPr>
            <p:ph type="title"/>
            <p:custDataLst>
              <p:tags r:id="rId1"/>
            </p:custDataLst>
          </p:nvPr>
        </p:nvSpPr>
        <p:spPr/>
        <p:txBody>
          <a:bodyPr/>
          <a:lstStyle/>
          <a:p>
            <a:r>
              <a:rPr lang="fr-CA" dirty="0"/>
              <a:t>Qu’est-ce que la privatisation?</a:t>
            </a:r>
          </a:p>
        </p:txBody>
      </p:sp>
      <p:sp>
        <p:nvSpPr>
          <p:cNvPr id="3" name="Espace réservé du contenu 2">
            <a:extLst>
              <a:ext uri="{FF2B5EF4-FFF2-40B4-BE49-F238E27FC236}">
                <a16:creationId xmlns:a16="http://schemas.microsoft.com/office/drawing/2014/main" id="{3DFD73A0-E914-027E-B831-C352CA9733C8}"/>
              </a:ext>
            </a:extLst>
          </p:cNvPr>
          <p:cNvSpPr>
            <a:spLocks noGrp="1"/>
          </p:cNvSpPr>
          <p:nvPr>
            <p:ph idx="1"/>
            <p:custDataLst>
              <p:tags r:id="rId2"/>
            </p:custDataLst>
          </p:nvPr>
        </p:nvSpPr>
        <p:spPr>
          <a:xfrm>
            <a:off x="767165" y="1883045"/>
            <a:ext cx="6811506" cy="4348162"/>
          </a:xfrm>
        </p:spPr>
        <p:txBody>
          <a:bodyPr>
            <a:normAutofit fontScale="70000" lnSpcReduction="20000"/>
          </a:bodyPr>
          <a:lstStyle/>
          <a:p>
            <a:pPr algn="just"/>
            <a:r>
              <a:rPr lang="fr-CA" dirty="0"/>
              <a:t>Transfert d’une entreprise ou d’un service public vers le secteur privé, où l’État vend ses actifs ou confie leur gestion à des acteurs privés</a:t>
            </a:r>
          </a:p>
          <a:p>
            <a:pPr algn="just"/>
            <a:r>
              <a:rPr lang="fr-CA" dirty="0"/>
              <a:t>Objectif d’accroitre l’efficacité, de réduire les couts, de générer des revenus pour l’État ou d’introduire la concurrence</a:t>
            </a:r>
          </a:p>
          <a:p>
            <a:pPr algn="just"/>
            <a:r>
              <a:rPr lang="fr-CA" dirty="0"/>
              <a:t>Éléments discursifs qui reviennent sans cesse (comme des zombies) pour sa justification : efficacité et innovation, réduction des couts, recette pour l’État</a:t>
            </a:r>
          </a:p>
          <a:p>
            <a:pPr algn="just"/>
            <a:r>
              <a:rPr lang="fr-CA" dirty="0"/>
              <a:t>Dans les faits, les résultats sont beaucoup plus mitigés et viennent avec des couts économiques et sociaux importants. De plus, ils concentrent surtout le pouvoir entre les mains du capital et affaiblissent davantage le travail</a:t>
            </a:r>
          </a:p>
          <a:p>
            <a:pPr algn="just"/>
            <a:r>
              <a:rPr lang="fr-CA" dirty="0"/>
              <a:t>Il y a plusieurs formes de privatisation : ventes d’actifs au privé, montages financiers favorisant le privé, PPP et sous-traitance </a:t>
            </a:r>
          </a:p>
        </p:txBody>
      </p:sp>
      <p:pic>
        <p:nvPicPr>
          <p:cNvPr id="1026" name="Picture 2">
            <a:extLst>
              <a:ext uri="{FF2B5EF4-FFF2-40B4-BE49-F238E27FC236}">
                <a16:creationId xmlns:a16="http://schemas.microsoft.com/office/drawing/2014/main" id="{5D6AE19A-72DB-480E-CA94-DBDDD7C6C1FE}"/>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202689" y="1728060"/>
            <a:ext cx="2954989" cy="456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90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5BE4D-534B-4E91-6C3D-BA7D50709FAA}"/>
              </a:ext>
            </a:extLst>
          </p:cNvPr>
          <p:cNvSpPr>
            <a:spLocks noGrp="1"/>
          </p:cNvSpPr>
          <p:nvPr>
            <p:ph type="title"/>
            <p:custDataLst>
              <p:tags r:id="rId1"/>
            </p:custDataLst>
          </p:nvPr>
        </p:nvSpPr>
        <p:spPr/>
        <p:txBody>
          <a:bodyPr>
            <a:normAutofit fontScale="90000"/>
          </a:bodyPr>
          <a:lstStyle/>
          <a:p>
            <a:r>
              <a:rPr lang="fr-CA" dirty="0"/>
              <a:t>Une trajectoire cohérente, pas une série d’accidents </a:t>
            </a:r>
            <a:r>
              <a:rPr lang="fr-CA" sz="2700" dirty="0"/>
              <a:t>(suite)</a:t>
            </a:r>
          </a:p>
        </p:txBody>
      </p:sp>
      <p:sp>
        <p:nvSpPr>
          <p:cNvPr id="3" name="Espace réservé du contenu 2">
            <a:extLst>
              <a:ext uri="{FF2B5EF4-FFF2-40B4-BE49-F238E27FC236}">
                <a16:creationId xmlns:a16="http://schemas.microsoft.com/office/drawing/2014/main" id="{DAEECE57-A8EB-8CAA-9E6F-9C01A97297C5}"/>
              </a:ext>
            </a:extLst>
          </p:cNvPr>
          <p:cNvSpPr>
            <a:spLocks noGrp="1"/>
          </p:cNvSpPr>
          <p:nvPr>
            <p:ph idx="1"/>
            <p:custDataLst>
              <p:tags r:id="rId2"/>
            </p:custDataLst>
          </p:nvPr>
        </p:nvSpPr>
        <p:spPr/>
        <p:txBody>
          <a:bodyPr>
            <a:normAutofit lnSpcReduction="10000"/>
          </a:bodyPr>
          <a:lstStyle/>
          <a:p>
            <a:pPr algn="just"/>
            <a:r>
              <a:rPr lang="fr-CA" dirty="0"/>
              <a:t>Enjeu central :</a:t>
            </a:r>
          </a:p>
          <a:p>
            <a:pPr lvl="1" algn="just"/>
            <a:r>
              <a:rPr lang="fr-CA" dirty="0"/>
              <a:t>la privatisation n’est pas un outil technique neutre, mais un choix politique structurant qui redessine durablement le rapport entre l’État, le marché et la démocratie</a:t>
            </a:r>
          </a:p>
          <a:p>
            <a:pPr lvl="1" algn="just"/>
            <a:r>
              <a:rPr lang="fr-CA" dirty="0"/>
              <a:t>Le néolibéralisme n’est pas éternel, mais l’autoritarisme populiste n’est pas la seule alternative</a:t>
            </a:r>
          </a:p>
          <a:p>
            <a:pPr algn="just"/>
            <a:r>
              <a:rPr lang="fr-CA" dirty="0"/>
              <a:t>Conclusion politique, lutter contre la privatisation, c’est :</a:t>
            </a:r>
          </a:p>
          <a:p>
            <a:pPr lvl="1" algn="just"/>
            <a:r>
              <a:rPr lang="fr-CA" dirty="0"/>
              <a:t>défendre la capacité de l’État</a:t>
            </a:r>
          </a:p>
          <a:p>
            <a:pPr lvl="1" algn="just"/>
            <a:r>
              <a:rPr lang="fr-CA" dirty="0"/>
              <a:t>protéger le travail et les services publics</a:t>
            </a:r>
          </a:p>
          <a:p>
            <a:pPr lvl="1" algn="just"/>
            <a:r>
              <a:rPr lang="fr-CA" dirty="0"/>
              <a:t>freiner la concentration du pouvoir économique</a:t>
            </a:r>
          </a:p>
          <a:p>
            <a:pPr lvl="1" algn="just"/>
            <a:r>
              <a:rPr lang="fr-CA" dirty="0"/>
              <a:t>préserver une démocratie réelle, pas seulement procédurale</a:t>
            </a:r>
          </a:p>
          <a:p>
            <a:pPr lvl="1" algn="just"/>
            <a:r>
              <a:rPr lang="fr-CA" dirty="0"/>
              <a:t>lutter contre la montée mondiale de l’autoritarisme</a:t>
            </a:r>
          </a:p>
          <a:p>
            <a:pPr marL="361950" lvl="1" indent="0">
              <a:buNone/>
            </a:pPr>
            <a:endParaRPr lang="fr-CA" dirty="0"/>
          </a:p>
        </p:txBody>
      </p:sp>
    </p:spTree>
    <p:extLst>
      <p:ext uri="{BB962C8B-B14F-4D97-AF65-F5344CB8AC3E}">
        <p14:creationId xmlns:p14="http://schemas.microsoft.com/office/powerpoint/2010/main" val="2377783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15136" y="2532810"/>
            <a:ext cx="2761727" cy="1792379"/>
          </a:xfrm>
          <a:prstGeom prst="rect">
            <a:avLst/>
          </a:prstGeom>
        </p:spPr>
      </p:pic>
    </p:spTree>
    <p:extLst>
      <p:ext uri="{BB962C8B-B14F-4D97-AF65-F5344CB8AC3E}">
        <p14:creationId xmlns:p14="http://schemas.microsoft.com/office/powerpoint/2010/main" val="395403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18B8F-6D31-B004-2877-245C9B51A80A}"/>
              </a:ext>
            </a:extLst>
          </p:cNvPr>
          <p:cNvSpPr>
            <a:spLocks noGrp="1"/>
          </p:cNvSpPr>
          <p:nvPr>
            <p:ph type="title"/>
            <p:custDataLst>
              <p:tags r:id="rId1"/>
            </p:custDataLst>
          </p:nvPr>
        </p:nvSpPr>
        <p:spPr/>
        <p:txBody>
          <a:bodyPr>
            <a:normAutofit fontScale="90000"/>
          </a:bodyPr>
          <a:lstStyle/>
          <a:p>
            <a:r>
              <a:rPr lang="fr-CA" dirty="0"/>
              <a:t>Privatisation, concentration du pouvoir et néolibéralisme</a:t>
            </a:r>
          </a:p>
        </p:txBody>
      </p:sp>
      <p:sp>
        <p:nvSpPr>
          <p:cNvPr id="3" name="Espace réservé du contenu 2">
            <a:extLst>
              <a:ext uri="{FF2B5EF4-FFF2-40B4-BE49-F238E27FC236}">
                <a16:creationId xmlns:a16="http://schemas.microsoft.com/office/drawing/2014/main" id="{61D3A2D7-13BC-F6A3-ABB2-BCAC5D9FB909}"/>
              </a:ext>
            </a:extLst>
          </p:cNvPr>
          <p:cNvSpPr>
            <a:spLocks noGrp="1"/>
          </p:cNvSpPr>
          <p:nvPr>
            <p:ph idx="1"/>
            <p:custDataLst>
              <p:tags r:id="rId2"/>
            </p:custDataLst>
          </p:nvPr>
        </p:nvSpPr>
        <p:spPr>
          <a:xfrm>
            <a:off x="838200" y="1825625"/>
            <a:ext cx="10215880" cy="4351338"/>
          </a:xfrm>
        </p:spPr>
        <p:txBody>
          <a:bodyPr>
            <a:normAutofit/>
          </a:bodyPr>
          <a:lstStyle/>
          <a:p>
            <a:pPr algn="just"/>
            <a:r>
              <a:rPr lang="fr-CA" dirty="0"/>
              <a:t>Le néolibéralisme repose sur quelques piliers très concrets :</a:t>
            </a:r>
          </a:p>
          <a:p>
            <a:pPr lvl="1" algn="just"/>
            <a:r>
              <a:rPr lang="fr-CA" dirty="0"/>
              <a:t>la</a:t>
            </a:r>
            <a:r>
              <a:rPr lang="fr-CA" dirty="0">
                <a:solidFill>
                  <a:srgbClr val="FF0000"/>
                </a:solidFill>
              </a:rPr>
              <a:t> </a:t>
            </a:r>
            <a:r>
              <a:rPr lang="fr-CA" dirty="0"/>
              <a:t>déréglementation</a:t>
            </a:r>
          </a:p>
          <a:p>
            <a:pPr lvl="1" algn="just"/>
            <a:r>
              <a:rPr lang="fr-CA" dirty="0"/>
              <a:t>les privatisations</a:t>
            </a:r>
          </a:p>
          <a:p>
            <a:pPr lvl="1" algn="just"/>
            <a:r>
              <a:rPr lang="fr-CA" dirty="0"/>
              <a:t>la compression de l’État social</a:t>
            </a:r>
          </a:p>
          <a:p>
            <a:pPr lvl="1" algn="just"/>
            <a:r>
              <a:rPr lang="fr-CA" dirty="0"/>
              <a:t>la primauté du marché sur le politique</a:t>
            </a:r>
          </a:p>
          <a:p>
            <a:pPr algn="just"/>
            <a:r>
              <a:rPr lang="fr-CA" dirty="0"/>
              <a:t>Résultat mécanique : </a:t>
            </a:r>
            <a:r>
              <a:rPr lang="fr-CA" b="1" dirty="0"/>
              <a:t>concentration du capital</a:t>
            </a:r>
            <a:r>
              <a:rPr lang="fr-CA" dirty="0"/>
              <a:t>, donc </a:t>
            </a:r>
            <a:r>
              <a:rPr lang="fr-CA" b="1" dirty="0"/>
              <a:t>concentration du pouvoir économique. </a:t>
            </a:r>
            <a:r>
              <a:rPr lang="fr-CA" dirty="0"/>
              <a:t>Et le pouvoir économique finit toujours par se traduire en pouvoir politique (financement des partis, lobbying, contrôle médiatique)</a:t>
            </a:r>
          </a:p>
        </p:txBody>
      </p:sp>
    </p:spTree>
    <p:extLst>
      <p:ext uri="{BB962C8B-B14F-4D97-AF65-F5344CB8AC3E}">
        <p14:creationId xmlns:p14="http://schemas.microsoft.com/office/powerpoint/2010/main" val="190348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C3C41-2530-2353-3C2C-E8585876F473}"/>
              </a:ext>
            </a:extLst>
          </p:cNvPr>
          <p:cNvSpPr>
            <a:spLocks noGrp="1"/>
          </p:cNvSpPr>
          <p:nvPr>
            <p:ph type="title"/>
            <p:custDataLst>
              <p:tags r:id="rId1"/>
            </p:custDataLst>
          </p:nvPr>
        </p:nvSpPr>
        <p:spPr/>
        <p:txBody>
          <a:bodyPr>
            <a:normAutofit fontScale="90000"/>
          </a:bodyPr>
          <a:lstStyle/>
          <a:p>
            <a:r>
              <a:rPr lang="fr-CA" dirty="0"/>
              <a:t>Privatisation, concentration du pouvoir et néolibéralisme </a:t>
            </a:r>
            <a:r>
              <a:rPr lang="fr-CA" sz="2700" dirty="0"/>
              <a:t>(suite)</a:t>
            </a:r>
            <a:endParaRPr lang="fr-CA" sz="2700" dirty="0">
              <a:solidFill>
                <a:srgbClr val="FF0000"/>
              </a:solidFill>
            </a:endParaRPr>
          </a:p>
        </p:txBody>
      </p:sp>
      <p:sp>
        <p:nvSpPr>
          <p:cNvPr id="3" name="Espace réservé du contenu 2">
            <a:extLst>
              <a:ext uri="{FF2B5EF4-FFF2-40B4-BE49-F238E27FC236}">
                <a16:creationId xmlns:a16="http://schemas.microsoft.com/office/drawing/2014/main" id="{32148FF2-DCB1-E84A-725C-EA7C0ED7D451}"/>
              </a:ext>
            </a:extLst>
          </p:cNvPr>
          <p:cNvSpPr>
            <a:spLocks noGrp="1"/>
          </p:cNvSpPr>
          <p:nvPr>
            <p:ph idx="1"/>
            <p:custDataLst>
              <p:tags r:id="rId2"/>
            </p:custDataLst>
          </p:nvPr>
        </p:nvSpPr>
        <p:spPr>
          <a:xfrm>
            <a:off x="1182034" y="1707576"/>
            <a:ext cx="5594685" cy="3645272"/>
          </a:xfrm>
        </p:spPr>
        <p:txBody>
          <a:bodyPr>
            <a:normAutofit fontScale="85000" lnSpcReduction="10000"/>
          </a:bodyPr>
          <a:lstStyle/>
          <a:p>
            <a:pPr algn="just"/>
            <a:r>
              <a:rPr lang="fr-CA" dirty="0"/>
              <a:t>Les répercussions du  néolibéralisme et de la privatisation :</a:t>
            </a:r>
          </a:p>
          <a:p>
            <a:pPr lvl="1" algn="just"/>
            <a:r>
              <a:rPr lang="fr-CA" dirty="0"/>
              <a:t>fragilisent le travail</a:t>
            </a:r>
          </a:p>
          <a:p>
            <a:pPr lvl="1" algn="just"/>
            <a:r>
              <a:rPr lang="fr-CA" dirty="0"/>
              <a:t>accentuent la précarité</a:t>
            </a:r>
          </a:p>
          <a:p>
            <a:pPr lvl="1" algn="just"/>
            <a:r>
              <a:rPr lang="fr-CA" dirty="0"/>
              <a:t>individualisent les risques</a:t>
            </a:r>
          </a:p>
          <a:p>
            <a:pPr lvl="1" algn="just"/>
            <a:r>
              <a:rPr lang="fr-CA" dirty="0"/>
              <a:t>détruisent les solidarités collectives</a:t>
            </a:r>
          </a:p>
          <a:p>
            <a:pPr algn="just"/>
            <a:r>
              <a:rPr lang="fr-CA" dirty="0"/>
              <a:t>Mais </a:t>
            </a:r>
            <a:r>
              <a:rPr lang="fr-CA" b="1" dirty="0"/>
              <a:t>l’insécurité sociale ne disparait pas</a:t>
            </a:r>
            <a:r>
              <a:rPr lang="fr-CA" dirty="0"/>
              <a:t>, elle se transforme :</a:t>
            </a:r>
          </a:p>
          <a:p>
            <a:pPr lvl="1" algn="just"/>
            <a:r>
              <a:rPr lang="fr-CA" dirty="0"/>
              <a:t>anxiété</a:t>
            </a:r>
          </a:p>
          <a:p>
            <a:pPr lvl="1" algn="just"/>
            <a:r>
              <a:rPr lang="fr-CA" dirty="0"/>
              <a:t>ressentiment</a:t>
            </a:r>
          </a:p>
          <a:p>
            <a:pPr lvl="1" algn="just"/>
            <a:r>
              <a:rPr lang="fr-CA" dirty="0"/>
              <a:t>colère diffuse</a:t>
            </a:r>
          </a:p>
          <a:p>
            <a:pPr marL="0" indent="0">
              <a:buNone/>
            </a:pPr>
            <a:endParaRPr lang="fr-CA" dirty="0"/>
          </a:p>
          <a:p>
            <a:endParaRPr lang="fr-CA" dirty="0"/>
          </a:p>
        </p:txBody>
      </p:sp>
      <p:pic>
        <p:nvPicPr>
          <p:cNvPr id="1028" name="Picture 4" descr="Pourquoi les pauvres votent à droite - Éditions Agone">
            <a:extLst>
              <a:ext uri="{FF2B5EF4-FFF2-40B4-BE49-F238E27FC236}">
                <a16:creationId xmlns:a16="http://schemas.microsoft.com/office/drawing/2014/main" id="{03C4EB05-4D5C-EB74-E1A6-B4E2FA0C05AA}"/>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7529733" y="1376565"/>
            <a:ext cx="3211591" cy="52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00684"/>
      </p:ext>
    </p:extLst>
  </p:cSld>
  <p:clrMapOvr>
    <a:masterClrMapping/>
  </p:clrMapOvr>
  <p:extLst>
    <p:ext uri="{6950BFC3-D8DA-4A85-94F7-54DA5524770B}">
      <p188:commentRel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4A423-5CCF-BE38-ACD5-7C3B22099A40}"/>
              </a:ext>
            </a:extLst>
          </p:cNvPr>
          <p:cNvSpPr>
            <a:spLocks noGrp="1"/>
          </p:cNvSpPr>
          <p:nvPr>
            <p:ph type="title"/>
            <p:custDataLst>
              <p:tags r:id="rId1"/>
            </p:custDataLst>
          </p:nvPr>
        </p:nvSpPr>
        <p:spPr/>
        <p:txBody>
          <a:bodyPr>
            <a:normAutofit fontScale="90000"/>
          </a:bodyPr>
          <a:lstStyle/>
          <a:p>
            <a:r>
              <a:rPr lang="fr-CA" dirty="0"/>
              <a:t>Le ressentiment comme élément mobilisateur</a:t>
            </a:r>
          </a:p>
        </p:txBody>
      </p:sp>
      <p:sp>
        <p:nvSpPr>
          <p:cNvPr id="3" name="Espace réservé du contenu 2">
            <a:extLst>
              <a:ext uri="{FF2B5EF4-FFF2-40B4-BE49-F238E27FC236}">
                <a16:creationId xmlns:a16="http://schemas.microsoft.com/office/drawing/2014/main" id="{E015603C-4E8D-5197-9B5C-81E04A508229}"/>
              </a:ext>
            </a:extLst>
          </p:cNvPr>
          <p:cNvSpPr>
            <a:spLocks noGrp="1"/>
          </p:cNvSpPr>
          <p:nvPr>
            <p:ph idx="1"/>
            <p:custDataLst>
              <p:tags r:id="rId2"/>
            </p:custDataLst>
          </p:nvPr>
        </p:nvSpPr>
        <p:spPr>
          <a:xfrm>
            <a:off x="629920" y="1828799"/>
            <a:ext cx="6288465" cy="4348163"/>
          </a:xfrm>
        </p:spPr>
        <p:txBody>
          <a:bodyPr>
            <a:normAutofit lnSpcReduction="10000"/>
          </a:bodyPr>
          <a:lstStyle/>
          <a:p>
            <a:pPr algn="just"/>
            <a:r>
              <a:rPr lang="fr-CA" dirty="0"/>
              <a:t>Le basculement devient possible dans un contexte : </a:t>
            </a:r>
          </a:p>
          <a:p>
            <a:pPr lvl="1" algn="just"/>
            <a:r>
              <a:rPr lang="fr-CA" dirty="0"/>
              <a:t>d’inégalités extrêmes</a:t>
            </a:r>
          </a:p>
          <a:p>
            <a:pPr lvl="1" algn="just"/>
            <a:r>
              <a:rPr lang="fr-CA" dirty="0"/>
              <a:t>de classes populaires désorganisées</a:t>
            </a:r>
          </a:p>
          <a:p>
            <a:pPr lvl="1" algn="just"/>
            <a:r>
              <a:rPr lang="fr-CA" dirty="0"/>
              <a:t>d’institutions discréditées</a:t>
            </a:r>
          </a:p>
          <a:p>
            <a:pPr algn="just"/>
            <a:r>
              <a:rPr lang="fr-CA" dirty="0"/>
              <a:t>Une offre politique émerge et dit :</a:t>
            </a:r>
          </a:p>
          <a:p>
            <a:pPr lvl="1" algn="just"/>
            <a:r>
              <a:rPr lang="fr-CA" dirty="0"/>
              <a:t>« le problème, ce n’est pas le capital, c’est </a:t>
            </a:r>
            <a:r>
              <a:rPr lang="fr-CA" i="1" dirty="0"/>
              <a:t>eux</a:t>
            </a:r>
            <a:r>
              <a:rPr lang="fr-CA" dirty="0"/>
              <a:t> »</a:t>
            </a:r>
          </a:p>
          <a:p>
            <a:pPr lvl="1" algn="just"/>
            <a:r>
              <a:rPr lang="fr-CA" dirty="0"/>
              <a:t>« la démocratie est faible »</a:t>
            </a:r>
          </a:p>
          <a:p>
            <a:pPr lvl="1" algn="just"/>
            <a:r>
              <a:rPr lang="fr-CA" dirty="0"/>
              <a:t>« il faut restaurer l’ordre, l’autorité, la nation </a:t>
            </a:r>
            <a:r>
              <a:rPr lang="fr-CA" i="1" dirty="0"/>
              <a:t>(</a:t>
            </a:r>
            <a:r>
              <a:rPr lang="fr-CA" i="1" dirty="0" err="1"/>
              <a:t>Make</a:t>
            </a:r>
            <a:r>
              <a:rPr lang="fr-CA" i="1" dirty="0"/>
              <a:t> America Great </a:t>
            </a:r>
            <a:r>
              <a:rPr lang="fr-CA" i="1" dirty="0" err="1"/>
              <a:t>Again</a:t>
            </a:r>
            <a:r>
              <a:rPr lang="fr-CA" i="1" dirty="0"/>
              <a:t>) </a:t>
            </a:r>
            <a:r>
              <a:rPr lang="fr-CA" dirty="0"/>
              <a:t>»</a:t>
            </a:r>
          </a:p>
          <a:p>
            <a:endParaRPr lang="fr-CA" dirty="0"/>
          </a:p>
        </p:txBody>
      </p:sp>
      <p:pic>
        <p:nvPicPr>
          <p:cNvPr id="5" name="Image 4">
            <a:extLst>
              <a:ext uri="{FF2B5EF4-FFF2-40B4-BE49-F238E27FC236}">
                <a16:creationId xmlns:a16="http://schemas.microsoft.com/office/drawing/2014/main" id="{809A9B24-5AC8-F0BC-2CB1-2E28AB29A955}"/>
              </a:ext>
            </a:extLst>
          </p:cNvPr>
          <p:cNvPicPr>
            <a:picLocks noChangeAspect="1"/>
          </p:cNvPicPr>
          <p:nvPr>
            <p:custDataLst>
              <p:tags r:id="rId3"/>
            </p:custDataLst>
          </p:nvPr>
        </p:nvPicPr>
        <p:blipFill>
          <a:blip r:embed="rId6"/>
          <a:stretch>
            <a:fillRect/>
          </a:stretch>
        </p:blipFill>
        <p:spPr>
          <a:xfrm>
            <a:off x="7920113" y="1592003"/>
            <a:ext cx="2336694" cy="1980249"/>
          </a:xfrm>
          <a:prstGeom prst="rect">
            <a:avLst/>
          </a:prstGeom>
        </p:spPr>
      </p:pic>
      <p:pic>
        <p:nvPicPr>
          <p:cNvPr id="8" name="Image 7" descr="Une image contenant plein air, bâtiment, personne, habits&#10;&#10;Le contenu généré par l’IA peut être incorrect.">
            <a:extLst>
              <a:ext uri="{FF2B5EF4-FFF2-40B4-BE49-F238E27FC236}">
                <a16:creationId xmlns:a16="http://schemas.microsoft.com/office/drawing/2014/main" id="{63718D70-34FF-44A7-80DF-207D6D36809C}"/>
              </a:ext>
            </a:extLst>
          </p:cNvPr>
          <p:cNvPicPr>
            <a:picLocks noChangeAspect="1"/>
          </p:cNvPicPr>
          <p:nvPr>
            <p:custDataLst>
              <p:tags r:id="rId4"/>
            </p:custDataLst>
          </p:nvPr>
        </p:nvPicPr>
        <p:blipFill>
          <a:blip r:embed="rId7"/>
          <a:stretch>
            <a:fillRect/>
          </a:stretch>
        </p:blipFill>
        <p:spPr>
          <a:xfrm>
            <a:off x="7039154" y="3818584"/>
            <a:ext cx="4648439" cy="2730640"/>
          </a:xfrm>
          <a:prstGeom prst="rect">
            <a:avLst/>
          </a:prstGeom>
        </p:spPr>
      </p:pic>
    </p:spTree>
    <p:extLst>
      <p:ext uri="{BB962C8B-B14F-4D97-AF65-F5344CB8AC3E}">
        <p14:creationId xmlns:p14="http://schemas.microsoft.com/office/powerpoint/2010/main" val="35830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2EE77-5CE1-7AFB-C7F6-0FBC06821498}"/>
              </a:ext>
            </a:extLst>
          </p:cNvPr>
          <p:cNvSpPr>
            <a:spLocks noGrp="1"/>
          </p:cNvSpPr>
          <p:nvPr>
            <p:ph type="title"/>
            <p:custDataLst>
              <p:tags r:id="rId1"/>
            </p:custDataLst>
          </p:nvPr>
        </p:nvSpPr>
        <p:spPr/>
        <p:txBody>
          <a:bodyPr>
            <a:normAutofit fontScale="90000"/>
          </a:bodyPr>
          <a:lstStyle/>
          <a:p>
            <a:r>
              <a:rPr lang="fr-CA" dirty="0"/>
              <a:t>Le néolibéralisme contient en lui l’autoritarisme</a:t>
            </a:r>
          </a:p>
        </p:txBody>
      </p:sp>
      <p:sp>
        <p:nvSpPr>
          <p:cNvPr id="3" name="Espace réservé du contenu 2">
            <a:extLst>
              <a:ext uri="{FF2B5EF4-FFF2-40B4-BE49-F238E27FC236}">
                <a16:creationId xmlns:a16="http://schemas.microsoft.com/office/drawing/2014/main" id="{22A96108-0DD2-445C-151B-E1B4360BBDE8}"/>
              </a:ext>
            </a:extLst>
          </p:cNvPr>
          <p:cNvSpPr>
            <a:spLocks noGrp="1"/>
          </p:cNvSpPr>
          <p:nvPr>
            <p:ph idx="1"/>
            <p:custDataLst>
              <p:tags r:id="rId2"/>
            </p:custDataLst>
          </p:nvPr>
        </p:nvSpPr>
        <p:spPr>
          <a:xfrm>
            <a:off x="838200" y="1825625"/>
            <a:ext cx="7050437" cy="4351338"/>
          </a:xfrm>
        </p:spPr>
        <p:txBody>
          <a:bodyPr>
            <a:normAutofit fontScale="92500"/>
          </a:bodyPr>
          <a:lstStyle/>
          <a:p>
            <a:pPr algn="just"/>
            <a:r>
              <a:rPr lang="fr-CA" dirty="0"/>
              <a:t>Le néolibéralisme :</a:t>
            </a:r>
          </a:p>
          <a:p>
            <a:pPr lvl="1" algn="just"/>
            <a:r>
              <a:rPr lang="fr-CA" dirty="0"/>
              <a:t>détruit les contrepouvoirs</a:t>
            </a:r>
          </a:p>
          <a:p>
            <a:pPr lvl="1" algn="just"/>
            <a:r>
              <a:rPr lang="fr-CA" dirty="0"/>
              <a:t>affaiblit la démocratie matérielle</a:t>
            </a:r>
          </a:p>
          <a:p>
            <a:pPr lvl="1" algn="just"/>
            <a:r>
              <a:rPr lang="fr-CA" dirty="0"/>
              <a:t>concentre les ressources</a:t>
            </a:r>
          </a:p>
          <a:p>
            <a:pPr lvl="1" algn="just"/>
            <a:r>
              <a:rPr lang="fr-CA" dirty="0"/>
              <a:t>normalise l’autoritarisme « technique »</a:t>
            </a:r>
          </a:p>
          <a:p>
            <a:pPr algn="just"/>
            <a:r>
              <a:rPr lang="fr-CA" sz="2400" dirty="0"/>
              <a:t>Le fascisme arrive ensuite comme </a:t>
            </a:r>
            <a:r>
              <a:rPr lang="fr-CA" sz="2400" b="1" dirty="0"/>
              <a:t>solution politique brutale à une crise que le néolibéralisme a lui-même produite</a:t>
            </a:r>
            <a:endParaRPr lang="fr-CA" sz="2400" dirty="0"/>
          </a:p>
          <a:p>
            <a:pPr algn="just"/>
            <a:r>
              <a:rPr lang="fr-CA" sz="2400" dirty="0"/>
              <a:t>D’où l’importance de lutter contre le néolibéralisme, la privatisation et la concentration du pouvoir économique au Québec, parce que nous ne sommes pas à l’abri de la chose</a:t>
            </a:r>
          </a:p>
          <a:p>
            <a:endParaRPr lang="fr-CA" dirty="0"/>
          </a:p>
        </p:txBody>
      </p:sp>
      <p:pic>
        <p:nvPicPr>
          <p:cNvPr id="4" name="Picture 2" descr="Why the World Is Attracted to Neo-Authoritarian Leaders | INSEAD Knowledge">
            <a:extLst>
              <a:ext uri="{FF2B5EF4-FFF2-40B4-BE49-F238E27FC236}">
                <a16:creationId xmlns:a16="http://schemas.microsoft.com/office/drawing/2014/main" id="{750CB3E8-7C97-7AAD-E496-DF328D9C942D}"/>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002366" y="2433233"/>
            <a:ext cx="3964478" cy="295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05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15D25-CCF3-9FF8-952C-8969401102DE}"/>
              </a:ext>
            </a:extLst>
          </p:cNvPr>
          <p:cNvSpPr>
            <a:spLocks noGrp="1"/>
          </p:cNvSpPr>
          <p:nvPr>
            <p:ph type="title"/>
            <p:custDataLst>
              <p:tags r:id="rId1"/>
            </p:custDataLst>
          </p:nvPr>
        </p:nvSpPr>
        <p:spPr/>
        <p:txBody>
          <a:bodyPr/>
          <a:lstStyle/>
          <a:p>
            <a:pPr algn="just"/>
            <a:r>
              <a:rPr lang="fr-CA" dirty="0"/>
              <a:t>La vente d’actifs publics au secteur privé</a:t>
            </a:r>
          </a:p>
        </p:txBody>
      </p:sp>
      <p:sp>
        <p:nvSpPr>
          <p:cNvPr id="3" name="Espace réservé du texte 2">
            <a:extLst>
              <a:ext uri="{FF2B5EF4-FFF2-40B4-BE49-F238E27FC236}">
                <a16:creationId xmlns:a16="http://schemas.microsoft.com/office/drawing/2014/main" id="{2B53E62A-F478-5140-01A8-2FFD9A3CACCC}"/>
              </a:ext>
            </a:extLst>
          </p:cNvPr>
          <p:cNvSpPr>
            <a:spLocks noGrp="1"/>
          </p:cNvSpPr>
          <p:nvPr>
            <p:ph type="body" idx="1"/>
            <p:custDataLst>
              <p:tags r:id="rId2"/>
            </p:custDataLst>
          </p:nvPr>
        </p:nvSpPr>
        <p:spPr/>
        <p:txBody>
          <a:bodyPr/>
          <a:lstStyle/>
          <a:p>
            <a:r>
              <a:rPr lang="fr-CA" i="1" dirty="0"/>
              <a:t>Margaret Thatcher, sors de ce corps! </a:t>
            </a:r>
          </a:p>
        </p:txBody>
      </p:sp>
    </p:spTree>
    <p:extLst>
      <p:ext uri="{BB962C8B-B14F-4D97-AF65-F5344CB8AC3E}">
        <p14:creationId xmlns:p14="http://schemas.microsoft.com/office/powerpoint/2010/main" val="497281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E5CF95C9-0E16-42EA-A88C-508D2045D55E}" vid="{B53E31D0-0B78-4D81-9E6B-BA600EEAD5F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01ED80A388CA439DC4C6092148A930" ma:contentTypeVersion="14" ma:contentTypeDescription="Crée un document." ma:contentTypeScope="" ma:versionID="21e081e45f99eba365b7f863d84de68c">
  <xsd:schema xmlns:xsd="http://www.w3.org/2001/XMLSchema" xmlns:xs="http://www.w3.org/2001/XMLSchema" xmlns:p="http://schemas.microsoft.com/office/2006/metadata/properties" xmlns:ns2="318a0b9a-6f8d-4151-b7a6-2eaae58fdac6" xmlns:ns3="bbb25a7b-10a5-47f8-bc9b-09dbf4f0449b" targetNamespace="http://schemas.microsoft.com/office/2006/metadata/properties" ma:root="true" ma:fieldsID="a6aa412b3d241f15975cb1a485171ffb" ns2:_="" ns3:_="">
    <xsd:import namespace="318a0b9a-6f8d-4151-b7a6-2eaae58fdac6"/>
    <xsd:import namespace="bbb25a7b-10a5-47f8-bc9b-09dbf4f04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a0b9a-6f8d-4151-b7a6-2eaae58fd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5d618017-d64a-4afe-9f0d-73b2437256f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b25a7b-10a5-47f8-bc9b-09dbf4f0449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ff0a60e9-51e9-4cb7-9a80-f203ff2adefc}" ma:internalName="TaxCatchAll" ma:showField="CatchAllData" ma:web="bbb25a7b-10a5-47f8-bc9b-09dbf4f04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60fdb7e-acc1-44d5-861a-23d65fba73c4"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18a0b9a-6f8d-4151-b7a6-2eaae58fdac6">
      <Terms xmlns="http://schemas.microsoft.com/office/infopath/2007/PartnerControls"/>
    </lcf76f155ced4ddcb4097134ff3c332f>
    <TaxCatchAll xmlns="bbb25a7b-10a5-47f8-bc9b-09dbf4f0449b" xsi:nil="true"/>
  </documentManagement>
</p:properties>
</file>

<file path=customXml/itemProps1.xml><?xml version="1.0" encoding="utf-8"?>
<ds:datastoreItem xmlns:ds="http://schemas.openxmlformats.org/officeDocument/2006/customXml" ds:itemID="{685EF586-4C49-43FB-96F2-C93B0F949CE3}">
  <ds:schemaRefs>
    <ds:schemaRef ds:uri="http://schemas.microsoft.com/sharepoint/v3/contenttype/forms"/>
  </ds:schemaRefs>
</ds:datastoreItem>
</file>

<file path=customXml/itemProps2.xml><?xml version="1.0" encoding="utf-8"?>
<ds:datastoreItem xmlns:ds="http://schemas.openxmlformats.org/officeDocument/2006/customXml" ds:itemID="{B93CC5B5-CF6A-49E2-B958-E0A2F3FDCD90}"/>
</file>

<file path=customXml/itemProps3.xml><?xml version="1.0" encoding="utf-8"?>
<ds:datastoreItem xmlns:ds="http://schemas.openxmlformats.org/officeDocument/2006/customXml" ds:itemID="{1A3E4BE8-61E2-4EE4-BDB8-66AC98BC7116}">
  <ds:schemaRefs>
    <ds:schemaRef ds:uri="Microsoft.SharePoint.Taxonomy.ContentTypeSync"/>
  </ds:schemaRefs>
</ds:datastoreItem>
</file>

<file path=customXml/itemProps4.xml><?xml version="1.0" encoding="utf-8"?>
<ds:datastoreItem xmlns:ds="http://schemas.openxmlformats.org/officeDocument/2006/customXml" ds:itemID="{4DC87F91-C939-4F35-8B8C-E8245C1576FA}">
  <ds:schemaRefs>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387394bb-bb94-44ca-b00e-ad33bbdc9985"/>
    <ds:schemaRef ds:uri="http://purl.org/dc/elements/1.1/"/>
    <ds:schemaRef ds:uri="http://schemas.microsoft.com/office/infopath/2007/PartnerControls"/>
    <ds:schemaRef ds:uri="http://schemas.openxmlformats.org/package/2006/metadata/core-properties"/>
    <ds:schemaRef ds:uri="e36b807a-8be7-4bf9-9db8-82d79337b59d"/>
  </ds:schemaRefs>
</ds:datastoreItem>
</file>

<file path=docMetadata/LabelInfo.xml><?xml version="1.0" encoding="utf-8"?>
<clbl:labelList xmlns:clbl="http://schemas.microsoft.com/office/2020/mipLabelMetadata">
  <clbl:label id="{f6fdb3b2-8627-411b-9af1-04540f5ff4ea}" enabled="0" method="" siteId="{f6fdb3b2-8627-411b-9af1-04540f5ff4ea}" removed="1"/>
</clbl:labelList>
</file>

<file path=docProps/app.xml><?xml version="1.0" encoding="utf-8"?>
<Properties xmlns="http://schemas.openxmlformats.org/officeDocument/2006/extended-properties" xmlns:vt="http://schemas.openxmlformats.org/officeDocument/2006/docPropsVTypes">
  <Template>2019 CSQ Modèle 16x9</Template>
  <TotalTime>2319</TotalTime>
  <Words>2743</Words>
  <Application>Microsoft Office PowerPoint</Application>
  <PresentationFormat>Grand écran</PresentationFormat>
  <Paragraphs>252</Paragraphs>
  <Slides>41</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6" baseType="lpstr">
      <vt:lpstr>Raleway</vt:lpstr>
      <vt:lpstr>Raleway ExtraBold</vt:lpstr>
      <vt:lpstr>Arial</vt:lpstr>
      <vt:lpstr>Thème Office</vt:lpstr>
      <vt:lpstr>Worksheet</vt:lpstr>
      <vt:lpstr>L’empire (du privé) contre-attaque La concentration du pouvoir par la privatisation sous toutes ses formes</vt:lpstr>
      <vt:lpstr>Plan de présentation</vt:lpstr>
      <vt:lpstr>Introduction</vt:lpstr>
      <vt:lpstr>Qu’est-ce que la privatisation?</vt:lpstr>
      <vt:lpstr>Privatisation, concentration du pouvoir et néolibéralisme</vt:lpstr>
      <vt:lpstr>Privatisation, concentration du pouvoir et néolibéralisme (suite)</vt:lpstr>
      <vt:lpstr>Le ressentiment comme élément mobilisateur</vt:lpstr>
      <vt:lpstr>Le néolibéralisme contient en lui l’autoritarisme</vt:lpstr>
      <vt:lpstr>La vente d’actifs publics au secteur privé</vt:lpstr>
      <vt:lpstr>Privatisation par la vente d’actifs de l’État au privé (modèle Thatcher) au Québec</vt:lpstr>
      <vt:lpstr>Privatisation et érosion des revenus publics à long terme</vt:lpstr>
      <vt:lpstr>Privatisation : quand le public doit réparer après coup</vt:lpstr>
      <vt:lpstr>La sous-traitance</vt:lpstr>
      <vt:lpstr>Définitions de la sous-traitance</vt:lpstr>
      <vt:lpstr>La sous-traitance et le Québec</vt:lpstr>
      <vt:lpstr>Conséquences de la sous-traitance</vt:lpstr>
      <vt:lpstr>Garde de sécurité : on économise en sous-traitance?</vt:lpstr>
      <vt:lpstr>Sous-traitance dans la fonction publique</vt:lpstr>
      <vt:lpstr>Mouais… ça coute plus cher que prévu…</vt:lpstr>
      <vt:lpstr>La sous-traitance vient avec son lot de problèmes…</vt:lpstr>
      <vt:lpstr>Pallier l’offre insuffisante par le privé</vt:lpstr>
      <vt:lpstr>Recours aux agences de placement  dans les centres de la petite enfance (CPE)</vt:lpstr>
      <vt:lpstr>Les agences comme symptôme d’un problème structurel</vt:lpstr>
      <vt:lpstr>Un transfert de fonds publics vers le privé</vt:lpstr>
      <vt:lpstr>Quand l’État mise sur le privé pour accroitre l’offre</vt:lpstr>
      <vt:lpstr>Le recul du réseau public au profit du privé</vt:lpstr>
      <vt:lpstr>Les partenariats publics-privés (PPP)</vt:lpstr>
      <vt:lpstr>Une mécanique bien huilée… pour le privé</vt:lpstr>
      <vt:lpstr>Payer plus tard… et plus cher</vt:lpstr>
      <vt:lpstr>Quand le PPP devient un fardeau financier</vt:lpstr>
      <vt:lpstr>CDPQ Infra : la privatisation sans le mot</vt:lpstr>
      <vt:lpstr>Le REM est un partenariat public avec possibilité de privatisation (PPPP)</vt:lpstr>
      <vt:lpstr>Place croissante du privé dans les services à la collectivité</vt:lpstr>
      <vt:lpstr>Les GMF et le recul du modèle CLSC</vt:lpstr>
      <vt:lpstr>Les GMF : entreprises privées financées par l’État</vt:lpstr>
      <vt:lpstr>Conclusion</vt:lpstr>
      <vt:lpstr>Une trajectoire cohérente, pas une série d’accidents</vt:lpstr>
      <vt:lpstr>Une trajectoire cohérente, pas une série d’accidents (suite)</vt:lpstr>
      <vt:lpstr>Une trajectoire cohérente, pas une série d’accidents (suite)</vt:lpstr>
      <vt:lpstr>Une trajectoire cohérente, pas une série d’accidents (suite)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Minh Nguyen</dc:creator>
  <cp:lastModifiedBy>Minh Nguyen</cp:lastModifiedBy>
  <cp:revision>8</cp:revision>
  <cp:lastPrinted>2026-01-29T20:49:08Z</cp:lastPrinted>
  <dcterms:created xsi:type="dcterms:W3CDTF">2025-12-11T21:37:56Z</dcterms:created>
  <dcterms:modified xsi:type="dcterms:W3CDTF">2026-02-05T20:24:17Z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0x0101005501ED80A388CA439DC4C6092148A930</vt:lpwstr>
  </property>
</Properties>
</file>