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39"/>
  </p:notesMasterIdLst>
  <p:sldIdLst>
    <p:sldId id="261" r:id="rId5"/>
    <p:sldId id="257" r:id="rId6"/>
    <p:sldId id="284" r:id="rId7"/>
    <p:sldId id="280" r:id="rId8"/>
    <p:sldId id="335" r:id="rId9"/>
    <p:sldId id="336" r:id="rId10"/>
    <p:sldId id="337" r:id="rId11"/>
    <p:sldId id="338" r:id="rId12"/>
    <p:sldId id="339" r:id="rId13"/>
    <p:sldId id="340" r:id="rId14"/>
    <p:sldId id="352" r:id="rId15"/>
    <p:sldId id="341" r:id="rId16"/>
    <p:sldId id="343" r:id="rId17"/>
    <p:sldId id="344" r:id="rId18"/>
    <p:sldId id="345" r:id="rId19"/>
    <p:sldId id="346" r:id="rId20"/>
    <p:sldId id="347" r:id="rId21"/>
    <p:sldId id="348" r:id="rId22"/>
    <p:sldId id="349" r:id="rId23"/>
    <p:sldId id="350" r:id="rId24"/>
    <p:sldId id="351"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259" r:id="rId38"/>
  </p:sldIdLst>
  <p:sldSz cx="12192000" cy="6858000"/>
  <p:notesSz cx="6858000" cy="9144000"/>
  <p:embeddedFontLst>
    <p:embeddedFont>
      <p:font typeface="Raleway" pitchFamily="2" charset="0"/>
      <p:regular r:id="rId40"/>
      <p:bold r:id="rId41"/>
      <p:italic r:id="rId42"/>
      <p:boldItalic r:id="rId4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E63A8F12-BACE-D0A0-1F8A-CCA83626D652}" name="Flore Lenain-Bernier" initials="FL" userId="S::lenainbernier.flore@lacsq.org::cd2c7313-561f-481f-96c2-2510f9ddf407" providerId="AD"/>
  <p188:author id="{4796D65D-F084-17F1-65EE-17A9A14EAEB2}" name="Nancy Sanfacon" initials="NS" userId="S::sanfacon.nancy@lacsq.org::84023288-94e4-403f-866c-8e16f78590af" providerId="AD"/>
  <p188:author id="{1AC20BA5-397D-2E3F-D69C-A49940C7ED94}" name="Christine Giroux" initials="CG" userId="S::giroux.christine@lacsq.org::dccf5134-03bc-43c7-b5ea-bfe9b339eed4" providerId="AD"/>
  <p188:author id="{BBFF17D7-0EB4-082E-EEAE-7A0ABD725EC7}" name="Lise Goulet" initials="LG" userId="S::goulet.lise@lacsq.org::d7b73b63-ffed-4567-ae71-02cf84abb0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A41"/>
    <a:srgbClr val="1E4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850A8-F6E3-9F15-45B7-D76B625E1036}" v="224" dt="2026-02-05T15:09:28.604"/>
    <p1510:client id="{22FF07C0-15AC-FE93-EB1E-53733C742863}" v="1" dt="2026-02-05T15:19:06.158"/>
    <p1510:client id="{58D804B1-3046-229D-D788-8C1A4E148C5F}" v="86" dt="2026-02-05T14:54:54.449"/>
    <p1510:client id="{70C55B8E-41DC-EDED-3F49-35DF6CC33DD0}" v="78" dt="2026-02-05T14:38:07.112"/>
    <p1510:client id="{9DF21C54-1454-45E9-874F-69E8E226DAC4}" v="18" dt="2026-02-05T16:35:17.445"/>
    <p1510:client id="{A33D3483-610D-44E8-886D-32949F02AB45}" v="5" dt="2026-02-06T17:06:47.510"/>
    <p1510:client id="{BCE51784-FBEF-A6F3-D279-3E2EAAF09204}" v="2" dt="2026-02-05T16:34:02.691"/>
    <p1510:client id="{DA492DD0-3E07-63F7-F095-95438F889544}" v="11" dt="2026-02-05T14:43:08.785"/>
    <p1510:client id="{E8C1E02F-A425-4D24-BE74-A39F2474A29D}" v="13" dt="2026-02-04T17:19:48.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8AB72-CF65-40E7-9C93-3FAB9C74D38C}" type="datetimeFigureOut">
              <a:rPr lang="fr-CA" smtClean="0"/>
              <a:t>2026-02-06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AFC0A-0536-4443-9309-6B92E14DB6A6}" type="slidenum">
              <a:rPr lang="fr-CA" smtClean="0"/>
              <a:t>‹N°›</a:t>
            </a:fld>
            <a:endParaRPr lang="fr-CA"/>
          </a:p>
        </p:txBody>
      </p:sp>
    </p:spTree>
    <p:extLst>
      <p:ext uri="{BB962C8B-B14F-4D97-AF65-F5344CB8AC3E}">
        <p14:creationId xmlns:p14="http://schemas.microsoft.com/office/powerpoint/2010/main" val="103367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egisquebec.gouv.qc.ca/fr/document/lc/G-1.021#se:58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aq.gouv.qc.ca/fileadmin/documents/file/Liste%20recours/Payants/Liste-recours-Tribunal.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ogle.com/search?q=s%C3%A9curit%C3%A9+d%27emploi&amp;oq=Comparaison+conditions+de+travail+au+priv%C3%A9+versus+les+services+publics&amp;gs_lcrp=EgRlZGdlKgYIABBFGDkyBggAEEUYOTIICAEQ6QcY_FUyBwgCEOsHGEDSAQkyNDQzM2owajGoAgCwAgE&amp;sourceid=chrome&amp;ie=UTF-8&amp;ved=2ahUKEwjQoL7Ew7uSAxUIE1kFHdrWAOcQgK4QegQIARAC"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google.com/search?q=s%C3%A9curit%C3%A9+d%27emploi&amp;oq=Comparaison+conditions+de+travail+au+priv%C3%A9+versus+les+services+publics&amp;gs_lcrp=EgRlZGdlKgYIABBFGDkyBggAEEUYOTIICAEQ6QcY_FUyBwgCEOsHGEDSAQkyNDQzM2owajGoAgCwAgE&amp;sourceid=chrome&amp;ie=UTF-8&amp;ved=2ahUKEwjQoL7Ew7uSAxUIE1kFHdrWAOcQgK4QegQIARAC"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retraitequebec.gouv.qc.ca/SiteCollectionDocuments/RetraiteQuebec/fr/publications/rrsp/evaluations-actuarielles/Note-accompagnement-RREGOP-FR.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oogle.com/search?q=s%C3%A9curit%C3%A9+d%27emploi&amp;oq=Comparaison+conditions+de+travail+au+priv%C3%A9+versus+les+services+publics&amp;gs_lcrp=EgRlZGdlKgYIABBFGDkyBggAEEUYOTIICAEQ6QcY_FUyBwgCEOsHGEDSAQkyNDQzM2owajGoAgCwAgE&amp;sourceid=chrome&amp;ie=UTF-8&amp;ved=2ahUKEwjQoL7Ew7uSAxUIE1kFHdrWAOcQgK4QegQIARAC"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retraitequebec.gouv.qc.ca/SiteCollectionDocuments/RetraiteQuebec/fr/publications/rrsp/evaluations-actuarielles/Note-accompagnement-RREGOP-FR.pdf"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ogle.com/search?q=s%C3%A9curit%C3%A9+d%27emploi&amp;oq=Comparaison+conditions+de+travail+au+priv%C3%A9+versus+les+services+publics&amp;gs_lcrp=EgRlZGdlKgYIABBFGDkyBggAEEUYOTIICAEQ6QcY_FUyBwgCEOsHGEDSAQkyNDQzM2owajGoAgCwAgE&amp;sourceid=chrome&amp;ie=UTF-8&amp;ved=2ahUKEwjQoL7Ew7uSAxUIE1kFHdrWAOcQgK4QegQIARAC"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retraitequebec.gouv.qc.ca/SiteCollectionDocuments/RetraiteQuebec/fr/publications/rrsp/evaluations-actuarielles/Note-accompagnement-RREGOP-FR.pdf"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ogle.com/search?q=s%C3%A9curit%C3%A9+d%27emploi&amp;oq=Comparaison+conditions+de+travail+au+priv%C3%A9+versus+les+services+publics&amp;gs_lcrp=EgRlZGdlKgYIABBFGDkyBggAEEUYOTIICAEQ6QcY_FUyBwgCEOsHGEDSAQkyNDQzM2owajGoAgCwAgE&amp;sourceid=chrome&amp;ie=UTF-8&amp;ved=2ahUKEwjQoL7Ew7uSAxUIE1kFHdrWAOcQgK4QegQIARAC"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retraitequebec.gouv.qc.ca/SiteCollectionDocuments/RetraiteQuebec/fr/publications/rrsp/evaluations-actuarielles/Note-accompagnement-RREGOP-FR.pdf"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mq.org/fr/a-propos/portrait-membres-cmq"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fmsq.org/fr/notre-profession/les-effectifs-medicau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486400" cy="4438650"/>
          </a:xfrm>
        </p:spPr>
        <p:txBody>
          <a:bodyPr/>
          <a:lstStyle/>
          <a:p>
            <a:r>
              <a:rPr lang="fr-CA" sz="1600" b="1" kern="1200">
                <a:solidFill>
                  <a:schemeClr val="tx1"/>
                </a:solidFill>
                <a:effectLst/>
                <a:latin typeface="+mn-lt"/>
                <a:ea typeface="+mn-ea"/>
                <a:cs typeface="+mn-cs"/>
              </a:rPr>
              <a:t>Introduction</a:t>
            </a:r>
            <a:endParaRPr lang="fr-CA" sz="1600" kern="1200">
              <a:solidFill>
                <a:schemeClr val="tx1"/>
              </a:solidFill>
              <a:effectLst/>
              <a:latin typeface="+mn-lt"/>
              <a:ea typeface="+mn-ea"/>
              <a:cs typeface="+mn-cs"/>
            </a:endParaRPr>
          </a:p>
          <a:p>
            <a:r>
              <a:rPr lang="fr-CA" sz="1600" b="1" kern="1200">
                <a:solidFill>
                  <a:schemeClr val="tx1"/>
                </a:solidFill>
                <a:effectLst/>
                <a:latin typeface="+mn-lt"/>
                <a:ea typeface="+mn-ea"/>
                <a:cs typeface="+mn-cs"/>
              </a:rPr>
              <a:t> </a:t>
            </a:r>
            <a:endParaRPr lang="fr-CA" sz="1600" kern="1200">
              <a:solidFill>
                <a:schemeClr val="tx1"/>
              </a:solidFill>
              <a:effectLst/>
              <a:latin typeface="+mn-lt"/>
              <a:ea typeface="+mn-ea"/>
              <a:cs typeface="+mn-cs"/>
            </a:endParaRPr>
          </a:p>
          <a:p>
            <a:pPr lvl="0"/>
            <a:r>
              <a:rPr lang="fr-CA" sz="1600" kern="1200">
                <a:solidFill>
                  <a:schemeClr val="tx1"/>
                </a:solidFill>
                <a:effectLst/>
                <a:latin typeface="+mn-lt"/>
                <a:ea typeface="+mn-ea"/>
                <a:cs typeface="+mn-cs"/>
              </a:rPr>
              <a:t>Conseillère à la santé et aux services sociaux de la CSQ, depuis bientôt 13 ans. </a:t>
            </a:r>
          </a:p>
          <a:p>
            <a:pPr lvl="0"/>
            <a:endParaRPr lang="fr-CA" sz="1600" kern="1200">
              <a:solidFill>
                <a:schemeClr val="tx1"/>
              </a:solidFill>
              <a:effectLst/>
              <a:latin typeface="+mn-lt"/>
              <a:ea typeface="+mn-ea"/>
              <a:cs typeface="+mn-cs"/>
            </a:endParaRPr>
          </a:p>
          <a:p>
            <a:pPr lvl="0"/>
            <a:r>
              <a:rPr lang="fr-CA" sz="1600" kern="1200">
                <a:solidFill>
                  <a:schemeClr val="tx1"/>
                </a:solidFill>
                <a:effectLst/>
                <a:latin typeface="+mn-lt"/>
                <a:ea typeface="+mn-ea"/>
                <a:cs typeface="+mn-cs"/>
              </a:rPr>
              <a:t>De 2000 à 2013 : intervenante au Réseau québécois d’action pour la santé des femmes, un réseau provincial d’action féministe.</a:t>
            </a:r>
          </a:p>
          <a:p>
            <a:pPr lvl="0"/>
            <a:r>
              <a:rPr lang="fr-CA" sz="1600" kern="1200">
                <a:solidFill>
                  <a:schemeClr val="tx1"/>
                </a:solidFill>
                <a:effectLst/>
                <a:latin typeface="+mn-lt"/>
                <a:ea typeface="+mn-ea"/>
                <a:cs typeface="+mn-cs"/>
              </a:rPr>
              <a:t>Responsable de la coordination des travaux ayant mené à la production de la trousse de formation - Notre soupe aux cailloux, une œuvre collective pour la santé des femmes au mitan de la vie – publiée en 2004, qui a remporté un prix d’excellence du MSSS (sujet la ménopause)</a:t>
            </a:r>
          </a:p>
          <a:p>
            <a:endParaRPr lang="fr-CA"/>
          </a:p>
        </p:txBody>
      </p:sp>
      <p:sp>
        <p:nvSpPr>
          <p:cNvPr id="4" name="Espace réservé du numéro de diapositive 3"/>
          <p:cNvSpPr>
            <a:spLocks noGrp="1"/>
          </p:cNvSpPr>
          <p:nvPr>
            <p:ph type="sldNum" sz="quarter" idx="5"/>
          </p:nvPr>
        </p:nvSpPr>
        <p:spPr/>
        <p:txBody>
          <a:bodyPr/>
          <a:lstStyle/>
          <a:p>
            <a:fld id="{5FBAFC0A-0536-4443-9309-6B92E14DB6A6}" type="slidenum">
              <a:rPr lang="fr-CA" smtClean="0"/>
              <a:t>1</a:t>
            </a:fld>
            <a:endParaRPr lang="fr-CA"/>
          </a:p>
        </p:txBody>
      </p:sp>
    </p:spTree>
    <p:extLst>
      <p:ext uri="{BB962C8B-B14F-4D97-AF65-F5344CB8AC3E}">
        <p14:creationId xmlns:p14="http://schemas.microsoft.com/office/powerpoint/2010/main" val="358747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63C8B-37CA-062A-2FEE-33F387ACF4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56074E-EF64-F7BA-B51D-6ACC2F2992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D8AB52D-5EE6-7CF2-3E88-B97816BF880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AE6ED39-052D-EC3A-565D-3C2A58EEE0F9}"/>
              </a:ext>
            </a:extLst>
          </p:cNvPr>
          <p:cNvSpPr>
            <a:spLocks noGrp="1"/>
          </p:cNvSpPr>
          <p:nvPr>
            <p:ph type="sldNum" sz="quarter" idx="5"/>
          </p:nvPr>
        </p:nvSpPr>
        <p:spPr/>
        <p:txBody>
          <a:bodyPr/>
          <a:lstStyle/>
          <a:p>
            <a:fld id="{5FBAFC0A-0536-4443-9309-6B92E14DB6A6}" type="slidenum">
              <a:rPr lang="fr-CA" smtClean="0"/>
              <a:t>10</a:t>
            </a:fld>
            <a:endParaRPr lang="fr-CA"/>
          </a:p>
        </p:txBody>
      </p:sp>
    </p:spTree>
    <p:extLst>
      <p:ext uri="{BB962C8B-B14F-4D97-AF65-F5344CB8AC3E}">
        <p14:creationId xmlns:p14="http://schemas.microsoft.com/office/powerpoint/2010/main" val="171996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DA191-BD36-AE9D-3362-DFA159C220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C30C9D-EA82-5A08-A160-7F442E6940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77F845-2491-2F11-81EC-B24E85BD5B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INSTITUT CANADIEN D’INFORMATION SUR LA SANTÉ, </a:t>
            </a:r>
            <a:r>
              <a:rPr lang="fr-CA" i="1"/>
              <a:t>Tendances des dépenses nationales de santé, 2025 : tableaux de données – série B</a:t>
            </a:r>
            <a:r>
              <a:rPr lang="fr-CA"/>
              <a:t>, 2025 </a:t>
            </a:r>
            <a:r>
              <a:rPr lang="fr-CA" i="1"/>
              <a:t>p</a:t>
            </a:r>
            <a:endParaRPr lang="fr-CA"/>
          </a:p>
          <a:p>
            <a:endParaRPr lang="fr-CA"/>
          </a:p>
          <a:p>
            <a:r>
              <a:rPr lang="fr-CA"/>
              <a:t>Le graphique 3 montre la progression des dépenses publiques, des dépenses privées et des dépenses totales en proportion du produit intérieur brut (PIB). Ces données permettent d’analyser l’évolution de la taille des ressources allouées à la santé dans la société québécoise indépendamment de la taille du budget de l’État. On s’aperçoit certes que les dépenses de santé totales accaparent en 2019 une portion de l’économie plus importante qu’en 1981, mais on constate surtout que c’est la part des dépenses privées qui a progressé plus rapidement, en doublant presque durant cette période. </a:t>
            </a:r>
          </a:p>
          <a:p>
            <a:endParaRPr lang="fr-CA"/>
          </a:p>
          <a:p>
            <a:r>
              <a:rPr lang="fr-CA"/>
              <a:t>Or, un point de pourcentage de PIB correspond à des sommes considérables. En effet, l’évolution des dépenses privées signifie que le financement privé, qui s’élevait à </a:t>
            </a:r>
            <a:r>
              <a:rPr lang="fr-CA" b="1">
                <a:solidFill>
                  <a:srgbClr val="FF0000"/>
                </a:solidFill>
              </a:rPr>
              <a:t>15,3 milliards de dollars en 2019</a:t>
            </a:r>
            <a:r>
              <a:rPr lang="fr-CA"/>
              <a:t>, est 7,5 milliards plus élevé que si la proportion de ces dépenses était toujours celle qui prévalait en 1981</a:t>
            </a:r>
          </a:p>
        </p:txBody>
      </p:sp>
      <p:sp>
        <p:nvSpPr>
          <p:cNvPr id="4" name="Espace réservé du numéro de diapositive 3">
            <a:extLst>
              <a:ext uri="{FF2B5EF4-FFF2-40B4-BE49-F238E27FC236}">
                <a16:creationId xmlns:a16="http://schemas.microsoft.com/office/drawing/2014/main" id="{59F33A44-1246-37A9-DDCF-74A47EA12A5C}"/>
              </a:ext>
            </a:extLst>
          </p:cNvPr>
          <p:cNvSpPr>
            <a:spLocks noGrp="1"/>
          </p:cNvSpPr>
          <p:nvPr>
            <p:ph type="sldNum" sz="quarter" idx="5"/>
          </p:nvPr>
        </p:nvSpPr>
        <p:spPr/>
        <p:txBody>
          <a:bodyPr/>
          <a:lstStyle/>
          <a:p>
            <a:fld id="{5FBAFC0A-0536-4443-9309-6B92E14DB6A6}" type="slidenum">
              <a:rPr lang="fr-CA" smtClean="0"/>
              <a:t>11</a:t>
            </a:fld>
            <a:endParaRPr lang="fr-CA"/>
          </a:p>
        </p:txBody>
      </p:sp>
    </p:spTree>
    <p:extLst>
      <p:ext uri="{BB962C8B-B14F-4D97-AF65-F5344CB8AC3E}">
        <p14:creationId xmlns:p14="http://schemas.microsoft.com/office/powerpoint/2010/main" val="3381156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D7DAD-0149-3D70-260A-474E0AB4DA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1DF053-84E1-4290-6C32-39FFB66668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B79DF56-A529-DA79-B5BD-A979E29D6BA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A61E979-D7C8-0B28-0B1B-20AB773DB125}"/>
              </a:ext>
            </a:extLst>
          </p:cNvPr>
          <p:cNvSpPr>
            <a:spLocks noGrp="1"/>
          </p:cNvSpPr>
          <p:nvPr>
            <p:ph type="sldNum" sz="quarter" idx="5"/>
          </p:nvPr>
        </p:nvSpPr>
        <p:spPr/>
        <p:txBody>
          <a:bodyPr/>
          <a:lstStyle/>
          <a:p>
            <a:fld id="{5FBAFC0A-0536-4443-9309-6B92E14DB6A6}" type="slidenum">
              <a:rPr lang="fr-CA" smtClean="0"/>
              <a:t>12</a:t>
            </a:fld>
            <a:endParaRPr lang="fr-CA"/>
          </a:p>
        </p:txBody>
      </p:sp>
    </p:spTree>
    <p:extLst>
      <p:ext uri="{BB962C8B-B14F-4D97-AF65-F5344CB8AC3E}">
        <p14:creationId xmlns:p14="http://schemas.microsoft.com/office/powerpoint/2010/main" val="3206482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9994E-A448-942F-257E-C99B2D4B92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70DE3A-C1B5-601A-CB8E-11E957BAA02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A61BE9-C1F7-C3C5-39C5-ED0E448ED982}"/>
              </a:ext>
            </a:extLst>
          </p:cNvPr>
          <p:cNvSpPr>
            <a:spLocks noGrp="1"/>
          </p:cNvSpPr>
          <p:nvPr>
            <p:ph type="body" idx="1"/>
          </p:nvPr>
        </p:nvSpPr>
        <p:spPr/>
        <p:txBody>
          <a:bodyPr/>
          <a:lstStyle/>
          <a:p>
            <a:r>
              <a:rPr lang="fr-CA" sz="1200" kern="1200">
                <a:solidFill>
                  <a:schemeClr val="tx1"/>
                </a:solidFill>
                <a:effectLst/>
                <a:latin typeface="+mn-lt"/>
                <a:ea typeface="+mn-ea"/>
                <a:cs typeface="+mn-cs"/>
              </a:rPr>
              <a:t>Quels services ?</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Exemple : délai d’attente pour l’accès aux chirurgies ? </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Lesquelles, à quelles conditions, avec quelles conséquences. Usage des algorithmes + IA pour la gestion des listes ?</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Est-ce que toutes les spécialités en chirurgies bénéficient de ces gains d’efficacité, ou seulement celles ciblées par le Ministère?  Est-ce que d’autres patientes et patients ont été privés de services essentiels? Quelle est la réelle proportion de chirurgies référées aux cliniques médicales privées et à quels couts? Notons que le recours au secteur privé aurait permis aux hôpitaux de sous-traiter jusqu’à 19 % des 35 000 chirurgies réalisées au Québec.  </a:t>
            </a:r>
          </a:p>
          <a:p>
            <a:r>
              <a:rPr lang="fr-CA" sz="1200" kern="1200">
                <a:solidFill>
                  <a:schemeClr val="tx1"/>
                </a:solidFill>
                <a:effectLst/>
                <a:latin typeface="+mn-lt"/>
                <a:ea typeface="+mn-ea"/>
                <a:cs typeface="+mn-cs"/>
              </a:rPr>
              <a:t>RADIO-CANADA INFO (13 mars 2025) </a:t>
            </a:r>
            <a:r>
              <a:rPr lang="fr-CA" sz="1200" i="1" kern="1200">
                <a:solidFill>
                  <a:schemeClr val="tx1"/>
                </a:solidFill>
                <a:effectLst/>
                <a:latin typeface="+mn-lt"/>
                <a:ea typeface="+mn-ea"/>
                <a:cs typeface="+mn-cs"/>
              </a:rPr>
              <a:t>19 % des chirurgies sous-traitées au privé</a:t>
            </a:r>
            <a:r>
              <a:rPr lang="fr-CA" sz="1200" kern="1200">
                <a:solidFill>
                  <a:schemeClr val="tx1"/>
                </a:solidFill>
                <a:effectLst/>
                <a:latin typeface="+mn-lt"/>
                <a:ea typeface="+mn-ea"/>
                <a:cs typeface="+mn-cs"/>
              </a:rPr>
              <a:t>, [En ligne], 13 mars, [https://ici.radio-canada.ca/nouvelle/2147521/chirurgies-prive-public-attente-caq].</a:t>
            </a:r>
          </a:p>
          <a:p>
            <a:endParaRPr lang="fr-CA"/>
          </a:p>
        </p:txBody>
      </p:sp>
      <p:sp>
        <p:nvSpPr>
          <p:cNvPr id="4" name="Espace réservé du numéro de diapositive 3">
            <a:extLst>
              <a:ext uri="{FF2B5EF4-FFF2-40B4-BE49-F238E27FC236}">
                <a16:creationId xmlns:a16="http://schemas.microsoft.com/office/drawing/2014/main" id="{C0BD8B7B-7D0B-31DF-D82B-08825D914EFB}"/>
              </a:ext>
            </a:extLst>
          </p:cNvPr>
          <p:cNvSpPr>
            <a:spLocks noGrp="1"/>
          </p:cNvSpPr>
          <p:nvPr>
            <p:ph type="sldNum" sz="quarter" idx="5"/>
          </p:nvPr>
        </p:nvSpPr>
        <p:spPr/>
        <p:txBody>
          <a:bodyPr/>
          <a:lstStyle/>
          <a:p>
            <a:fld id="{5FBAFC0A-0536-4443-9309-6B92E14DB6A6}" type="slidenum">
              <a:rPr lang="fr-CA" smtClean="0"/>
              <a:t>13</a:t>
            </a:fld>
            <a:endParaRPr lang="fr-CA"/>
          </a:p>
        </p:txBody>
      </p:sp>
    </p:spTree>
    <p:extLst>
      <p:ext uri="{BB962C8B-B14F-4D97-AF65-F5344CB8AC3E}">
        <p14:creationId xmlns:p14="http://schemas.microsoft.com/office/powerpoint/2010/main" val="2548418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0D95D-12F1-D40E-B541-9F2CCD8BCD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25736A-C66E-1390-D84A-262243543E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AAB232-7A14-CBC2-0A64-786DD6E8ED9D}"/>
              </a:ext>
            </a:extLst>
          </p:cNvPr>
          <p:cNvSpPr>
            <a:spLocks noGrp="1"/>
          </p:cNvSpPr>
          <p:nvPr>
            <p:ph type="body" idx="1"/>
          </p:nvPr>
        </p:nvSpPr>
        <p:spPr/>
        <p:txBody>
          <a:bodyPr/>
          <a:lstStyle/>
          <a:p>
            <a:r>
              <a:rPr lang="fr-CA" sz="1200" kern="1200">
                <a:solidFill>
                  <a:schemeClr val="tx1"/>
                </a:solidFill>
                <a:effectLst/>
                <a:latin typeface="+mn-lt"/>
                <a:ea typeface="+mn-ea"/>
                <a:cs typeface="+mn-cs"/>
              </a:rPr>
              <a:t>les services privés de chirurgies sont davantage accessibles dans les grands centres urbains; le gouvernement n’ayant pas vraiment de contrôle sur l’organisation et le déploiement de ceux-ci. (Compter sur les services privés complique la répartition géographique adéquate des services de même que leur intégration et leur continuité temporelle). Parallèlement, l’accès aux services essentiels (publics) de proximité dans les régions éloignées se dégrade constamment et rapidement. Nous pouvons affirmer que l’universalité de notre système public de santé est déjà en péril.</a:t>
            </a:r>
          </a:p>
          <a:p>
            <a:r>
              <a:rPr lang="fr-CA" sz="1200" kern="1200">
                <a:solidFill>
                  <a:schemeClr val="tx1"/>
                </a:solidFill>
                <a:effectLst/>
                <a:latin typeface="+mn-lt"/>
                <a:ea typeface="+mn-ea"/>
                <a:cs typeface="+mn-cs"/>
              </a:rPr>
              <a:t> </a:t>
            </a:r>
          </a:p>
          <a:p>
            <a:pPr lvl="0"/>
            <a:r>
              <a:rPr lang="fr-CA" sz="1200" kern="1200">
                <a:solidFill>
                  <a:schemeClr val="tx1"/>
                </a:solidFill>
                <a:effectLst/>
                <a:latin typeface="+mn-lt"/>
                <a:ea typeface="+mn-ea"/>
                <a:cs typeface="+mn-cs"/>
              </a:rPr>
              <a:t>La décision du CISSS de la Gaspésie de fermer le bloc opératoire à plusieurs reprises en raison notamment d’une pénurie d’anesthésistes et de chirurgiens; </a:t>
            </a:r>
          </a:p>
          <a:p>
            <a:r>
              <a:rPr lang="fr-CA" sz="1200" b="1" kern="1200">
                <a:solidFill>
                  <a:schemeClr val="tx1"/>
                </a:solidFill>
                <a:effectLst/>
                <a:latin typeface="+mn-lt"/>
                <a:ea typeface="+mn-ea"/>
                <a:cs typeface="+mn-cs"/>
              </a:rPr>
              <a:t> </a:t>
            </a:r>
            <a:endParaRPr lang="fr-CA" sz="1200" kern="1200">
              <a:solidFill>
                <a:schemeClr val="tx1"/>
              </a:solidFill>
              <a:effectLst/>
              <a:latin typeface="+mn-lt"/>
              <a:ea typeface="+mn-ea"/>
              <a:cs typeface="+mn-cs"/>
            </a:endParaRPr>
          </a:p>
          <a:p>
            <a:pPr lvl="0"/>
            <a:r>
              <a:rPr lang="fr-CA" sz="1200" kern="1200">
                <a:solidFill>
                  <a:schemeClr val="tx1"/>
                </a:solidFill>
                <a:effectLst/>
                <a:latin typeface="+mn-lt"/>
                <a:ea typeface="+mn-ea"/>
                <a:cs typeface="+mn-cs"/>
              </a:rPr>
              <a:t>L’obligation de transférer les patientes et patients de la Haute-Gaspésie vers d’autres régions administratives pour des chirurgies urgentes et électives étant donné les interruptions de services; </a:t>
            </a:r>
          </a:p>
          <a:p>
            <a:endParaRPr lang="fr-CA"/>
          </a:p>
        </p:txBody>
      </p:sp>
      <p:sp>
        <p:nvSpPr>
          <p:cNvPr id="4" name="Espace réservé du numéro de diapositive 3">
            <a:extLst>
              <a:ext uri="{FF2B5EF4-FFF2-40B4-BE49-F238E27FC236}">
                <a16:creationId xmlns:a16="http://schemas.microsoft.com/office/drawing/2014/main" id="{C118769E-A80B-CE5D-2781-273AFAB56DD2}"/>
              </a:ext>
            </a:extLst>
          </p:cNvPr>
          <p:cNvSpPr>
            <a:spLocks noGrp="1"/>
          </p:cNvSpPr>
          <p:nvPr>
            <p:ph type="sldNum" sz="quarter" idx="5"/>
          </p:nvPr>
        </p:nvSpPr>
        <p:spPr/>
        <p:txBody>
          <a:bodyPr/>
          <a:lstStyle/>
          <a:p>
            <a:fld id="{5FBAFC0A-0536-4443-9309-6B92E14DB6A6}" type="slidenum">
              <a:rPr lang="fr-CA" smtClean="0"/>
              <a:t>14</a:t>
            </a:fld>
            <a:endParaRPr lang="fr-CA"/>
          </a:p>
        </p:txBody>
      </p:sp>
    </p:spTree>
    <p:extLst>
      <p:ext uri="{BB962C8B-B14F-4D97-AF65-F5344CB8AC3E}">
        <p14:creationId xmlns:p14="http://schemas.microsoft.com/office/powerpoint/2010/main" val="154608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80CCA-F45B-76DF-6404-0AD095A73F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1ED6BB-9356-5F05-CE7E-C025438716F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90014B-48EA-750F-8588-41FDD23CE867}"/>
              </a:ext>
            </a:extLst>
          </p:cNvPr>
          <p:cNvSpPr>
            <a:spLocks noGrp="1"/>
          </p:cNvSpPr>
          <p:nvPr>
            <p:ph type="body" idx="1"/>
          </p:nvPr>
        </p:nvSpPr>
        <p:spPr/>
        <p:txBody>
          <a:bodyPr/>
          <a:lstStyle/>
          <a:p>
            <a:r>
              <a:rPr lang="fr-CA" sz="1200" kern="1200">
                <a:solidFill>
                  <a:schemeClr val="tx1"/>
                </a:solidFill>
                <a:effectLst/>
                <a:latin typeface="+mn-lt"/>
                <a:ea typeface="+mn-ea"/>
                <a:cs typeface="+mn-cs"/>
              </a:rPr>
              <a:t>les services privés de chirurgies sont davantage accessibles dans les grands centres urbains; le gouvernement n’ayant pas vraiment de contrôle sur l’organisation et le déploiement de ceux-ci. (Compter sur les services privés complique la répartition géographique adéquate des services de même que leur intégration et leur continuité temporelle). Parallèlement, l’accès aux services essentiels (publics) de proximité dans les régions éloignées se dégrade constamment et rapidement. Nous pouvons affirmer que l’universalité de notre système public de santé est déjà en péril.</a:t>
            </a:r>
          </a:p>
          <a:p>
            <a:r>
              <a:rPr lang="fr-CA" sz="1200" kern="1200">
                <a:solidFill>
                  <a:schemeClr val="tx1"/>
                </a:solidFill>
                <a:effectLst/>
                <a:latin typeface="+mn-lt"/>
                <a:ea typeface="+mn-ea"/>
                <a:cs typeface="+mn-cs"/>
              </a:rPr>
              <a:t> </a:t>
            </a:r>
          </a:p>
          <a:p>
            <a:pPr lvl="0"/>
            <a:r>
              <a:rPr lang="fr-CA" sz="1200" kern="1200">
                <a:solidFill>
                  <a:schemeClr val="tx1"/>
                </a:solidFill>
                <a:effectLst/>
                <a:latin typeface="+mn-lt"/>
                <a:ea typeface="+mn-ea"/>
                <a:cs typeface="+mn-cs"/>
              </a:rPr>
              <a:t>La décision du CISSS de la Gaspésie de fermer le bloc opératoire à plusieurs reprises en raison notamment d’une pénurie d’anesthésistes et de chirurgiens; </a:t>
            </a:r>
          </a:p>
          <a:p>
            <a:r>
              <a:rPr lang="fr-CA" sz="1200" b="1" kern="1200">
                <a:solidFill>
                  <a:schemeClr val="tx1"/>
                </a:solidFill>
                <a:effectLst/>
                <a:latin typeface="+mn-lt"/>
                <a:ea typeface="+mn-ea"/>
                <a:cs typeface="+mn-cs"/>
              </a:rPr>
              <a:t> </a:t>
            </a:r>
            <a:endParaRPr lang="fr-CA" sz="1200" kern="1200">
              <a:solidFill>
                <a:schemeClr val="tx1"/>
              </a:solidFill>
              <a:effectLst/>
              <a:latin typeface="+mn-lt"/>
              <a:ea typeface="+mn-ea"/>
              <a:cs typeface="+mn-cs"/>
            </a:endParaRPr>
          </a:p>
          <a:p>
            <a:pPr lvl="0"/>
            <a:r>
              <a:rPr lang="fr-CA" sz="1200" kern="1200">
                <a:solidFill>
                  <a:schemeClr val="tx1"/>
                </a:solidFill>
                <a:effectLst/>
                <a:latin typeface="+mn-lt"/>
                <a:ea typeface="+mn-ea"/>
                <a:cs typeface="+mn-cs"/>
              </a:rPr>
              <a:t>L’obligation de transférer les patientes et patients de la Haute-Gaspésie vers d’autres régions administratives pour des chirurgies urgentes et électives étant donné les interruptions de services; </a:t>
            </a:r>
          </a:p>
          <a:p>
            <a:endParaRPr lang="fr-CA"/>
          </a:p>
        </p:txBody>
      </p:sp>
      <p:sp>
        <p:nvSpPr>
          <p:cNvPr id="4" name="Espace réservé du numéro de diapositive 3">
            <a:extLst>
              <a:ext uri="{FF2B5EF4-FFF2-40B4-BE49-F238E27FC236}">
                <a16:creationId xmlns:a16="http://schemas.microsoft.com/office/drawing/2014/main" id="{2CB49A07-9BAC-C118-42A0-97F600F25738}"/>
              </a:ext>
            </a:extLst>
          </p:cNvPr>
          <p:cNvSpPr>
            <a:spLocks noGrp="1"/>
          </p:cNvSpPr>
          <p:nvPr>
            <p:ph type="sldNum" sz="quarter" idx="5"/>
          </p:nvPr>
        </p:nvSpPr>
        <p:spPr/>
        <p:txBody>
          <a:bodyPr/>
          <a:lstStyle/>
          <a:p>
            <a:fld id="{5FBAFC0A-0536-4443-9309-6B92E14DB6A6}" type="slidenum">
              <a:rPr lang="fr-CA" smtClean="0"/>
              <a:t>15</a:t>
            </a:fld>
            <a:endParaRPr lang="fr-CA"/>
          </a:p>
        </p:txBody>
      </p:sp>
    </p:spTree>
    <p:extLst>
      <p:ext uri="{BB962C8B-B14F-4D97-AF65-F5344CB8AC3E}">
        <p14:creationId xmlns:p14="http://schemas.microsoft.com/office/powerpoint/2010/main" val="187128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366AD-5EFD-E67F-2A8A-6D4673CFB4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89C1E8C-BB6E-CDE1-46C6-F500112F66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9B4177-D613-673A-068C-14F8F3585E0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07D1140-598A-EDF9-4F45-C51BF850FB13}"/>
              </a:ext>
            </a:extLst>
          </p:cNvPr>
          <p:cNvSpPr>
            <a:spLocks noGrp="1"/>
          </p:cNvSpPr>
          <p:nvPr>
            <p:ph type="sldNum" sz="quarter" idx="5"/>
          </p:nvPr>
        </p:nvSpPr>
        <p:spPr/>
        <p:txBody>
          <a:bodyPr/>
          <a:lstStyle/>
          <a:p>
            <a:fld id="{5FBAFC0A-0536-4443-9309-6B92E14DB6A6}" type="slidenum">
              <a:rPr lang="fr-CA" smtClean="0"/>
              <a:t>16</a:t>
            </a:fld>
            <a:endParaRPr lang="fr-CA"/>
          </a:p>
        </p:txBody>
      </p:sp>
    </p:spTree>
    <p:extLst>
      <p:ext uri="{BB962C8B-B14F-4D97-AF65-F5344CB8AC3E}">
        <p14:creationId xmlns:p14="http://schemas.microsoft.com/office/powerpoint/2010/main" val="188031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081DA-170B-452E-EA4B-7D18B9BD67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AF3DC0-88DF-5F8A-451E-14055B5662D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05C739-E406-E5E9-4C83-18FD75A82C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Aucun des projets-pilotes d’accès à la chirurgie mis de l’avant depuis 2016 n’a fait l’objet d’une évaluation publique démontrant leur plus grande efficacité et mesurant leurs impacts humains et financiers sur l’ensemble du réseau.</a:t>
            </a:r>
          </a:p>
          <a:p>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Or, le bilan du premier projet-pilote de chirurgies d’un jour réalisées en cliniques privées démontre que ces opérations peuvent couter jusqu’à deux fois et demie plus cher au Trésor québécois que celles réalisées dans le réseau public (Plourde,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En ce qui a trait aux groupes de médecine de famille (GMF), ceux-ci devaient favoriser l’accès aux médecins de famille, désengorger les urgences et faciliter l’accès aux services psychosociaux. Malgré les fonds publics importants et les ressources professionnelles supplémentaires qui leur sont accordés, plusieurs </a:t>
            </a:r>
            <a:r>
              <a:rPr lang="fr-CA" sz="1200" kern="1200" err="1">
                <a:solidFill>
                  <a:schemeClr val="tx1"/>
                </a:solidFill>
                <a:effectLst/>
                <a:latin typeface="+mn-lt"/>
                <a:ea typeface="+mn-ea"/>
                <a:cs typeface="+mn-cs"/>
              </a:rPr>
              <a:t>supercliniques</a:t>
            </a:r>
            <a:r>
              <a:rPr lang="fr-CA" sz="1200" kern="1200">
                <a:solidFill>
                  <a:schemeClr val="tx1"/>
                </a:solidFill>
                <a:effectLst/>
                <a:latin typeface="+mn-lt"/>
                <a:ea typeface="+mn-ea"/>
                <a:cs typeface="+mn-cs"/>
              </a:rPr>
              <a:t> privées n’offrent toujours pas le nombre minimal de visites médicales promises à l’égard de patientes et patients sans médecin de famille (Plourde, 2022). L’étude de l’IRIS démontre que 48 % d’entre elles utilisent aussi des entreprises fictives dans le but de dissimuler leurs bénéfices à des fins fiscales.</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Des grands groupes de résidences privées pour ainés (RPA) qui cachent « des structures complexes et multinationales comptant plusieurs dizaines d’entreprises, pour la plupart des coquilles vides sans employé ». À titre d’exemple, la résidence </a:t>
            </a:r>
            <a:r>
              <a:rPr lang="fr-CA" sz="1200" kern="1200" err="1">
                <a:solidFill>
                  <a:schemeClr val="tx1"/>
                </a:solidFill>
                <a:effectLst/>
                <a:latin typeface="+mn-lt"/>
                <a:ea typeface="+mn-ea"/>
                <a:cs typeface="+mn-cs"/>
              </a:rPr>
              <a:t>Cogir</a:t>
            </a:r>
            <a:r>
              <a:rPr lang="fr-CA" sz="1200" kern="1200">
                <a:solidFill>
                  <a:schemeClr val="tx1"/>
                </a:solidFill>
                <a:effectLst/>
                <a:latin typeface="+mn-lt"/>
                <a:ea typeface="+mn-ea"/>
                <a:cs typeface="+mn-cs"/>
              </a:rPr>
              <a:t> Manoir Outremont possède une structure de propriété comptant 31 organisations à travers le monde, y compris au Luxembourg, un paradis fiscal reconnu.</a:t>
            </a:r>
          </a:p>
          <a:p>
            <a:r>
              <a:rPr lang="fr-CA"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a:solidFill>
                <a:schemeClr val="tx1"/>
              </a:solidFill>
              <a:effectLst/>
              <a:latin typeface="+mn-lt"/>
              <a:ea typeface="+mn-ea"/>
              <a:cs typeface="+mn-cs"/>
            </a:endParaRPr>
          </a:p>
          <a:p>
            <a:endParaRPr lang="fr-CA"/>
          </a:p>
        </p:txBody>
      </p:sp>
      <p:sp>
        <p:nvSpPr>
          <p:cNvPr id="4" name="Espace réservé du numéro de diapositive 3">
            <a:extLst>
              <a:ext uri="{FF2B5EF4-FFF2-40B4-BE49-F238E27FC236}">
                <a16:creationId xmlns:a16="http://schemas.microsoft.com/office/drawing/2014/main" id="{F7D18081-285B-7EDB-B3D6-9125368E709B}"/>
              </a:ext>
            </a:extLst>
          </p:cNvPr>
          <p:cNvSpPr>
            <a:spLocks noGrp="1"/>
          </p:cNvSpPr>
          <p:nvPr>
            <p:ph type="sldNum" sz="quarter" idx="5"/>
          </p:nvPr>
        </p:nvSpPr>
        <p:spPr/>
        <p:txBody>
          <a:bodyPr/>
          <a:lstStyle/>
          <a:p>
            <a:fld id="{5FBAFC0A-0536-4443-9309-6B92E14DB6A6}" type="slidenum">
              <a:rPr lang="fr-CA" smtClean="0"/>
              <a:t>17</a:t>
            </a:fld>
            <a:endParaRPr lang="fr-CA"/>
          </a:p>
        </p:txBody>
      </p:sp>
    </p:spTree>
    <p:extLst>
      <p:ext uri="{BB962C8B-B14F-4D97-AF65-F5344CB8AC3E}">
        <p14:creationId xmlns:p14="http://schemas.microsoft.com/office/powerpoint/2010/main" val="351145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F13B-95CC-9F06-4CB4-0976EDEB1D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A38AD2-E9E3-7BF1-7FEA-14C394EBB2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0FA597-5C42-AE20-510F-0725BA73923D}"/>
              </a:ext>
            </a:extLst>
          </p:cNvPr>
          <p:cNvSpPr>
            <a:spLocks noGrp="1"/>
          </p:cNvSpPr>
          <p:nvPr>
            <p:ph type="body" idx="1"/>
          </p:nvPr>
        </p:nvSpPr>
        <p:spPr/>
        <p:txBody>
          <a:bodyPr/>
          <a:lstStyle/>
          <a:p>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6.4.1. Dépenses visées Le financement pour le fonctionnement du GMF vise à contribuer aux frais liés aux opérations et à l’administration du GMF, soit : </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En ce qui a trait aux groupes de médecine de famille (GMF), ceux-ci devaient favoriser l’accès aux médecins de famille, désengorger les urgences et faciliter l’accès aux services psychosociaux. Malgré les fonds publics importants et les ressources professionnelles supplémentaires qui leur sont accordés, plusieurs </a:t>
            </a:r>
            <a:r>
              <a:rPr lang="fr-CA" sz="1200" kern="1200" err="1">
                <a:solidFill>
                  <a:schemeClr val="tx1"/>
                </a:solidFill>
                <a:effectLst/>
                <a:latin typeface="+mn-lt"/>
                <a:ea typeface="+mn-ea"/>
                <a:cs typeface="+mn-cs"/>
              </a:rPr>
              <a:t>supercliniques</a:t>
            </a:r>
            <a:r>
              <a:rPr lang="fr-CA" sz="1200" kern="1200">
                <a:solidFill>
                  <a:schemeClr val="tx1"/>
                </a:solidFill>
                <a:effectLst/>
                <a:latin typeface="+mn-lt"/>
                <a:ea typeface="+mn-ea"/>
                <a:cs typeface="+mn-cs"/>
              </a:rPr>
              <a:t> privées n’offrent toujours pas le nombre minimal de visites médicales promises à l’égard de patientes et patients sans médecin de famille (Plourde, 2022). L’étude de l’IRIS démontre que 48 % d’entre elles utilisent aussi des entreprises fictives dans le but de dissimuler leurs bénéfices à des fins fiscales.</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Des grands groupes de résidences privées pour ainés (RPA) qui cachent « des structures complexes et multinationales comptant plusieurs dizaines d’entreprises, pour la plupart des coquilles vides sans employé ». À titre d’exemple, la résidence </a:t>
            </a:r>
            <a:r>
              <a:rPr lang="fr-CA" sz="1200" kern="1200" err="1">
                <a:solidFill>
                  <a:schemeClr val="tx1"/>
                </a:solidFill>
                <a:effectLst/>
                <a:latin typeface="+mn-lt"/>
                <a:ea typeface="+mn-ea"/>
                <a:cs typeface="+mn-cs"/>
              </a:rPr>
              <a:t>Cogir</a:t>
            </a:r>
            <a:r>
              <a:rPr lang="fr-CA" sz="1200" kern="1200">
                <a:solidFill>
                  <a:schemeClr val="tx1"/>
                </a:solidFill>
                <a:effectLst/>
                <a:latin typeface="+mn-lt"/>
                <a:ea typeface="+mn-ea"/>
                <a:cs typeface="+mn-cs"/>
              </a:rPr>
              <a:t> Manoir Outremont possède une structure de propriété comptant 31 organisations à travers le monde, y compris au Luxembourg, un paradis fiscal reconnu.</a:t>
            </a:r>
          </a:p>
          <a:p>
            <a:endParaRPr lang="fr-CA"/>
          </a:p>
        </p:txBody>
      </p:sp>
      <p:sp>
        <p:nvSpPr>
          <p:cNvPr id="4" name="Espace réservé du numéro de diapositive 3">
            <a:extLst>
              <a:ext uri="{FF2B5EF4-FFF2-40B4-BE49-F238E27FC236}">
                <a16:creationId xmlns:a16="http://schemas.microsoft.com/office/drawing/2014/main" id="{AD768B6B-0F21-186D-E243-377B9F017340}"/>
              </a:ext>
            </a:extLst>
          </p:cNvPr>
          <p:cNvSpPr>
            <a:spLocks noGrp="1"/>
          </p:cNvSpPr>
          <p:nvPr>
            <p:ph type="sldNum" sz="quarter" idx="5"/>
          </p:nvPr>
        </p:nvSpPr>
        <p:spPr/>
        <p:txBody>
          <a:bodyPr/>
          <a:lstStyle/>
          <a:p>
            <a:fld id="{5FBAFC0A-0536-4443-9309-6B92E14DB6A6}" type="slidenum">
              <a:rPr lang="fr-CA" smtClean="0"/>
              <a:t>18</a:t>
            </a:fld>
            <a:endParaRPr lang="fr-CA"/>
          </a:p>
        </p:txBody>
      </p:sp>
    </p:spTree>
    <p:extLst>
      <p:ext uri="{BB962C8B-B14F-4D97-AF65-F5344CB8AC3E}">
        <p14:creationId xmlns:p14="http://schemas.microsoft.com/office/powerpoint/2010/main" val="1285706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1D53E-0938-4CFB-90FE-046B6EE4B4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791486-B621-79C7-F14E-621AFE6D5B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6DFEB2-B309-4BFC-CEAB-B05BD42F260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1550CE6-4B03-08D0-7334-517C94B18FDA}"/>
              </a:ext>
            </a:extLst>
          </p:cNvPr>
          <p:cNvSpPr>
            <a:spLocks noGrp="1"/>
          </p:cNvSpPr>
          <p:nvPr>
            <p:ph type="sldNum" sz="quarter" idx="5"/>
          </p:nvPr>
        </p:nvSpPr>
        <p:spPr/>
        <p:txBody>
          <a:bodyPr/>
          <a:lstStyle/>
          <a:p>
            <a:fld id="{5FBAFC0A-0536-4443-9309-6B92E14DB6A6}" type="slidenum">
              <a:rPr lang="fr-CA" smtClean="0"/>
              <a:t>19</a:t>
            </a:fld>
            <a:endParaRPr lang="fr-CA"/>
          </a:p>
        </p:txBody>
      </p:sp>
    </p:spTree>
    <p:extLst>
      <p:ext uri="{BB962C8B-B14F-4D97-AF65-F5344CB8AC3E}">
        <p14:creationId xmlns:p14="http://schemas.microsoft.com/office/powerpoint/2010/main" val="6764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486400" cy="4408170"/>
          </a:xfrm>
        </p:spPr>
        <p:txBody>
          <a:bodyPr/>
          <a:lstStyle/>
          <a:p>
            <a:endParaRPr lang="fr-CA"/>
          </a:p>
        </p:txBody>
      </p:sp>
      <p:sp>
        <p:nvSpPr>
          <p:cNvPr id="4" name="Espace réservé du numéro de diapositive 3"/>
          <p:cNvSpPr>
            <a:spLocks noGrp="1"/>
          </p:cNvSpPr>
          <p:nvPr>
            <p:ph type="sldNum" sz="quarter" idx="5"/>
          </p:nvPr>
        </p:nvSpPr>
        <p:spPr/>
        <p:txBody>
          <a:bodyPr/>
          <a:lstStyle/>
          <a:p>
            <a:fld id="{5FBAFC0A-0536-4443-9309-6B92E14DB6A6}" type="slidenum">
              <a:rPr lang="fr-CA" smtClean="0"/>
              <a:t>2</a:t>
            </a:fld>
            <a:endParaRPr lang="fr-CA"/>
          </a:p>
        </p:txBody>
      </p:sp>
    </p:spTree>
    <p:extLst>
      <p:ext uri="{BB962C8B-B14F-4D97-AF65-F5344CB8AC3E}">
        <p14:creationId xmlns:p14="http://schemas.microsoft.com/office/powerpoint/2010/main" val="1922416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DA48D-860F-DB9A-E7AB-81759E02CE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C75016-1222-5ECF-2D81-F017ED9BBC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40F9C3A-3ADC-65DA-5E97-71EA94E9A68B}"/>
              </a:ext>
            </a:extLst>
          </p:cNvPr>
          <p:cNvSpPr>
            <a:spLocks noGrp="1"/>
          </p:cNvSpPr>
          <p:nvPr>
            <p:ph type="body" idx="1"/>
          </p:nvPr>
        </p:nvSpPr>
        <p:spPr/>
        <p:txBody>
          <a:bodyPr/>
          <a:lstStyle/>
          <a:p>
            <a:r>
              <a:rPr lang="fr-CA" sz="1200" b="1" u="none" strike="noStrike" kern="1200">
                <a:solidFill>
                  <a:schemeClr val="tx1"/>
                </a:solidFill>
                <a:effectLst/>
                <a:latin typeface="+mn-lt"/>
                <a:ea typeface="+mn-ea"/>
                <a:cs typeface="+mn-cs"/>
                <a:hlinkClick r:id="rId3"/>
              </a:rPr>
              <a:t>586.</a:t>
            </a:r>
            <a:r>
              <a:rPr lang="fr-CA" sz="1200" kern="1200">
                <a:solidFill>
                  <a:schemeClr val="tx1"/>
                </a:solidFill>
                <a:effectLst/>
                <a:latin typeface="+mn-lt"/>
                <a:ea typeface="+mn-ea"/>
                <a:cs typeface="+mn-cs"/>
              </a:rPr>
              <a:t> Le titulaire de l’autorisation pour l’exploitation d’un centre médical spécialisé non participatif doit offrir aux personnes qui reçoivent auprès de ce centre une chirurgie ou un autre traitement médical spécialisé, soit directement, soit par l’intermédiaire d’une personne ou d’un groupement autre qu’un établissement avec lequel il a conclu une entente et vers lequel il dirige ces personnes, tous les services préopératoires et postopératoires normalement associés à cette chirurgie ou à cet autre traitement médical spécialisé, à l’exclusion des services liés aux complications qui nécessitent une hospitalisation, de même que tous les services de réadaptation et de soutien à domicile nécessaires à leur complet rétablissement.</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Le titulaire de l’autorisation doit informer toute personne qui désire recevoir auprès du centre une chirurgie ou un autre traitement médical spécialisé qu’elle doit obtenir ces services préopératoires, postopératoires, de réadaptation et de soutien à domicile auprès du centre ou auprès d’une personne ou d’un groupement autre qu’un établissement. Le titulaire de l’autorisation doit également informer cette personne de l’ensemble des coûts prévisibles des services qu’elle devra ainsi obtenir.</a:t>
            </a:r>
          </a:p>
          <a:p>
            <a:endParaRPr lang="fr-CA"/>
          </a:p>
        </p:txBody>
      </p:sp>
      <p:sp>
        <p:nvSpPr>
          <p:cNvPr id="4" name="Espace réservé du numéro de diapositive 3">
            <a:extLst>
              <a:ext uri="{FF2B5EF4-FFF2-40B4-BE49-F238E27FC236}">
                <a16:creationId xmlns:a16="http://schemas.microsoft.com/office/drawing/2014/main" id="{A0C96287-2C21-5DF3-C44C-7F663378213E}"/>
              </a:ext>
            </a:extLst>
          </p:cNvPr>
          <p:cNvSpPr>
            <a:spLocks noGrp="1"/>
          </p:cNvSpPr>
          <p:nvPr>
            <p:ph type="sldNum" sz="quarter" idx="5"/>
          </p:nvPr>
        </p:nvSpPr>
        <p:spPr/>
        <p:txBody>
          <a:bodyPr/>
          <a:lstStyle/>
          <a:p>
            <a:fld id="{5FBAFC0A-0536-4443-9309-6B92E14DB6A6}" type="slidenum">
              <a:rPr lang="fr-CA" smtClean="0"/>
              <a:t>20</a:t>
            </a:fld>
            <a:endParaRPr lang="fr-CA"/>
          </a:p>
        </p:txBody>
      </p:sp>
    </p:spTree>
    <p:extLst>
      <p:ext uri="{BB962C8B-B14F-4D97-AF65-F5344CB8AC3E}">
        <p14:creationId xmlns:p14="http://schemas.microsoft.com/office/powerpoint/2010/main" val="420631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5F32-A92E-F015-D951-08D94FAE0B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1B08D1-2C74-B926-52DE-A2F92E60AB1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9BC540-6002-A0FB-B99A-4FECBEFBA77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EFB1130-EF18-46BF-3C93-4B17426485B3}"/>
              </a:ext>
            </a:extLst>
          </p:cNvPr>
          <p:cNvSpPr>
            <a:spLocks noGrp="1"/>
          </p:cNvSpPr>
          <p:nvPr>
            <p:ph type="sldNum" sz="quarter" idx="5"/>
          </p:nvPr>
        </p:nvSpPr>
        <p:spPr/>
        <p:txBody>
          <a:bodyPr/>
          <a:lstStyle/>
          <a:p>
            <a:fld id="{5FBAFC0A-0536-4443-9309-6B92E14DB6A6}" type="slidenum">
              <a:rPr lang="fr-CA" smtClean="0"/>
              <a:t>21</a:t>
            </a:fld>
            <a:endParaRPr lang="fr-CA"/>
          </a:p>
        </p:txBody>
      </p:sp>
    </p:spTree>
    <p:extLst>
      <p:ext uri="{BB962C8B-B14F-4D97-AF65-F5344CB8AC3E}">
        <p14:creationId xmlns:p14="http://schemas.microsoft.com/office/powerpoint/2010/main" val="1381869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BF56B-306A-3A63-5DAB-87DCAD65C92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4AA4EE-61C4-7613-9C0E-0F96AA94AD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7A27D7-96AF-AF3E-6A79-2C9E6F5D74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a:solidFill>
                  <a:schemeClr val="tx1"/>
                </a:solidFill>
                <a:effectLst/>
                <a:latin typeface="+mn-lt"/>
                <a:ea typeface="+mn-ea"/>
                <a:cs typeface="+mn-cs"/>
              </a:rPr>
              <a:t>La multiplication des mesures d’encadrement nécessaires</a:t>
            </a:r>
            <a:endParaRPr lang="fr-CA" sz="1200" kern="1200">
              <a:solidFill>
                <a:schemeClr val="tx1"/>
              </a:solidFill>
              <a:effectLst/>
              <a:latin typeface="+mn-lt"/>
              <a:ea typeface="+mn-ea"/>
              <a:cs typeface="+mn-cs"/>
            </a:endParaRPr>
          </a:p>
          <a:p>
            <a:endParaRPr lang="fr-CA" sz="1200" kern="1200">
              <a:solidFill>
                <a:schemeClr val="tx1"/>
              </a:solidFill>
              <a:effectLst/>
              <a:latin typeface="+mn-lt"/>
              <a:ea typeface="+mn-ea"/>
              <a:cs typeface="+mn-cs"/>
            </a:endParaRPr>
          </a:p>
          <a:p>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Nous le constatons, le législateur a prévu de multiples dispositions et de nombreuses règles jugées nécessaires pour améliorer l’accès aux services et pour assurer la qualité et la sécurité des soins offerts par les prestataires privés. Ces règles portent notamment sur : les autorisations et les conditions d’exploitation; les mesures d’aide, de surveillance et de contrôle; les pouvoirs d’inspection et d’enquête; le régime de sanctions administratives et pécuniaires; les règles de recouvrement; les dispositions pénales; etc.</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À priori, ces règles semblent nécessaires. Or, ce système parallèle d’encadrement des prestataires privés soulève, ultimement, la question de la prétendue efficacité d’avoir recours au privé. La multiplication et la complexité des diverses règles à élaborer, à mettre en œuvre, à surveiller et à corriger; l’ambiguïté potentielle quant à certains rôles et certaines responsabilités; la multiplication des normes et des besoins de contrôle qui entraineront inévitablement une hausse des couts; et le respect des déclarations et des engagements difficiles à assurer… risquent d’être très compliqués et onéreux. </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Sans parler des risques de judiciarisation croissante…</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La multiplication des prestataires privés – intervenant ou organisme- pourrait possiblement entrainer une hausse des contestations de décisions devant le Tribunal administratif du Québec</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Liste des recours pouvant être contestés devant le Tribunal administratif du Québec : près d’une quarantaine de recours (vs MSSS, CISSS, RAMQ, etc. De loin, le secteur où il y a le plus de recours potentiels)</a:t>
            </a:r>
            <a:endParaRPr lang="fr-CA"/>
          </a:p>
        </p:txBody>
      </p:sp>
      <p:sp>
        <p:nvSpPr>
          <p:cNvPr id="4" name="Espace réservé du numéro de diapositive 3">
            <a:extLst>
              <a:ext uri="{FF2B5EF4-FFF2-40B4-BE49-F238E27FC236}">
                <a16:creationId xmlns:a16="http://schemas.microsoft.com/office/drawing/2014/main" id="{77CB0DBC-34E7-C2C5-2106-47A1F00F4598}"/>
              </a:ext>
            </a:extLst>
          </p:cNvPr>
          <p:cNvSpPr>
            <a:spLocks noGrp="1"/>
          </p:cNvSpPr>
          <p:nvPr>
            <p:ph type="sldNum" sz="quarter" idx="5"/>
          </p:nvPr>
        </p:nvSpPr>
        <p:spPr/>
        <p:txBody>
          <a:bodyPr/>
          <a:lstStyle/>
          <a:p>
            <a:fld id="{5FBAFC0A-0536-4443-9309-6B92E14DB6A6}" type="slidenum">
              <a:rPr lang="fr-CA" smtClean="0"/>
              <a:t>22</a:t>
            </a:fld>
            <a:endParaRPr lang="fr-CA"/>
          </a:p>
        </p:txBody>
      </p:sp>
    </p:spTree>
    <p:extLst>
      <p:ext uri="{BB962C8B-B14F-4D97-AF65-F5344CB8AC3E}">
        <p14:creationId xmlns:p14="http://schemas.microsoft.com/office/powerpoint/2010/main" val="1365089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F9213-D1FD-B947-C8AA-7A2CA3469A0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2241EF-C58E-57C0-85D1-EEBA9DA7AB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969E58-9CD8-19E0-6F37-CD940E2DAC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a:solidFill>
                  <a:schemeClr val="tx1"/>
                </a:solidFill>
                <a:effectLst/>
                <a:latin typeface="+mn-lt"/>
                <a:ea typeface="+mn-ea"/>
                <a:cs typeface="+mn-cs"/>
              </a:rPr>
              <a:t>La multiplication des mesures d’encadrement nécessaires</a:t>
            </a:r>
            <a:endParaRPr lang="fr-CA" sz="1200" kern="1200">
              <a:solidFill>
                <a:schemeClr val="tx1"/>
              </a:solidFill>
              <a:effectLst/>
              <a:latin typeface="+mn-lt"/>
              <a:ea typeface="+mn-ea"/>
              <a:cs typeface="+mn-cs"/>
            </a:endParaRPr>
          </a:p>
          <a:p>
            <a:endParaRPr lang="fr-CA" sz="1200" kern="1200">
              <a:solidFill>
                <a:schemeClr val="tx1"/>
              </a:solidFill>
              <a:effectLst/>
              <a:latin typeface="+mn-lt"/>
              <a:ea typeface="+mn-ea"/>
              <a:cs typeface="+mn-cs"/>
            </a:endParaRPr>
          </a:p>
          <a:p>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Nous le constatons, le législateur a prévu de multiples dispositions et de nombreuses règles jugées nécessaires pour améliorer l’accès aux services et pour assurer la qualité et la sécurité des soins offerts par les prestataires privés. Ces règles portent notamment sur : les autorisations et les conditions d’exploitation; les mesures d’aide, de surveillance et de contrôle; les pouvoirs d’inspection et d’enquête; le régime de sanctions administratives et pécuniaires; les règles de recouvrement; les dispositions pénales; etc.</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À priori, ces règles semblent nécessaires. Or, ce système parallèle d’encadrement des prestataires privés soulève, ultimement, la question de la prétendue efficacité d’avoir recours au privé. La multiplication et la complexité des diverses règles à élaborer, à mettre en œuvre, à surveiller et à corriger; l’ambiguïté potentielle quant à certains rôles et certaines responsabilités; la multiplication des normes et des besoins de contrôle qui entraineront inévitablement une hausse des couts; et le respect des déclarations et des engagements difficiles à assurer… risquent d’être très compliqués et onéreux. </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Sans parler des risques de judiciarisation croissante…</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La multiplication des prestataires privés – intervenant ou organisme- pourrait possiblement entrainer une hausse des contestations de décisions devant le Tribunal administratif du Québec</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Liste des recours pouvant être contestés devant le Tribunal administratif du Québec : près d’une quarantaine de recours (vs MSSS, CISSS, RAMQ, etc. De loin, le secteur où il y a le plus de recours potentiels)</a:t>
            </a:r>
          </a:p>
          <a:p>
            <a:endParaRPr lang="fr-CA" sz="1200" kern="1200">
              <a:solidFill>
                <a:schemeClr val="tx1"/>
              </a:solidFill>
              <a:effectLst/>
              <a:latin typeface="+mn-lt"/>
              <a:ea typeface="+mn-ea"/>
              <a:cs typeface="+mn-cs"/>
            </a:endParaRPr>
          </a:p>
          <a:p>
            <a:r>
              <a:rPr lang="fr-CA">
                <a:hlinkClick r:id="rId3"/>
              </a:rPr>
              <a:t>Liste-recours-Tribunal.pdf</a:t>
            </a:r>
            <a:endParaRPr lang="fr-CA"/>
          </a:p>
        </p:txBody>
      </p:sp>
      <p:sp>
        <p:nvSpPr>
          <p:cNvPr id="4" name="Espace réservé du numéro de diapositive 3">
            <a:extLst>
              <a:ext uri="{FF2B5EF4-FFF2-40B4-BE49-F238E27FC236}">
                <a16:creationId xmlns:a16="http://schemas.microsoft.com/office/drawing/2014/main" id="{FF55BB74-90D7-0F7E-2569-C6C436F6AEE1}"/>
              </a:ext>
            </a:extLst>
          </p:cNvPr>
          <p:cNvSpPr>
            <a:spLocks noGrp="1"/>
          </p:cNvSpPr>
          <p:nvPr>
            <p:ph type="sldNum" sz="quarter" idx="5"/>
          </p:nvPr>
        </p:nvSpPr>
        <p:spPr/>
        <p:txBody>
          <a:bodyPr/>
          <a:lstStyle/>
          <a:p>
            <a:fld id="{5FBAFC0A-0536-4443-9309-6B92E14DB6A6}" type="slidenum">
              <a:rPr lang="fr-CA" smtClean="0"/>
              <a:t>23</a:t>
            </a:fld>
            <a:endParaRPr lang="fr-CA"/>
          </a:p>
        </p:txBody>
      </p:sp>
    </p:spTree>
    <p:extLst>
      <p:ext uri="{BB962C8B-B14F-4D97-AF65-F5344CB8AC3E}">
        <p14:creationId xmlns:p14="http://schemas.microsoft.com/office/powerpoint/2010/main" val="1701442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54DCE-F747-F818-1913-B7F7B205F4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7BE273-102D-055C-4724-B41FCBF0BF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AEA6A0-4314-AB5B-B81B-85598B0E9B5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A20197D-264E-46CC-C2FE-05DFF9BA2E8E}"/>
              </a:ext>
            </a:extLst>
          </p:cNvPr>
          <p:cNvSpPr>
            <a:spLocks noGrp="1"/>
          </p:cNvSpPr>
          <p:nvPr>
            <p:ph type="sldNum" sz="quarter" idx="5"/>
          </p:nvPr>
        </p:nvSpPr>
        <p:spPr/>
        <p:txBody>
          <a:bodyPr/>
          <a:lstStyle/>
          <a:p>
            <a:fld id="{5FBAFC0A-0536-4443-9309-6B92E14DB6A6}" type="slidenum">
              <a:rPr lang="fr-CA" smtClean="0"/>
              <a:t>24</a:t>
            </a:fld>
            <a:endParaRPr lang="fr-CA"/>
          </a:p>
        </p:txBody>
      </p:sp>
    </p:spTree>
    <p:extLst>
      <p:ext uri="{BB962C8B-B14F-4D97-AF65-F5344CB8AC3E}">
        <p14:creationId xmlns:p14="http://schemas.microsoft.com/office/powerpoint/2010/main" val="2114312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4EAE8-7EE6-3779-3C4C-714CB59146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855A5F-EB27-2EBF-74AA-43D542F1B7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44547D-670A-67D8-D19A-B38328B068AB}"/>
              </a:ext>
            </a:extLst>
          </p:cNvPr>
          <p:cNvSpPr>
            <a:spLocks noGrp="1"/>
          </p:cNvSpPr>
          <p:nvPr>
            <p:ph type="body" idx="1"/>
          </p:nvPr>
        </p:nvSpPr>
        <p:spPr/>
        <p:txBody>
          <a:bodyPr/>
          <a:lstStyle/>
          <a:p>
            <a:r>
              <a:rPr lang="fr-CA" sz="1200" kern="1200">
                <a:solidFill>
                  <a:schemeClr val="tx1"/>
                </a:solidFill>
                <a:effectLst/>
                <a:latin typeface="+mn-lt"/>
                <a:ea typeface="+mn-ea"/>
                <a:cs typeface="+mn-cs"/>
              </a:rPr>
              <a:t>Provoquent une perte d’expertise;</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Mènent à moins de transparence et de reddition de comptes et à une perte de contrôle.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r>
              <a:rPr lang="fr-CA" sz="1200" kern="1200" err="1">
                <a:solidFill>
                  <a:schemeClr val="tx1"/>
                </a:solidFill>
                <a:effectLst/>
                <a:latin typeface="+mn-lt"/>
                <a:ea typeface="+mn-ea"/>
                <a:cs typeface="+mn-cs"/>
              </a:rPr>
              <a:t>SAAQClic</a:t>
            </a:r>
            <a:r>
              <a:rPr lang="fr-CA" sz="1200" kern="1200">
                <a:solidFill>
                  <a:schemeClr val="tx1"/>
                </a:solidFill>
                <a:effectLst/>
                <a:latin typeface="+mn-lt"/>
                <a:ea typeface="+mn-ea"/>
                <a:cs typeface="+mn-cs"/>
              </a:rPr>
              <a:t> (voir capture d’écran plus loin)</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SIFA le nouveau fiasco numérique de la CAQ. </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C’est un projet qui a été autorisé en 2022 qui devait coûter au départ 96 millions $ pour moderniser la gestion financière et l’approvisionnement du réseau de la santé. Aujourd'hui, trois ans plus tard, on parle d'un projet qui est rendu à plus de 630 millions $ et qui pourrait atteindre jusqu'à 725 millions $»</a:t>
            </a:r>
          </a:p>
          <a:p>
            <a:r>
              <a:rPr lang="fr-CA" sz="1200" b="1" kern="1200">
                <a:solidFill>
                  <a:schemeClr val="tx1"/>
                </a:solidFill>
                <a:effectLst/>
                <a:latin typeface="+mn-lt"/>
                <a:ea typeface="+mn-ea"/>
                <a:cs typeface="+mn-cs"/>
              </a:rPr>
              <a:t> </a:t>
            </a:r>
            <a:endParaRPr lang="fr-CA" sz="1200" kern="1200">
              <a:solidFill>
                <a:schemeClr val="tx1"/>
              </a:solidFill>
              <a:effectLst/>
              <a:latin typeface="+mn-lt"/>
              <a:ea typeface="+mn-ea"/>
              <a:cs typeface="+mn-cs"/>
            </a:endParaRPr>
          </a:p>
          <a:p>
            <a:r>
              <a:rPr lang="fr-CA" sz="1200" b="1" kern="1200">
                <a:solidFill>
                  <a:schemeClr val="tx1"/>
                </a:solidFill>
                <a:effectLst/>
                <a:latin typeface="+mn-lt"/>
                <a:ea typeface="+mn-ea"/>
                <a:cs typeface="+mn-cs"/>
              </a:rPr>
              <a:t> </a:t>
            </a:r>
            <a:endParaRPr lang="fr-CA" sz="1200" kern="1200">
              <a:solidFill>
                <a:schemeClr val="tx1"/>
              </a:solidFill>
              <a:effectLst/>
              <a:latin typeface="+mn-lt"/>
              <a:ea typeface="+mn-ea"/>
              <a:cs typeface="+mn-cs"/>
            </a:endParaRPr>
          </a:p>
          <a:p>
            <a:r>
              <a:rPr lang="fr-CA" sz="1200" b="1" kern="1200">
                <a:solidFill>
                  <a:schemeClr val="tx1"/>
                </a:solidFill>
                <a:effectLst/>
                <a:latin typeface="+mn-lt"/>
                <a:ea typeface="+mn-ea"/>
                <a:cs typeface="+mn-cs"/>
              </a:rPr>
              <a:t>La perte de contrôle des données</a:t>
            </a:r>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Le Québec est actuellement dépendant au GAFAM (surtout Microsoft et Amazon) en matière de technologie. Dans un contexte de tension commerciale, on vient affaiblir notre position de force. 85 % des solutions infonuagiques sont hébergées par des géants américains.</a:t>
            </a:r>
            <a:endParaRPr lang="fr-CA"/>
          </a:p>
        </p:txBody>
      </p:sp>
      <p:sp>
        <p:nvSpPr>
          <p:cNvPr id="4" name="Espace réservé du numéro de diapositive 3">
            <a:extLst>
              <a:ext uri="{FF2B5EF4-FFF2-40B4-BE49-F238E27FC236}">
                <a16:creationId xmlns:a16="http://schemas.microsoft.com/office/drawing/2014/main" id="{934EBED8-EB6A-CC91-3121-3418DEAA64C7}"/>
              </a:ext>
            </a:extLst>
          </p:cNvPr>
          <p:cNvSpPr>
            <a:spLocks noGrp="1"/>
          </p:cNvSpPr>
          <p:nvPr>
            <p:ph type="sldNum" sz="quarter" idx="5"/>
          </p:nvPr>
        </p:nvSpPr>
        <p:spPr/>
        <p:txBody>
          <a:bodyPr/>
          <a:lstStyle/>
          <a:p>
            <a:fld id="{5FBAFC0A-0536-4443-9309-6B92E14DB6A6}" type="slidenum">
              <a:rPr lang="fr-CA" smtClean="0"/>
              <a:t>25</a:t>
            </a:fld>
            <a:endParaRPr lang="fr-CA"/>
          </a:p>
        </p:txBody>
      </p:sp>
    </p:spTree>
    <p:extLst>
      <p:ext uri="{BB962C8B-B14F-4D97-AF65-F5344CB8AC3E}">
        <p14:creationId xmlns:p14="http://schemas.microsoft.com/office/powerpoint/2010/main" val="3270336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0F919-9DD8-9794-1BD0-743CE5E873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FFE01F-45CD-6CB6-F866-AB018A3730B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88C5A9-481E-4532-F5B5-1E4A452B93E8}"/>
              </a:ext>
            </a:extLst>
          </p:cNvPr>
          <p:cNvSpPr>
            <a:spLocks noGrp="1"/>
          </p:cNvSpPr>
          <p:nvPr>
            <p:ph type="body" idx="1"/>
          </p:nvPr>
        </p:nvSpPr>
        <p:spPr/>
        <p:txBody>
          <a:bodyPr/>
          <a:lstStyle/>
          <a:p>
            <a:r>
              <a:rPr lang="fr-CA" sz="1200" kern="1200">
                <a:solidFill>
                  <a:schemeClr val="tx1"/>
                </a:solidFill>
                <a:effectLst/>
                <a:latin typeface="+mn-lt"/>
                <a:ea typeface="+mn-ea"/>
                <a:cs typeface="+mn-cs"/>
              </a:rPr>
              <a:t>Provoquent une perte d’expertise;</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Mènent à moins de transparence et de reddition de comptes et à une perte de contrôle.</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SIFA le nouveau fiasco numérique de la CAQ. </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C’est un projet qui a été autorisé en 2022 qui devait coûter au départ 96 millions $ pour moderniser la gestion financière et l’approvisionnement du réseau de la santé. Aujourd'hui, trois ans plus tard, on parle d'un projet qui est rendu à plus de 630 millions $ et qui pourrait atteindre jusqu'à 725 millions $»</a:t>
            </a:r>
          </a:p>
          <a:p>
            <a:r>
              <a:rPr lang="fr-CA" sz="1200" b="1" kern="1200">
                <a:solidFill>
                  <a:schemeClr val="tx1"/>
                </a:solidFill>
                <a:effectLst/>
                <a:latin typeface="+mn-lt"/>
                <a:ea typeface="+mn-ea"/>
                <a:cs typeface="+mn-cs"/>
              </a:rPr>
              <a:t> </a:t>
            </a:r>
            <a:endParaRPr lang="fr-CA" sz="1200" kern="1200">
              <a:solidFill>
                <a:schemeClr val="tx1"/>
              </a:solidFill>
              <a:effectLst/>
              <a:latin typeface="+mn-lt"/>
              <a:ea typeface="+mn-ea"/>
              <a:cs typeface="+mn-cs"/>
            </a:endParaRPr>
          </a:p>
          <a:p>
            <a:r>
              <a:rPr lang="fr-CA" sz="1200" b="1" kern="1200">
                <a:solidFill>
                  <a:schemeClr val="tx1"/>
                </a:solidFill>
                <a:effectLst/>
                <a:latin typeface="+mn-lt"/>
                <a:ea typeface="+mn-ea"/>
                <a:cs typeface="+mn-cs"/>
              </a:rPr>
              <a:t> </a:t>
            </a:r>
            <a:endParaRPr lang="fr-CA" sz="1200" kern="1200">
              <a:solidFill>
                <a:schemeClr val="tx1"/>
              </a:solidFill>
              <a:effectLst/>
              <a:latin typeface="+mn-lt"/>
              <a:ea typeface="+mn-ea"/>
              <a:cs typeface="+mn-cs"/>
            </a:endParaRPr>
          </a:p>
          <a:p>
            <a:r>
              <a:rPr lang="fr-CA" sz="1200" b="1" kern="1200">
                <a:solidFill>
                  <a:schemeClr val="tx1"/>
                </a:solidFill>
                <a:effectLst/>
                <a:latin typeface="+mn-lt"/>
                <a:ea typeface="+mn-ea"/>
                <a:cs typeface="+mn-cs"/>
              </a:rPr>
              <a:t>La perte de contrôle des données</a:t>
            </a:r>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Le Québec est actuellement dépendant au GAFAM (surtout Microsoft et Amazon) en matière de technologie. Dans un contexte de tension commerciale, on vient affaiblir notre position de force. 85 % des solutions infonuagiques sont hébergées par des géants américains.</a:t>
            </a:r>
            <a:endParaRPr lang="fr-CA"/>
          </a:p>
        </p:txBody>
      </p:sp>
      <p:sp>
        <p:nvSpPr>
          <p:cNvPr id="4" name="Espace réservé du numéro de diapositive 3">
            <a:extLst>
              <a:ext uri="{FF2B5EF4-FFF2-40B4-BE49-F238E27FC236}">
                <a16:creationId xmlns:a16="http://schemas.microsoft.com/office/drawing/2014/main" id="{C4C48E82-BC34-5B69-35BA-9555BF068C4C}"/>
              </a:ext>
            </a:extLst>
          </p:cNvPr>
          <p:cNvSpPr>
            <a:spLocks noGrp="1"/>
          </p:cNvSpPr>
          <p:nvPr>
            <p:ph type="sldNum" sz="quarter" idx="5"/>
          </p:nvPr>
        </p:nvSpPr>
        <p:spPr/>
        <p:txBody>
          <a:bodyPr/>
          <a:lstStyle/>
          <a:p>
            <a:fld id="{5FBAFC0A-0536-4443-9309-6B92E14DB6A6}" type="slidenum">
              <a:rPr lang="fr-CA" smtClean="0"/>
              <a:t>26</a:t>
            </a:fld>
            <a:endParaRPr lang="fr-CA"/>
          </a:p>
        </p:txBody>
      </p:sp>
    </p:spTree>
    <p:extLst>
      <p:ext uri="{BB962C8B-B14F-4D97-AF65-F5344CB8AC3E}">
        <p14:creationId xmlns:p14="http://schemas.microsoft.com/office/powerpoint/2010/main" val="3514054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BED19-C2FC-5816-F4B5-2DD0D5576C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9722804-2423-873F-0A1B-C0747F028B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BDB32A-BA98-7DE5-71C6-5E542D84D3A1}"/>
              </a:ext>
            </a:extLst>
          </p:cNvPr>
          <p:cNvSpPr>
            <a:spLocks noGrp="1"/>
          </p:cNvSpPr>
          <p:nvPr>
            <p:ph type="body" idx="1"/>
          </p:nvPr>
        </p:nvSpPr>
        <p:spPr/>
        <p:txBody>
          <a:bodyPr/>
          <a:lstStyle/>
          <a:p>
            <a:r>
              <a:rPr lang="fr-CA" sz="1200" kern="1200">
                <a:solidFill>
                  <a:schemeClr val="tx1"/>
                </a:solidFill>
                <a:effectLst/>
                <a:latin typeface="+mn-lt"/>
                <a:ea typeface="+mn-ea"/>
                <a:cs typeface="+mn-cs"/>
              </a:rPr>
              <a:t>Provoquent une perte d’expertise;</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Mènent à moins de transparence et de reddition de comptes et à une perte de contrôle.</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SIFA le nouveau fiasco numérique de la CAQ. </a:t>
            </a:r>
          </a:p>
          <a:p>
            <a:r>
              <a:rPr lang="fr-CA" sz="1200" kern="1200">
                <a:solidFill>
                  <a:schemeClr val="tx1"/>
                </a:solidFill>
                <a:effectLst/>
                <a:latin typeface="+mn-lt"/>
                <a:ea typeface="+mn-ea"/>
                <a:cs typeface="+mn-cs"/>
              </a:rPr>
              <a:t> </a:t>
            </a:r>
          </a:p>
          <a:p>
            <a:r>
              <a:rPr lang="fr-CA" sz="1200" kern="1200">
                <a:solidFill>
                  <a:schemeClr val="tx1"/>
                </a:solidFill>
                <a:effectLst/>
                <a:latin typeface="+mn-lt"/>
                <a:ea typeface="+mn-ea"/>
                <a:cs typeface="+mn-cs"/>
              </a:rPr>
              <a:t>C’est un projet qui a été autorisé en 2022 qui devait coûter au départ 96 millions $ pour moderniser la gestion financière et l’approvisionnement du réseau de la santé. Aujourd'hui, trois ans plus tard, on parle d'un projet qui est rendu à plus de 630 millions $ et qui pourrait atteindre jusqu'à 725 millions $»</a:t>
            </a:r>
          </a:p>
          <a:p>
            <a:r>
              <a:rPr lang="fr-CA" sz="1200" b="1" kern="1200">
                <a:solidFill>
                  <a:schemeClr val="tx1"/>
                </a:solidFill>
                <a:effectLst/>
                <a:latin typeface="+mn-lt"/>
                <a:ea typeface="+mn-ea"/>
                <a:cs typeface="+mn-cs"/>
              </a:rPr>
              <a:t> </a:t>
            </a:r>
            <a:endParaRPr lang="fr-CA" sz="1200" kern="1200">
              <a:solidFill>
                <a:schemeClr val="tx1"/>
              </a:solidFill>
              <a:effectLst/>
              <a:latin typeface="+mn-lt"/>
              <a:ea typeface="+mn-ea"/>
              <a:cs typeface="+mn-cs"/>
            </a:endParaRPr>
          </a:p>
          <a:p>
            <a:r>
              <a:rPr lang="fr-CA" sz="1200" b="1" kern="1200">
                <a:solidFill>
                  <a:schemeClr val="tx1"/>
                </a:solidFill>
                <a:effectLst/>
                <a:latin typeface="+mn-lt"/>
                <a:ea typeface="+mn-ea"/>
                <a:cs typeface="+mn-cs"/>
              </a:rPr>
              <a:t> </a:t>
            </a:r>
            <a:endParaRPr lang="fr-CA" sz="1200" kern="1200">
              <a:solidFill>
                <a:schemeClr val="tx1"/>
              </a:solidFill>
              <a:effectLst/>
              <a:latin typeface="+mn-lt"/>
              <a:ea typeface="+mn-ea"/>
              <a:cs typeface="+mn-cs"/>
            </a:endParaRPr>
          </a:p>
          <a:p>
            <a:r>
              <a:rPr lang="fr-CA" sz="1200" b="1" kern="1200">
                <a:solidFill>
                  <a:schemeClr val="tx1"/>
                </a:solidFill>
                <a:effectLst/>
                <a:latin typeface="+mn-lt"/>
                <a:ea typeface="+mn-ea"/>
                <a:cs typeface="+mn-cs"/>
              </a:rPr>
              <a:t>La perte de contrôle des données</a:t>
            </a:r>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Le Québec est actuellement dépendant au GAFAM (surtout Microsoft et Amazon) en matière de technologie. Dans un contexte de tension commerciale, on vient affaiblir notre position de force. 85 % des solutions infonuagiques sont hébergées par des géants américains.</a:t>
            </a:r>
            <a:endParaRPr lang="fr-CA"/>
          </a:p>
        </p:txBody>
      </p:sp>
      <p:sp>
        <p:nvSpPr>
          <p:cNvPr id="4" name="Espace réservé du numéro de diapositive 3">
            <a:extLst>
              <a:ext uri="{FF2B5EF4-FFF2-40B4-BE49-F238E27FC236}">
                <a16:creationId xmlns:a16="http://schemas.microsoft.com/office/drawing/2014/main" id="{2CC27BC2-E439-28A9-B3DC-B6CA51D786F6}"/>
              </a:ext>
            </a:extLst>
          </p:cNvPr>
          <p:cNvSpPr>
            <a:spLocks noGrp="1"/>
          </p:cNvSpPr>
          <p:nvPr>
            <p:ph type="sldNum" sz="quarter" idx="5"/>
          </p:nvPr>
        </p:nvSpPr>
        <p:spPr/>
        <p:txBody>
          <a:bodyPr/>
          <a:lstStyle/>
          <a:p>
            <a:fld id="{5FBAFC0A-0536-4443-9309-6B92E14DB6A6}" type="slidenum">
              <a:rPr lang="fr-CA" smtClean="0"/>
              <a:t>27</a:t>
            </a:fld>
            <a:endParaRPr lang="fr-CA"/>
          </a:p>
        </p:txBody>
      </p:sp>
    </p:spTree>
    <p:extLst>
      <p:ext uri="{BB962C8B-B14F-4D97-AF65-F5344CB8AC3E}">
        <p14:creationId xmlns:p14="http://schemas.microsoft.com/office/powerpoint/2010/main" val="3875994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8991A-64A6-D985-827F-1576573665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5A2617-CB34-6E89-05A6-78BA603F451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37467A-986C-658B-5DC4-D9526C93CC81}"/>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62EA0621-6BD4-FA14-2FAD-EAE557A64CF2}"/>
              </a:ext>
            </a:extLst>
          </p:cNvPr>
          <p:cNvSpPr>
            <a:spLocks noGrp="1"/>
          </p:cNvSpPr>
          <p:nvPr>
            <p:ph type="sldNum" sz="quarter" idx="5"/>
          </p:nvPr>
        </p:nvSpPr>
        <p:spPr/>
        <p:txBody>
          <a:bodyPr/>
          <a:lstStyle/>
          <a:p>
            <a:fld id="{5FBAFC0A-0536-4443-9309-6B92E14DB6A6}" type="slidenum">
              <a:rPr lang="fr-CA" smtClean="0"/>
              <a:t>28</a:t>
            </a:fld>
            <a:endParaRPr lang="fr-CA"/>
          </a:p>
        </p:txBody>
      </p:sp>
    </p:spTree>
    <p:extLst>
      <p:ext uri="{BB962C8B-B14F-4D97-AF65-F5344CB8AC3E}">
        <p14:creationId xmlns:p14="http://schemas.microsoft.com/office/powerpoint/2010/main" val="2286773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6BBE-1628-26F5-F2B0-9E13352027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7AA8B9-BA12-FFC2-2605-7F08A85D72C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C4BE13-1EDC-5645-B170-6E4436852655}"/>
              </a:ext>
            </a:extLst>
          </p:cNvPr>
          <p:cNvSpPr>
            <a:spLocks noGrp="1"/>
          </p:cNvSpPr>
          <p:nvPr>
            <p:ph type="body" idx="1"/>
          </p:nvPr>
        </p:nvSpPr>
        <p:spPr/>
        <p:txBody>
          <a:bodyPr/>
          <a:lstStyle/>
          <a:p>
            <a:r>
              <a:rPr lang="fr-CA" sz="1200" b="0" i="0" kern="1200">
                <a:solidFill>
                  <a:schemeClr val="tx1"/>
                </a:solidFill>
                <a:effectLst/>
                <a:latin typeface="+mn-lt"/>
                <a:ea typeface="+mn-ea"/>
                <a:cs typeface="+mn-cs"/>
              </a:rPr>
              <a:t>Les services publics offrent généralement une meilleure </a:t>
            </a:r>
            <a:r>
              <a:rPr lang="fr-CA" sz="1200" b="0" i="0" kern="1200">
                <a:solidFill>
                  <a:schemeClr val="tx1"/>
                </a:solidFill>
                <a:effectLst/>
                <a:latin typeface="+mn-lt"/>
                <a:ea typeface="+mn-ea"/>
                <a:cs typeface="+mn-cs"/>
                <a:hlinkClick r:id="rId3"/>
              </a:rPr>
              <a:t>sécurité d'emploi</a:t>
            </a:r>
            <a:r>
              <a:rPr lang="fr-CA" sz="1200" b="0" i="0" kern="1200">
                <a:solidFill>
                  <a:schemeClr val="tx1"/>
                </a:solidFill>
                <a:effectLst/>
                <a:latin typeface="+mn-lt"/>
                <a:ea typeface="+mn-ea"/>
                <a:cs typeface="+mn-cs"/>
              </a:rPr>
              <a:t> (permanence), des régimes de retraite avantageux et des horaires plus courts (environ 37h/semaine) que le secteur privé, qui impose souvent une semaine de 38,5 heures ou plus. En revanche, le secteur privé propose souvent des salaires plus élevés pour des postes équivalents, des opportunités d'avancement rapide et une plus grande flexibilité. </a:t>
            </a:r>
          </a:p>
          <a:p>
            <a:r>
              <a:rPr lang="fr-CA" sz="1200" b="1" i="0" kern="1200">
                <a:solidFill>
                  <a:schemeClr val="tx1"/>
                </a:solidFill>
                <a:effectLst/>
                <a:latin typeface="+mn-lt"/>
                <a:ea typeface="+mn-ea"/>
                <a:cs typeface="+mn-cs"/>
              </a:rPr>
              <a:t>Comparaison détaillée :</a:t>
            </a:r>
            <a:endParaRPr lang="fr-CA" sz="1200" b="0" i="0" kern="1200">
              <a:solidFill>
                <a:schemeClr val="tx1"/>
              </a:solidFill>
              <a:effectLst/>
              <a:latin typeface="+mn-lt"/>
              <a:ea typeface="+mn-ea"/>
              <a:cs typeface="+mn-cs"/>
            </a:endParaRPr>
          </a:p>
          <a:p>
            <a:r>
              <a:rPr lang="fr-CA" sz="1200" b="1" i="0" kern="1200">
                <a:solidFill>
                  <a:schemeClr val="tx1"/>
                </a:solidFill>
                <a:effectLst/>
                <a:latin typeface="+mn-lt"/>
                <a:ea typeface="+mn-ea"/>
                <a:cs typeface="+mn-cs"/>
              </a:rPr>
              <a:t>Rémunération et Salaire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Souvent des salaires de base plus élevés et des bonis liés à la performance.</a:t>
            </a: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Salaire de base souvent inférieur, mais compensé par des avantages sociaux (retraite, assurances) plus généreux, rendant la rémunération globale compétitive, voire parfois supérieure pour certaines catégories.</a:t>
            </a:r>
          </a:p>
          <a:p>
            <a:r>
              <a:rPr lang="fr-CA" sz="1200" b="1" i="0" kern="1200">
                <a:solidFill>
                  <a:schemeClr val="tx1"/>
                </a:solidFill>
                <a:effectLst/>
                <a:latin typeface="+mn-lt"/>
                <a:ea typeface="+mn-ea"/>
                <a:cs typeface="+mn-cs"/>
              </a:rPr>
              <a:t>Conditions de travail et Avantages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Sécurité d'emploi élevée, semaines de travail généralement plus courtes, vacances et congés plus nombreux.</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Plus grande flexibilité, environnement potentiellement plus dynamique, mais plus grande précarité de l'emploi.</a:t>
            </a:r>
          </a:p>
          <a:p>
            <a:r>
              <a:rPr lang="fr-CA" sz="1200" b="1" i="0" kern="1200">
                <a:solidFill>
                  <a:schemeClr val="tx1"/>
                </a:solidFill>
                <a:effectLst/>
                <a:latin typeface="+mn-lt"/>
                <a:ea typeface="+mn-ea"/>
                <a:cs typeface="+mn-cs"/>
              </a:rPr>
              <a:t>Avancement et Carrière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Structures hiérarchiques rigides, avancement basé sur l'ancienneté.</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Évolution de carrière plus rapide et axée sur le mérite.</a:t>
            </a:r>
          </a:p>
          <a:p>
            <a:r>
              <a:rPr lang="fr-CA" sz="1200" b="1" i="0" kern="1200">
                <a:solidFill>
                  <a:schemeClr val="tx1"/>
                </a:solidFill>
                <a:effectLst/>
                <a:latin typeface="+mn-lt"/>
                <a:ea typeface="+mn-ea"/>
                <a:cs typeface="+mn-cs"/>
              </a:rPr>
              <a:t>Variations selon le secteur (Québec) :</a:t>
            </a:r>
            <a:endParaRPr lang="fr-CA" sz="1200" b="0" i="0" kern="1200">
              <a:solidFill>
                <a:schemeClr val="tx1"/>
              </a:solidFill>
              <a:effectLst/>
              <a:latin typeface="+mn-lt"/>
              <a:ea typeface="+mn-ea"/>
              <a:cs typeface="+mn-cs"/>
            </a:endParaRPr>
          </a:p>
          <a:p>
            <a:pPr lvl="1"/>
            <a:r>
              <a:rPr lang="fr-CA" sz="1200" b="0" i="0" kern="1200">
                <a:solidFill>
                  <a:schemeClr val="tx1"/>
                </a:solidFill>
                <a:effectLst/>
                <a:latin typeface="+mn-lt"/>
                <a:ea typeface="+mn-ea"/>
                <a:cs typeface="+mn-cs"/>
              </a:rPr>
              <a:t>L'administration québécoise présente des salaires souvent inférieurs (-8,7% à -11,9% en moyenne) par rapport au privé.</a:t>
            </a:r>
          </a:p>
          <a:p>
            <a:pPr lvl="1"/>
            <a:r>
              <a:rPr lang="fr-CA" sz="1200" b="0" i="0" kern="1200">
                <a:solidFill>
                  <a:schemeClr val="tx1"/>
                </a:solidFill>
                <a:effectLst/>
                <a:latin typeface="+mn-lt"/>
                <a:ea typeface="+mn-ea"/>
                <a:cs typeface="+mn-cs"/>
              </a:rPr>
              <a:t>Les municipalités offrent souvent des conditions bien supérieures aux autres secteurs publics et au privé. </a:t>
            </a:r>
          </a:p>
          <a:p>
            <a:r>
              <a:rPr lang="fr-CA" sz="1200" b="0" i="0" kern="1200">
                <a:solidFill>
                  <a:schemeClr val="tx1"/>
                </a:solidFill>
                <a:effectLst/>
                <a:latin typeface="+mn-lt"/>
                <a:ea typeface="+mn-ea"/>
                <a:cs typeface="+mn-cs"/>
              </a:rPr>
              <a:t>En résumé, le choix dépend souvent d'un arbitrage entre la stabilité (public) et le revenu/vitesse de progression (privé).</a:t>
            </a:r>
          </a:p>
          <a:p>
            <a:endParaRPr lang="fr-CA"/>
          </a:p>
        </p:txBody>
      </p:sp>
      <p:sp>
        <p:nvSpPr>
          <p:cNvPr id="4" name="Espace réservé du numéro de diapositive 3">
            <a:extLst>
              <a:ext uri="{FF2B5EF4-FFF2-40B4-BE49-F238E27FC236}">
                <a16:creationId xmlns:a16="http://schemas.microsoft.com/office/drawing/2014/main" id="{FF8B8FF6-161F-8FE5-99DF-96F07956B859}"/>
              </a:ext>
            </a:extLst>
          </p:cNvPr>
          <p:cNvSpPr>
            <a:spLocks noGrp="1"/>
          </p:cNvSpPr>
          <p:nvPr>
            <p:ph type="sldNum" sz="quarter" idx="5"/>
          </p:nvPr>
        </p:nvSpPr>
        <p:spPr/>
        <p:txBody>
          <a:bodyPr/>
          <a:lstStyle/>
          <a:p>
            <a:fld id="{5FBAFC0A-0536-4443-9309-6B92E14DB6A6}" type="slidenum">
              <a:rPr lang="fr-CA" smtClean="0"/>
              <a:t>29</a:t>
            </a:fld>
            <a:endParaRPr lang="fr-CA"/>
          </a:p>
        </p:txBody>
      </p:sp>
    </p:spTree>
    <p:extLst>
      <p:ext uri="{BB962C8B-B14F-4D97-AF65-F5344CB8AC3E}">
        <p14:creationId xmlns:p14="http://schemas.microsoft.com/office/powerpoint/2010/main" val="41903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799" y="4400550"/>
            <a:ext cx="5686425" cy="4743450"/>
          </a:xfrm>
        </p:spPr>
        <p:txBody>
          <a:bodyPr/>
          <a:lstStyle/>
          <a:p>
            <a:r>
              <a:rPr lang="fr-CA" sz="1200" kern="1200">
                <a:solidFill>
                  <a:schemeClr val="tx1"/>
                </a:solidFill>
                <a:effectLst/>
                <a:latin typeface="+mn-lt"/>
                <a:ea typeface="+mn-ea"/>
                <a:cs typeface="+mn-cs"/>
              </a:rPr>
              <a:t> </a:t>
            </a:r>
            <a:endParaRPr lang="fr-CA"/>
          </a:p>
        </p:txBody>
      </p:sp>
      <p:sp>
        <p:nvSpPr>
          <p:cNvPr id="4" name="Espace réservé du numéro de diapositive 3"/>
          <p:cNvSpPr>
            <a:spLocks noGrp="1"/>
          </p:cNvSpPr>
          <p:nvPr>
            <p:ph type="sldNum" sz="quarter" idx="5"/>
          </p:nvPr>
        </p:nvSpPr>
        <p:spPr/>
        <p:txBody>
          <a:bodyPr/>
          <a:lstStyle/>
          <a:p>
            <a:fld id="{5FBAFC0A-0536-4443-9309-6B92E14DB6A6}" type="slidenum">
              <a:rPr lang="fr-CA" smtClean="0"/>
              <a:t>3</a:t>
            </a:fld>
            <a:endParaRPr lang="fr-CA"/>
          </a:p>
        </p:txBody>
      </p:sp>
    </p:spTree>
    <p:extLst>
      <p:ext uri="{BB962C8B-B14F-4D97-AF65-F5344CB8AC3E}">
        <p14:creationId xmlns:p14="http://schemas.microsoft.com/office/powerpoint/2010/main" val="1311992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A4E49-BAB3-D684-ECD8-A282B61484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502C75-2536-5994-B595-E696DEEE960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F063E3-54E5-EFC1-47B6-BA28D224D198}"/>
              </a:ext>
            </a:extLst>
          </p:cNvPr>
          <p:cNvSpPr>
            <a:spLocks noGrp="1"/>
          </p:cNvSpPr>
          <p:nvPr>
            <p:ph type="body" idx="1"/>
          </p:nvPr>
        </p:nvSpPr>
        <p:spPr/>
        <p:txBody>
          <a:bodyPr/>
          <a:lstStyle/>
          <a:p>
            <a:r>
              <a:rPr lang="fr-CA" sz="1200" b="0" i="0" kern="1200">
                <a:solidFill>
                  <a:schemeClr val="tx1"/>
                </a:solidFill>
                <a:effectLst/>
                <a:latin typeface="+mn-lt"/>
                <a:ea typeface="+mn-ea"/>
                <a:cs typeface="+mn-cs"/>
              </a:rPr>
              <a:t>Les services publics offrent généralement une meilleure </a:t>
            </a:r>
            <a:r>
              <a:rPr lang="fr-CA" sz="1200" b="0" i="0" kern="1200">
                <a:solidFill>
                  <a:schemeClr val="tx1"/>
                </a:solidFill>
                <a:effectLst/>
                <a:latin typeface="+mn-lt"/>
                <a:ea typeface="+mn-ea"/>
                <a:cs typeface="+mn-cs"/>
                <a:hlinkClick r:id="rId3"/>
              </a:rPr>
              <a:t>sécurité d'emploi</a:t>
            </a:r>
            <a:r>
              <a:rPr lang="fr-CA" sz="1200" b="0" i="0" kern="1200">
                <a:solidFill>
                  <a:schemeClr val="tx1"/>
                </a:solidFill>
                <a:effectLst/>
                <a:latin typeface="+mn-lt"/>
                <a:ea typeface="+mn-ea"/>
                <a:cs typeface="+mn-cs"/>
              </a:rPr>
              <a:t> (permanence), des régimes de retraite avantageux et des horaires plus courts (environ 37h/semaine) que le secteur privé, qui impose souvent une semaine de 38,5 heures ou plus. En revanche, le secteur privé propose souvent des salaires plus élevés pour des postes équivalents, des opportunités d'avancement rapide et une plus grande flexibilité. </a:t>
            </a:r>
          </a:p>
          <a:p>
            <a:r>
              <a:rPr lang="fr-CA" sz="1200" b="1" i="0" kern="1200">
                <a:solidFill>
                  <a:schemeClr val="tx1"/>
                </a:solidFill>
                <a:effectLst/>
                <a:latin typeface="+mn-lt"/>
                <a:ea typeface="+mn-ea"/>
                <a:cs typeface="+mn-cs"/>
              </a:rPr>
              <a:t>Comparaison détaillée :</a:t>
            </a:r>
            <a:endParaRPr lang="fr-CA" sz="1200" b="0" i="0" kern="1200">
              <a:solidFill>
                <a:schemeClr val="tx1"/>
              </a:solidFill>
              <a:effectLst/>
              <a:latin typeface="+mn-lt"/>
              <a:ea typeface="+mn-ea"/>
              <a:cs typeface="+mn-cs"/>
            </a:endParaRPr>
          </a:p>
          <a:p>
            <a:r>
              <a:rPr lang="fr-CA" sz="1200" b="1" i="0" kern="1200">
                <a:solidFill>
                  <a:schemeClr val="tx1"/>
                </a:solidFill>
                <a:effectLst/>
                <a:latin typeface="+mn-lt"/>
                <a:ea typeface="+mn-ea"/>
                <a:cs typeface="+mn-cs"/>
              </a:rPr>
              <a:t>Rémunération et Salaire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Souvent des salaires de base plus élevés et des bonis liés à la performance.</a:t>
            </a: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Salaire de base souvent inférieur, mais compensé par des avantages sociaux (retraite, assurances) plus généreux, rendant la rémunération globale compétitive, voire parfois supérieure pour certaines catégories.</a:t>
            </a:r>
          </a:p>
          <a:p>
            <a:r>
              <a:rPr lang="fr-CA" sz="1200" b="1" i="0" kern="1200">
                <a:solidFill>
                  <a:schemeClr val="tx1"/>
                </a:solidFill>
                <a:effectLst/>
                <a:latin typeface="+mn-lt"/>
                <a:ea typeface="+mn-ea"/>
                <a:cs typeface="+mn-cs"/>
              </a:rPr>
              <a:t>Conditions de travail et Avantages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Sécurité d'emploi élevée, semaines de travail généralement plus courtes, vacances et congés plus nombreux.</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Plus grande flexibilité, environnement potentiellement plus dynamique, mais plus grande précarité de l'emploi.</a:t>
            </a:r>
          </a:p>
          <a:p>
            <a:r>
              <a:rPr lang="fr-CA" sz="1200" b="1" i="0" kern="1200">
                <a:solidFill>
                  <a:schemeClr val="tx1"/>
                </a:solidFill>
                <a:effectLst/>
                <a:latin typeface="+mn-lt"/>
                <a:ea typeface="+mn-ea"/>
                <a:cs typeface="+mn-cs"/>
              </a:rPr>
              <a:t>Avancement et Carrière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Structures hiérarchiques rigides, avancement basé sur l'ancienneté.</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Évolution de carrière plus rapide et axée sur le mérite.</a:t>
            </a:r>
          </a:p>
          <a:p>
            <a:r>
              <a:rPr lang="fr-CA" sz="1200" b="1" i="0" kern="1200">
                <a:solidFill>
                  <a:schemeClr val="tx1"/>
                </a:solidFill>
                <a:effectLst/>
                <a:latin typeface="+mn-lt"/>
                <a:ea typeface="+mn-ea"/>
                <a:cs typeface="+mn-cs"/>
              </a:rPr>
              <a:t>Variations selon le secteur (Québec) :</a:t>
            </a:r>
            <a:endParaRPr lang="fr-CA" sz="1200" b="0" i="0" kern="1200">
              <a:solidFill>
                <a:schemeClr val="tx1"/>
              </a:solidFill>
              <a:effectLst/>
              <a:latin typeface="+mn-lt"/>
              <a:ea typeface="+mn-ea"/>
              <a:cs typeface="+mn-cs"/>
            </a:endParaRPr>
          </a:p>
          <a:p>
            <a:pPr lvl="1"/>
            <a:r>
              <a:rPr lang="fr-CA" sz="1200" b="0" i="0" kern="1200">
                <a:solidFill>
                  <a:schemeClr val="tx1"/>
                </a:solidFill>
                <a:effectLst/>
                <a:latin typeface="+mn-lt"/>
                <a:ea typeface="+mn-ea"/>
                <a:cs typeface="+mn-cs"/>
              </a:rPr>
              <a:t>L'administration québécoise présente des salaires souvent inférieurs (-8,7% à -11,9% en moyenne) par rapport au privé.</a:t>
            </a:r>
          </a:p>
          <a:p>
            <a:pPr lvl="1"/>
            <a:r>
              <a:rPr lang="fr-CA" sz="1200" b="0" i="0" kern="1200">
                <a:solidFill>
                  <a:schemeClr val="tx1"/>
                </a:solidFill>
                <a:effectLst/>
                <a:latin typeface="+mn-lt"/>
                <a:ea typeface="+mn-ea"/>
                <a:cs typeface="+mn-cs"/>
              </a:rPr>
              <a:t>Les municipalités offrent souvent des conditions bien supérieures aux autres secteurs publics et au privé. </a:t>
            </a:r>
          </a:p>
          <a:p>
            <a:r>
              <a:rPr lang="fr-CA" sz="1200" b="0" i="0" kern="1200">
                <a:solidFill>
                  <a:schemeClr val="tx1"/>
                </a:solidFill>
                <a:effectLst/>
                <a:latin typeface="+mn-lt"/>
                <a:ea typeface="+mn-ea"/>
                <a:cs typeface="+mn-cs"/>
              </a:rPr>
              <a:t>En résumé, le choix dépend souvent d'un arbitrage entre la stabilité (public) et le revenu/vitesse de progression (privé).</a:t>
            </a:r>
          </a:p>
          <a:p>
            <a:endParaRPr lang="fr-CA"/>
          </a:p>
          <a:p>
            <a:r>
              <a:rPr lang="fr-CA">
                <a:hlinkClick r:id="rId4"/>
              </a:rPr>
              <a:t>Évaluation actuarielle du RREGOP au 31 décembre 2023 - Note</a:t>
            </a:r>
            <a:endParaRPr lang="fr-CA"/>
          </a:p>
          <a:p>
            <a:endParaRPr lang="fr-CA"/>
          </a:p>
        </p:txBody>
      </p:sp>
      <p:sp>
        <p:nvSpPr>
          <p:cNvPr id="4" name="Espace réservé du numéro de diapositive 3">
            <a:extLst>
              <a:ext uri="{FF2B5EF4-FFF2-40B4-BE49-F238E27FC236}">
                <a16:creationId xmlns:a16="http://schemas.microsoft.com/office/drawing/2014/main" id="{CB42FE20-D014-C1CC-ABB5-2BBDBC20A128}"/>
              </a:ext>
            </a:extLst>
          </p:cNvPr>
          <p:cNvSpPr>
            <a:spLocks noGrp="1"/>
          </p:cNvSpPr>
          <p:nvPr>
            <p:ph type="sldNum" sz="quarter" idx="5"/>
          </p:nvPr>
        </p:nvSpPr>
        <p:spPr/>
        <p:txBody>
          <a:bodyPr/>
          <a:lstStyle/>
          <a:p>
            <a:fld id="{5FBAFC0A-0536-4443-9309-6B92E14DB6A6}" type="slidenum">
              <a:rPr lang="fr-CA" smtClean="0"/>
              <a:t>30</a:t>
            </a:fld>
            <a:endParaRPr lang="fr-CA"/>
          </a:p>
        </p:txBody>
      </p:sp>
    </p:spTree>
    <p:extLst>
      <p:ext uri="{BB962C8B-B14F-4D97-AF65-F5344CB8AC3E}">
        <p14:creationId xmlns:p14="http://schemas.microsoft.com/office/powerpoint/2010/main" val="3826226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5173C-FB4B-0AEA-B8DD-32A48325BD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741389-7472-2405-F933-FCCC8CAE878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01EDD1-4124-69F7-C070-423B504324A4}"/>
              </a:ext>
            </a:extLst>
          </p:cNvPr>
          <p:cNvSpPr>
            <a:spLocks noGrp="1"/>
          </p:cNvSpPr>
          <p:nvPr>
            <p:ph type="body" idx="1"/>
          </p:nvPr>
        </p:nvSpPr>
        <p:spPr/>
        <p:txBody>
          <a:bodyPr/>
          <a:lstStyle/>
          <a:p>
            <a:r>
              <a:rPr lang="fr-CA" sz="1200" b="0" i="0" kern="1200">
                <a:solidFill>
                  <a:schemeClr val="tx1"/>
                </a:solidFill>
                <a:effectLst/>
                <a:latin typeface="+mn-lt"/>
                <a:ea typeface="+mn-ea"/>
                <a:cs typeface="+mn-cs"/>
              </a:rPr>
              <a:t>Les services publics offrent généralement une meilleure </a:t>
            </a:r>
            <a:r>
              <a:rPr lang="fr-CA" sz="1200" b="0" i="0" kern="1200">
                <a:solidFill>
                  <a:schemeClr val="tx1"/>
                </a:solidFill>
                <a:effectLst/>
                <a:latin typeface="+mn-lt"/>
                <a:ea typeface="+mn-ea"/>
                <a:cs typeface="+mn-cs"/>
                <a:hlinkClick r:id="rId3"/>
              </a:rPr>
              <a:t>sécurité d'emploi</a:t>
            </a:r>
            <a:r>
              <a:rPr lang="fr-CA" sz="1200" b="0" i="0" kern="1200">
                <a:solidFill>
                  <a:schemeClr val="tx1"/>
                </a:solidFill>
                <a:effectLst/>
                <a:latin typeface="+mn-lt"/>
                <a:ea typeface="+mn-ea"/>
                <a:cs typeface="+mn-cs"/>
              </a:rPr>
              <a:t> (permanence), des régimes de retraite avantageux et des horaires plus courts (environ 37h/semaine) que le secteur privé, qui impose souvent une semaine de 38,5 heures ou plus. En revanche, le secteur privé propose souvent des salaires plus élevés pour des postes équivalents, des opportunités d'avancement rapide et une plus grande flexibilité. </a:t>
            </a:r>
          </a:p>
          <a:p>
            <a:r>
              <a:rPr lang="fr-CA" sz="1200" b="1" i="0" kern="1200">
                <a:solidFill>
                  <a:schemeClr val="tx1"/>
                </a:solidFill>
                <a:effectLst/>
                <a:latin typeface="+mn-lt"/>
                <a:ea typeface="+mn-ea"/>
                <a:cs typeface="+mn-cs"/>
              </a:rPr>
              <a:t>Comparaison détaillée :</a:t>
            </a:r>
            <a:endParaRPr lang="fr-CA" sz="1200" b="0" i="0" kern="1200">
              <a:solidFill>
                <a:schemeClr val="tx1"/>
              </a:solidFill>
              <a:effectLst/>
              <a:latin typeface="+mn-lt"/>
              <a:ea typeface="+mn-ea"/>
              <a:cs typeface="+mn-cs"/>
            </a:endParaRPr>
          </a:p>
          <a:p>
            <a:r>
              <a:rPr lang="fr-CA" sz="1200" b="1" i="0" kern="1200">
                <a:solidFill>
                  <a:schemeClr val="tx1"/>
                </a:solidFill>
                <a:effectLst/>
                <a:latin typeface="+mn-lt"/>
                <a:ea typeface="+mn-ea"/>
                <a:cs typeface="+mn-cs"/>
              </a:rPr>
              <a:t>Rémunération et Salaire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Souvent des salaires de base plus élevés et des bonis liés à la performance.</a:t>
            </a: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Salaire de base souvent inférieur, mais compensé par des avantages sociaux (retraite, assurances) plus généreux, rendant la rémunération globale compétitive, voire parfois supérieure pour certaines catégories.</a:t>
            </a:r>
          </a:p>
          <a:p>
            <a:r>
              <a:rPr lang="fr-CA" sz="1200" b="1" i="0" kern="1200">
                <a:solidFill>
                  <a:schemeClr val="tx1"/>
                </a:solidFill>
                <a:effectLst/>
                <a:latin typeface="+mn-lt"/>
                <a:ea typeface="+mn-ea"/>
                <a:cs typeface="+mn-cs"/>
              </a:rPr>
              <a:t>Conditions de travail et Avantages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Sécurité d'emploi élevée, semaines de travail généralement plus courtes, vacances et congés plus nombreux.</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Plus grande flexibilité, environnement potentiellement plus dynamique, mais plus grande précarité de l'emploi.</a:t>
            </a:r>
          </a:p>
          <a:p>
            <a:r>
              <a:rPr lang="fr-CA" sz="1200" b="1" i="0" kern="1200">
                <a:solidFill>
                  <a:schemeClr val="tx1"/>
                </a:solidFill>
                <a:effectLst/>
                <a:latin typeface="+mn-lt"/>
                <a:ea typeface="+mn-ea"/>
                <a:cs typeface="+mn-cs"/>
              </a:rPr>
              <a:t>Avancement et Carrière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Structures hiérarchiques rigides, avancement basé sur l'ancienneté.</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Évolution de carrière plus rapide et axée sur le mérite.</a:t>
            </a:r>
          </a:p>
          <a:p>
            <a:r>
              <a:rPr lang="fr-CA" sz="1200" b="1" i="0" kern="1200">
                <a:solidFill>
                  <a:schemeClr val="tx1"/>
                </a:solidFill>
                <a:effectLst/>
                <a:latin typeface="+mn-lt"/>
                <a:ea typeface="+mn-ea"/>
                <a:cs typeface="+mn-cs"/>
              </a:rPr>
              <a:t>Variations selon le secteur (Québec) :</a:t>
            </a:r>
            <a:endParaRPr lang="fr-CA" sz="1200" b="0" i="0" kern="1200">
              <a:solidFill>
                <a:schemeClr val="tx1"/>
              </a:solidFill>
              <a:effectLst/>
              <a:latin typeface="+mn-lt"/>
              <a:ea typeface="+mn-ea"/>
              <a:cs typeface="+mn-cs"/>
            </a:endParaRPr>
          </a:p>
          <a:p>
            <a:pPr lvl="1"/>
            <a:r>
              <a:rPr lang="fr-CA" sz="1200" b="0" i="0" kern="1200">
                <a:solidFill>
                  <a:schemeClr val="tx1"/>
                </a:solidFill>
                <a:effectLst/>
                <a:latin typeface="+mn-lt"/>
                <a:ea typeface="+mn-ea"/>
                <a:cs typeface="+mn-cs"/>
              </a:rPr>
              <a:t>L'administration québécoise présente des salaires souvent inférieurs (-8,7% à -11,9% en moyenne) par rapport au privé.</a:t>
            </a:r>
          </a:p>
          <a:p>
            <a:pPr lvl="1"/>
            <a:r>
              <a:rPr lang="fr-CA" sz="1200" b="0" i="0" kern="1200">
                <a:solidFill>
                  <a:schemeClr val="tx1"/>
                </a:solidFill>
                <a:effectLst/>
                <a:latin typeface="+mn-lt"/>
                <a:ea typeface="+mn-ea"/>
                <a:cs typeface="+mn-cs"/>
              </a:rPr>
              <a:t>Les municipalités offrent souvent des conditions bien supérieures aux autres secteurs publics et au privé. </a:t>
            </a:r>
          </a:p>
          <a:p>
            <a:r>
              <a:rPr lang="fr-CA" sz="1200" b="0" i="0" kern="1200">
                <a:solidFill>
                  <a:schemeClr val="tx1"/>
                </a:solidFill>
                <a:effectLst/>
                <a:latin typeface="+mn-lt"/>
                <a:ea typeface="+mn-ea"/>
                <a:cs typeface="+mn-cs"/>
              </a:rPr>
              <a:t>En résumé, le choix dépend souvent d'un arbitrage entre la stabilité (public) et le revenu/vitesse de progression (privé).</a:t>
            </a:r>
          </a:p>
          <a:p>
            <a:endParaRPr lang="fr-CA"/>
          </a:p>
          <a:p>
            <a:r>
              <a:rPr lang="fr-CA">
                <a:hlinkClick r:id="rId4"/>
              </a:rPr>
              <a:t>Évaluation actuarielle du RREGOP au 31 décembre 2023 - Note</a:t>
            </a:r>
            <a:endParaRPr lang="fr-CA"/>
          </a:p>
          <a:p>
            <a:endParaRPr lang="fr-CA"/>
          </a:p>
        </p:txBody>
      </p:sp>
      <p:sp>
        <p:nvSpPr>
          <p:cNvPr id="4" name="Espace réservé du numéro de diapositive 3">
            <a:extLst>
              <a:ext uri="{FF2B5EF4-FFF2-40B4-BE49-F238E27FC236}">
                <a16:creationId xmlns:a16="http://schemas.microsoft.com/office/drawing/2014/main" id="{15D71010-5D98-C805-DA35-7A343BAF1344}"/>
              </a:ext>
            </a:extLst>
          </p:cNvPr>
          <p:cNvSpPr>
            <a:spLocks noGrp="1"/>
          </p:cNvSpPr>
          <p:nvPr>
            <p:ph type="sldNum" sz="quarter" idx="5"/>
          </p:nvPr>
        </p:nvSpPr>
        <p:spPr/>
        <p:txBody>
          <a:bodyPr/>
          <a:lstStyle/>
          <a:p>
            <a:fld id="{5FBAFC0A-0536-4443-9309-6B92E14DB6A6}" type="slidenum">
              <a:rPr lang="fr-CA" smtClean="0"/>
              <a:t>31</a:t>
            </a:fld>
            <a:endParaRPr lang="fr-CA"/>
          </a:p>
        </p:txBody>
      </p:sp>
    </p:spTree>
    <p:extLst>
      <p:ext uri="{BB962C8B-B14F-4D97-AF65-F5344CB8AC3E}">
        <p14:creationId xmlns:p14="http://schemas.microsoft.com/office/powerpoint/2010/main" val="3792072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EC3D9-A5E3-7485-C8F2-6B6A82179D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C78A1F-3CF4-4CF9-7429-95ED20389A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3A54D2-63FE-7C62-D7C7-AE501F42C6E2}"/>
              </a:ext>
            </a:extLst>
          </p:cNvPr>
          <p:cNvSpPr>
            <a:spLocks noGrp="1"/>
          </p:cNvSpPr>
          <p:nvPr>
            <p:ph type="body" idx="1"/>
          </p:nvPr>
        </p:nvSpPr>
        <p:spPr/>
        <p:txBody>
          <a:bodyPr/>
          <a:lstStyle/>
          <a:p>
            <a:r>
              <a:rPr lang="fr-CA" sz="1200" b="0" i="0" kern="1200">
                <a:solidFill>
                  <a:schemeClr val="tx1"/>
                </a:solidFill>
                <a:effectLst/>
                <a:latin typeface="+mn-lt"/>
                <a:ea typeface="+mn-ea"/>
                <a:cs typeface="+mn-cs"/>
              </a:rPr>
              <a:t>Les services publics offrent généralement une meilleure </a:t>
            </a:r>
            <a:r>
              <a:rPr lang="fr-CA" sz="1200" b="0" i="0" kern="1200">
                <a:solidFill>
                  <a:schemeClr val="tx1"/>
                </a:solidFill>
                <a:effectLst/>
                <a:latin typeface="+mn-lt"/>
                <a:ea typeface="+mn-ea"/>
                <a:cs typeface="+mn-cs"/>
                <a:hlinkClick r:id="rId3"/>
              </a:rPr>
              <a:t>sécurité d'emploi</a:t>
            </a:r>
            <a:r>
              <a:rPr lang="fr-CA" sz="1200" b="0" i="0" kern="1200">
                <a:solidFill>
                  <a:schemeClr val="tx1"/>
                </a:solidFill>
                <a:effectLst/>
                <a:latin typeface="+mn-lt"/>
                <a:ea typeface="+mn-ea"/>
                <a:cs typeface="+mn-cs"/>
              </a:rPr>
              <a:t> (permanence), des régimes de retraite avantageux et des horaires plus courts (environ 37h/semaine) que le secteur privé, qui impose souvent une semaine de 38,5 heures ou plus. En revanche, le secteur privé propose souvent des salaires plus élevés pour des postes équivalents, des opportunités d'avancement rapide et une plus grande flexibilité. </a:t>
            </a:r>
          </a:p>
          <a:p>
            <a:r>
              <a:rPr lang="fr-CA" sz="1200" b="1" i="0" kern="1200">
                <a:solidFill>
                  <a:schemeClr val="tx1"/>
                </a:solidFill>
                <a:effectLst/>
                <a:latin typeface="+mn-lt"/>
                <a:ea typeface="+mn-ea"/>
                <a:cs typeface="+mn-cs"/>
              </a:rPr>
              <a:t>Comparaison détaillée :</a:t>
            </a:r>
            <a:endParaRPr lang="fr-CA" sz="1200" b="0" i="0" kern="1200">
              <a:solidFill>
                <a:schemeClr val="tx1"/>
              </a:solidFill>
              <a:effectLst/>
              <a:latin typeface="+mn-lt"/>
              <a:ea typeface="+mn-ea"/>
              <a:cs typeface="+mn-cs"/>
            </a:endParaRPr>
          </a:p>
          <a:p>
            <a:r>
              <a:rPr lang="fr-CA" sz="1200" b="1" i="0" kern="1200">
                <a:solidFill>
                  <a:schemeClr val="tx1"/>
                </a:solidFill>
                <a:effectLst/>
                <a:latin typeface="+mn-lt"/>
                <a:ea typeface="+mn-ea"/>
                <a:cs typeface="+mn-cs"/>
              </a:rPr>
              <a:t>Rémunération et Salaire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Souvent des salaires de base plus élevés et des bonis liés à la performance.</a:t>
            </a: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Salaire de base souvent inférieur, mais compensé par des avantages sociaux (retraite, assurances) plus généreux, rendant la rémunération globale compétitive, voire parfois supérieure pour certaines catégories.</a:t>
            </a:r>
          </a:p>
          <a:p>
            <a:r>
              <a:rPr lang="fr-CA" sz="1200" b="1" i="0" kern="1200">
                <a:solidFill>
                  <a:schemeClr val="tx1"/>
                </a:solidFill>
                <a:effectLst/>
                <a:latin typeface="+mn-lt"/>
                <a:ea typeface="+mn-ea"/>
                <a:cs typeface="+mn-cs"/>
              </a:rPr>
              <a:t>Conditions de travail et Avantages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Sécurité d'emploi élevée, semaines de travail généralement plus courtes, vacances et congés plus nombreux.</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Plus grande flexibilité, environnement potentiellement plus dynamique, mais plus grande précarité de l'emploi.</a:t>
            </a:r>
          </a:p>
          <a:p>
            <a:r>
              <a:rPr lang="fr-CA" sz="1200" b="1" i="0" kern="1200">
                <a:solidFill>
                  <a:schemeClr val="tx1"/>
                </a:solidFill>
                <a:effectLst/>
                <a:latin typeface="+mn-lt"/>
                <a:ea typeface="+mn-ea"/>
                <a:cs typeface="+mn-cs"/>
              </a:rPr>
              <a:t>Avancement et Carrière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Structures hiérarchiques rigides, avancement basé sur l'ancienneté.</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Évolution de carrière plus rapide et axée sur le mérite.</a:t>
            </a:r>
          </a:p>
          <a:p>
            <a:r>
              <a:rPr lang="fr-CA" sz="1200" b="1" i="0" kern="1200">
                <a:solidFill>
                  <a:schemeClr val="tx1"/>
                </a:solidFill>
                <a:effectLst/>
                <a:latin typeface="+mn-lt"/>
                <a:ea typeface="+mn-ea"/>
                <a:cs typeface="+mn-cs"/>
              </a:rPr>
              <a:t>Variations selon le secteur (Québec) :</a:t>
            </a:r>
            <a:endParaRPr lang="fr-CA" sz="1200" b="0" i="0" kern="1200">
              <a:solidFill>
                <a:schemeClr val="tx1"/>
              </a:solidFill>
              <a:effectLst/>
              <a:latin typeface="+mn-lt"/>
              <a:ea typeface="+mn-ea"/>
              <a:cs typeface="+mn-cs"/>
            </a:endParaRPr>
          </a:p>
          <a:p>
            <a:pPr lvl="1"/>
            <a:r>
              <a:rPr lang="fr-CA" sz="1200" b="0" i="0" kern="1200">
                <a:solidFill>
                  <a:schemeClr val="tx1"/>
                </a:solidFill>
                <a:effectLst/>
                <a:latin typeface="+mn-lt"/>
                <a:ea typeface="+mn-ea"/>
                <a:cs typeface="+mn-cs"/>
              </a:rPr>
              <a:t>L'administration québécoise présente des salaires souvent inférieurs (-8,7% à -11,9% en moyenne) par rapport au privé.</a:t>
            </a:r>
          </a:p>
          <a:p>
            <a:pPr lvl="1"/>
            <a:r>
              <a:rPr lang="fr-CA" sz="1200" b="0" i="0" kern="1200">
                <a:solidFill>
                  <a:schemeClr val="tx1"/>
                </a:solidFill>
                <a:effectLst/>
                <a:latin typeface="+mn-lt"/>
                <a:ea typeface="+mn-ea"/>
                <a:cs typeface="+mn-cs"/>
              </a:rPr>
              <a:t>Les municipalités offrent souvent des conditions bien supérieures aux autres secteurs publics et au privé. </a:t>
            </a:r>
          </a:p>
          <a:p>
            <a:r>
              <a:rPr lang="fr-CA" sz="1200" b="0" i="0" kern="1200">
                <a:solidFill>
                  <a:schemeClr val="tx1"/>
                </a:solidFill>
                <a:effectLst/>
                <a:latin typeface="+mn-lt"/>
                <a:ea typeface="+mn-ea"/>
                <a:cs typeface="+mn-cs"/>
              </a:rPr>
              <a:t>En résumé, le choix dépend souvent d'un arbitrage entre la stabilité (public) et le revenu/vitesse de progression (privé).</a:t>
            </a:r>
          </a:p>
          <a:p>
            <a:endParaRPr lang="fr-CA"/>
          </a:p>
          <a:p>
            <a:r>
              <a:rPr lang="fr-CA">
                <a:hlinkClick r:id="rId4"/>
              </a:rPr>
              <a:t>Évaluation actuarielle du RREGOP au 31 décembre 2023 - Note</a:t>
            </a:r>
            <a:endParaRPr lang="fr-CA"/>
          </a:p>
          <a:p>
            <a:endParaRPr lang="fr-CA"/>
          </a:p>
        </p:txBody>
      </p:sp>
      <p:sp>
        <p:nvSpPr>
          <p:cNvPr id="4" name="Espace réservé du numéro de diapositive 3">
            <a:extLst>
              <a:ext uri="{FF2B5EF4-FFF2-40B4-BE49-F238E27FC236}">
                <a16:creationId xmlns:a16="http://schemas.microsoft.com/office/drawing/2014/main" id="{99E9CF63-5FFE-04C5-C2E7-94E71A741FF4}"/>
              </a:ext>
            </a:extLst>
          </p:cNvPr>
          <p:cNvSpPr>
            <a:spLocks noGrp="1"/>
          </p:cNvSpPr>
          <p:nvPr>
            <p:ph type="sldNum" sz="quarter" idx="5"/>
          </p:nvPr>
        </p:nvSpPr>
        <p:spPr/>
        <p:txBody>
          <a:bodyPr/>
          <a:lstStyle/>
          <a:p>
            <a:fld id="{5FBAFC0A-0536-4443-9309-6B92E14DB6A6}" type="slidenum">
              <a:rPr lang="fr-CA" smtClean="0"/>
              <a:t>32</a:t>
            </a:fld>
            <a:endParaRPr lang="fr-CA"/>
          </a:p>
        </p:txBody>
      </p:sp>
    </p:spTree>
    <p:extLst>
      <p:ext uri="{BB962C8B-B14F-4D97-AF65-F5344CB8AC3E}">
        <p14:creationId xmlns:p14="http://schemas.microsoft.com/office/powerpoint/2010/main" val="3919436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D504E-FF55-1D20-3BE8-1754FA2AFF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E19229-8656-CF7D-3468-34A0D95BE1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B8D29B-147E-492F-2C0C-5F3ABC2CC5F6}"/>
              </a:ext>
            </a:extLst>
          </p:cNvPr>
          <p:cNvSpPr>
            <a:spLocks noGrp="1"/>
          </p:cNvSpPr>
          <p:nvPr>
            <p:ph type="body" idx="1"/>
          </p:nvPr>
        </p:nvSpPr>
        <p:spPr/>
        <p:txBody>
          <a:bodyPr/>
          <a:lstStyle/>
          <a:p>
            <a:r>
              <a:rPr lang="fr-CA" sz="1200" b="0" i="0" kern="1200">
                <a:solidFill>
                  <a:schemeClr val="tx1"/>
                </a:solidFill>
                <a:effectLst/>
                <a:latin typeface="+mn-lt"/>
                <a:ea typeface="+mn-ea"/>
                <a:cs typeface="+mn-cs"/>
              </a:rPr>
              <a:t>Les services publics offrent généralement une meilleure </a:t>
            </a:r>
            <a:r>
              <a:rPr lang="fr-CA" sz="1200" b="0" i="0" kern="1200">
                <a:solidFill>
                  <a:schemeClr val="tx1"/>
                </a:solidFill>
                <a:effectLst/>
                <a:latin typeface="+mn-lt"/>
                <a:ea typeface="+mn-ea"/>
                <a:cs typeface="+mn-cs"/>
                <a:hlinkClick r:id="rId3"/>
              </a:rPr>
              <a:t>sécurité d'emploi</a:t>
            </a:r>
            <a:r>
              <a:rPr lang="fr-CA" sz="1200" b="0" i="0" kern="1200">
                <a:solidFill>
                  <a:schemeClr val="tx1"/>
                </a:solidFill>
                <a:effectLst/>
                <a:latin typeface="+mn-lt"/>
                <a:ea typeface="+mn-ea"/>
                <a:cs typeface="+mn-cs"/>
              </a:rPr>
              <a:t> (permanence), des régimes de retraite avantageux et des horaires plus courts (environ 37h/semaine) que le secteur privé, qui impose souvent une semaine de 38,5 heures ou plus. En revanche, le secteur privé propose souvent des salaires plus élevés pour des postes équivalents, des opportunités d'avancement rapide et une plus grande flexibilité. </a:t>
            </a:r>
          </a:p>
          <a:p>
            <a:r>
              <a:rPr lang="fr-CA" sz="1200" b="1" i="0" kern="1200">
                <a:solidFill>
                  <a:schemeClr val="tx1"/>
                </a:solidFill>
                <a:effectLst/>
                <a:latin typeface="+mn-lt"/>
                <a:ea typeface="+mn-ea"/>
                <a:cs typeface="+mn-cs"/>
              </a:rPr>
              <a:t>Comparaison détaillée :</a:t>
            </a:r>
            <a:endParaRPr lang="fr-CA" sz="1200" b="0" i="0" kern="1200">
              <a:solidFill>
                <a:schemeClr val="tx1"/>
              </a:solidFill>
              <a:effectLst/>
              <a:latin typeface="+mn-lt"/>
              <a:ea typeface="+mn-ea"/>
              <a:cs typeface="+mn-cs"/>
            </a:endParaRPr>
          </a:p>
          <a:p>
            <a:r>
              <a:rPr lang="fr-CA" sz="1200" b="1" i="0" kern="1200">
                <a:solidFill>
                  <a:schemeClr val="tx1"/>
                </a:solidFill>
                <a:effectLst/>
                <a:latin typeface="+mn-lt"/>
                <a:ea typeface="+mn-ea"/>
                <a:cs typeface="+mn-cs"/>
              </a:rPr>
              <a:t>Rémunération et Salaire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Souvent des salaires de base plus élevés et des bonis liés à la performance.</a:t>
            </a: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Salaire de base souvent inférieur, mais compensé par des avantages sociaux (retraite, assurances) plus généreux, rendant la rémunération globale compétitive, voire parfois supérieure pour certaines catégories.</a:t>
            </a:r>
          </a:p>
          <a:p>
            <a:r>
              <a:rPr lang="fr-CA" sz="1200" b="1" i="0" kern="1200">
                <a:solidFill>
                  <a:schemeClr val="tx1"/>
                </a:solidFill>
                <a:effectLst/>
                <a:latin typeface="+mn-lt"/>
                <a:ea typeface="+mn-ea"/>
                <a:cs typeface="+mn-cs"/>
              </a:rPr>
              <a:t>Conditions de travail et Avantages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Sécurité d'emploi élevée, semaines de travail généralement plus courtes, vacances et congés plus nombreux.</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Plus grande flexibilité, environnement potentiellement plus dynamique, mais plus grande précarité de l'emploi.</a:t>
            </a:r>
          </a:p>
          <a:p>
            <a:r>
              <a:rPr lang="fr-CA" sz="1200" b="1" i="0" kern="1200">
                <a:solidFill>
                  <a:schemeClr val="tx1"/>
                </a:solidFill>
                <a:effectLst/>
                <a:latin typeface="+mn-lt"/>
                <a:ea typeface="+mn-ea"/>
                <a:cs typeface="+mn-cs"/>
              </a:rPr>
              <a:t>Avancement et Carrière :</a:t>
            </a:r>
            <a:endParaRPr lang="fr-CA" sz="1200" b="0" i="0" kern="1200">
              <a:solidFill>
                <a:schemeClr val="tx1"/>
              </a:solidFill>
              <a:effectLst/>
              <a:latin typeface="+mn-lt"/>
              <a:ea typeface="+mn-ea"/>
              <a:cs typeface="+mn-cs"/>
            </a:endParaRPr>
          </a:p>
          <a:p>
            <a:pPr lvl="1"/>
            <a:r>
              <a:rPr lang="fr-CA" sz="1200" b="1" i="0" kern="1200">
                <a:solidFill>
                  <a:schemeClr val="tx1"/>
                </a:solidFill>
                <a:effectLst/>
                <a:latin typeface="+mn-lt"/>
                <a:ea typeface="+mn-ea"/>
                <a:cs typeface="+mn-cs"/>
              </a:rPr>
              <a:t>Public :</a:t>
            </a:r>
            <a:r>
              <a:rPr lang="fr-CA" sz="1200" b="0" i="0" kern="1200">
                <a:solidFill>
                  <a:schemeClr val="tx1"/>
                </a:solidFill>
                <a:effectLst/>
                <a:latin typeface="+mn-lt"/>
                <a:ea typeface="+mn-ea"/>
                <a:cs typeface="+mn-cs"/>
              </a:rPr>
              <a:t> Structures hiérarchiques rigides, avancement basé sur l'ancienneté.</a:t>
            </a:r>
          </a:p>
          <a:p>
            <a:pPr lvl="1"/>
            <a:r>
              <a:rPr lang="fr-CA" sz="1200" b="1" i="0" kern="1200">
                <a:solidFill>
                  <a:schemeClr val="tx1"/>
                </a:solidFill>
                <a:effectLst/>
                <a:latin typeface="+mn-lt"/>
                <a:ea typeface="+mn-ea"/>
                <a:cs typeface="+mn-cs"/>
              </a:rPr>
              <a:t>Privé :</a:t>
            </a:r>
            <a:r>
              <a:rPr lang="fr-CA" sz="1200" b="0" i="0" kern="1200">
                <a:solidFill>
                  <a:schemeClr val="tx1"/>
                </a:solidFill>
                <a:effectLst/>
                <a:latin typeface="+mn-lt"/>
                <a:ea typeface="+mn-ea"/>
                <a:cs typeface="+mn-cs"/>
              </a:rPr>
              <a:t> Évolution de carrière plus rapide et axée sur le mérite.</a:t>
            </a:r>
          </a:p>
          <a:p>
            <a:r>
              <a:rPr lang="fr-CA" sz="1200" b="1" i="0" kern="1200">
                <a:solidFill>
                  <a:schemeClr val="tx1"/>
                </a:solidFill>
                <a:effectLst/>
                <a:latin typeface="+mn-lt"/>
                <a:ea typeface="+mn-ea"/>
                <a:cs typeface="+mn-cs"/>
              </a:rPr>
              <a:t>Variations selon le secteur (Québec) :</a:t>
            </a:r>
            <a:endParaRPr lang="fr-CA" sz="1200" b="0" i="0" kern="1200">
              <a:solidFill>
                <a:schemeClr val="tx1"/>
              </a:solidFill>
              <a:effectLst/>
              <a:latin typeface="+mn-lt"/>
              <a:ea typeface="+mn-ea"/>
              <a:cs typeface="+mn-cs"/>
            </a:endParaRPr>
          </a:p>
          <a:p>
            <a:pPr lvl="1"/>
            <a:r>
              <a:rPr lang="fr-CA" sz="1200" b="0" i="0" kern="1200">
                <a:solidFill>
                  <a:schemeClr val="tx1"/>
                </a:solidFill>
                <a:effectLst/>
                <a:latin typeface="+mn-lt"/>
                <a:ea typeface="+mn-ea"/>
                <a:cs typeface="+mn-cs"/>
              </a:rPr>
              <a:t>L'administration québécoise présente des salaires souvent inférieurs (-8,7% à -11,9% en moyenne) par rapport au privé.</a:t>
            </a:r>
          </a:p>
          <a:p>
            <a:pPr lvl="1"/>
            <a:r>
              <a:rPr lang="fr-CA" sz="1200" b="0" i="0" kern="1200">
                <a:solidFill>
                  <a:schemeClr val="tx1"/>
                </a:solidFill>
                <a:effectLst/>
                <a:latin typeface="+mn-lt"/>
                <a:ea typeface="+mn-ea"/>
                <a:cs typeface="+mn-cs"/>
              </a:rPr>
              <a:t>Les municipalités offrent souvent des conditions bien supérieures aux autres secteurs publics et au privé. </a:t>
            </a:r>
          </a:p>
          <a:p>
            <a:r>
              <a:rPr lang="fr-CA" sz="1200" b="0" i="0" kern="1200">
                <a:solidFill>
                  <a:schemeClr val="tx1"/>
                </a:solidFill>
                <a:effectLst/>
                <a:latin typeface="+mn-lt"/>
                <a:ea typeface="+mn-ea"/>
                <a:cs typeface="+mn-cs"/>
              </a:rPr>
              <a:t>En résumé, le choix dépend souvent d'un arbitrage entre la stabilité (public) et le revenu/vitesse de progression (privé).</a:t>
            </a:r>
          </a:p>
          <a:p>
            <a:endParaRPr lang="fr-CA"/>
          </a:p>
          <a:p>
            <a:r>
              <a:rPr lang="fr-CA">
                <a:hlinkClick r:id="rId4"/>
              </a:rPr>
              <a:t>Évaluation actuarielle du RREGOP au 31 décembre 2023 - Note</a:t>
            </a:r>
            <a:endParaRPr lang="fr-CA"/>
          </a:p>
          <a:p>
            <a:endParaRPr lang="fr-CA"/>
          </a:p>
        </p:txBody>
      </p:sp>
      <p:sp>
        <p:nvSpPr>
          <p:cNvPr id="4" name="Espace réservé du numéro de diapositive 3">
            <a:extLst>
              <a:ext uri="{FF2B5EF4-FFF2-40B4-BE49-F238E27FC236}">
                <a16:creationId xmlns:a16="http://schemas.microsoft.com/office/drawing/2014/main" id="{68DF94B6-7049-EDE9-65D4-3952072425A5}"/>
              </a:ext>
            </a:extLst>
          </p:cNvPr>
          <p:cNvSpPr>
            <a:spLocks noGrp="1"/>
          </p:cNvSpPr>
          <p:nvPr>
            <p:ph type="sldNum" sz="quarter" idx="5"/>
          </p:nvPr>
        </p:nvSpPr>
        <p:spPr/>
        <p:txBody>
          <a:bodyPr/>
          <a:lstStyle/>
          <a:p>
            <a:fld id="{5FBAFC0A-0536-4443-9309-6B92E14DB6A6}" type="slidenum">
              <a:rPr lang="fr-CA" smtClean="0"/>
              <a:t>33</a:t>
            </a:fld>
            <a:endParaRPr lang="fr-CA"/>
          </a:p>
        </p:txBody>
      </p:sp>
    </p:spTree>
    <p:extLst>
      <p:ext uri="{BB962C8B-B14F-4D97-AF65-F5344CB8AC3E}">
        <p14:creationId xmlns:p14="http://schemas.microsoft.com/office/powerpoint/2010/main" val="2541387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FBAFC0A-0536-4443-9309-6B92E14DB6A6}" type="slidenum">
              <a:rPr lang="fr-CA" smtClean="0"/>
              <a:t>34</a:t>
            </a:fld>
            <a:endParaRPr lang="fr-CA"/>
          </a:p>
        </p:txBody>
      </p:sp>
    </p:spTree>
    <p:extLst>
      <p:ext uri="{BB962C8B-B14F-4D97-AF65-F5344CB8AC3E}">
        <p14:creationId xmlns:p14="http://schemas.microsoft.com/office/powerpoint/2010/main" val="218880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FBAFC0A-0536-4443-9309-6B92E14DB6A6}" type="slidenum">
              <a:rPr lang="fr-CA" smtClean="0"/>
              <a:t>4</a:t>
            </a:fld>
            <a:endParaRPr lang="fr-CA"/>
          </a:p>
        </p:txBody>
      </p:sp>
    </p:spTree>
    <p:extLst>
      <p:ext uri="{BB962C8B-B14F-4D97-AF65-F5344CB8AC3E}">
        <p14:creationId xmlns:p14="http://schemas.microsoft.com/office/powerpoint/2010/main" val="66239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F0324-B154-CA3C-7056-4860636815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7099BA-526D-1EAD-023D-F7D51A7877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F495F5-7185-94EE-B910-C2FB62C7E871}"/>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1ABAF75-A5FD-8D2E-3C64-6C2E1379D6EE}"/>
              </a:ext>
            </a:extLst>
          </p:cNvPr>
          <p:cNvSpPr>
            <a:spLocks noGrp="1"/>
          </p:cNvSpPr>
          <p:nvPr>
            <p:ph type="sldNum" sz="quarter" idx="5"/>
          </p:nvPr>
        </p:nvSpPr>
        <p:spPr/>
        <p:txBody>
          <a:bodyPr/>
          <a:lstStyle/>
          <a:p>
            <a:fld id="{5FBAFC0A-0536-4443-9309-6B92E14DB6A6}" type="slidenum">
              <a:rPr lang="fr-CA" smtClean="0"/>
              <a:t>5</a:t>
            </a:fld>
            <a:endParaRPr lang="fr-CA"/>
          </a:p>
        </p:txBody>
      </p:sp>
    </p:spTree>
    <p:extLst>
      <p:ext uri="{BB962C8B-B14F-4D97-AF65-F5344CB8AC3E}">
        <p14:creationId xmlns:p14="http://schemas.microsoft.com/office/powerpoint/2010/main" val="307137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CED3E-9826-1E16-9961-59F1CB432E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43B42A-5296-5066-0190-A07A297CC3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045A6DE-CC5C-C7D5-9C0A-8A1D9AE2F5A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D5FDF96B-E6A6-62C7-D797-F9D82B10B94A}"/>
              </a:ext>
            </a:extLst>
          </p:cNvPr>
          <p:cNvSpPr>
            <a:spLocks noGrp="1"/>
          </p:cNvSpPr>
          <p:nvPr>
            <p:ph type="sldNum" sz="quarter" idx="5"/>
          </p:nvPr>
        </p:nvSpPr>
        <p:spPr/>
        <p:txBody>
          <a:bodyPr/>
          <a:lstStyle/>
          <a:p>
            <a:fld id="{5FBAFC0A-0536-4443-9309-6B92E14DB6A6}" type="slidenum">
              <a:rPr lang="fr-CA" smtClean="0"/>
              <a:t>6</a:t>
            </a:fld>
            <a:endParaRPr lang="fr-CA"/>
          </a:p>
        </p:txBody>
      </p:sp>
    </p:spTree>
    <p:extLst>
      <p:ext uri="{BB962C8B-B14F-4D97-AF65-F5344CB8AC3E}">
        <p14:creationId xmlns:p14="http://schemas.microsoft.com/office/powerpoint/2010/main" val="200507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77D9B-2956-0153-E238-4B8481803E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BE9C28-E676-6BC0-1AEA-56DA08BF25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EA5C26-868A-9DF2-5A94-BD6E50220496}"/>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DFF457C-4E04-E68C-4C7A-F032A0A67D40}"/>
              </a:ext>
            </a:extLst>
          </p:cNvPr>
          <p:cNvSpPr>
            <a:spLocks noGrp="1"/>
          </p:cNvSpPr>
          <p:nvPr>
            <p:ph type="sldNum" sz="quarter" idx="5"/>
          </p:nvPr>
        </p:nvSpPr>
        <p:spPr/>
        <p:txBody>
          <a:bodyPr/>
          <a:lstStyle/>
          <a:p>
            <a:fld id="{5FBAFC0A-0536-4443-9309-6B92E14DB6A6}" type="slidenum">
              <a:rPr lang="fr-CA" smtClean="0"/>
              <a:t>7</a:t>
            </a:fld>
            <a:endParaRPr lang="fr-CA"/>
          </a:p>
        </p:txBody>
      </p:sp>
    </p:spTree>
    <p:extLst>
      <p:ext uri="{BB962C8B-B14F-4D97-AF65-F5344CB8AC3E}">
        <p14:creationId xmlns:p14="http://schemas.microsoft.com/office/powerpoint/2010/main" val="84661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D76F7-E278-3D0F-70A8-BB0163B2304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5B33A2-6F70-9BB2-16DC-C7DFA23151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3A3D2B-4773-E8B0-47D0-6CEF84B09588}"/>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95CC13A-B084-83D9-980E-9449244374C3}"/>
              </a:ext>
            </a:extLst>
          </p:cNvPr>
          <p:cNvSpPr>
            <a:spLocks noGrp="1"/>
          </p:cNvSpPr>
          <p:nvPr>
            <p:ph type="sldNum" sz="quarter" idx="5"/>
          </p:nvPr>
        </p:nvSpPr>
        <p:spPr/>
        <p:txBody>
          <a:bodyPr/>
          <a:lstStyle/>
          <a:p>
            <a:fld id="{5FBAFC0A-0536-4443-9309-6B92E14DB6A6}" type="slidenum">
              <a:rPr lang="fr-CA" smtClean="0"/>
              <a:t>8</a:t>
            </a:fld>
            <a:endParaRPr lang="fr-CA"/>
          </a:p>
        </p:txBody>
      </p:sp>
    </p:spTree>
    <p:extLst>
      <p:ext uri="{BB962C8B-B14F-4D97-AF65-F5344CB8AC3E}">
        <p14:creationId xmlns:p14="http://schemas.microsoft.com/office/powerpoint/2010/main" val="429488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55F2F-FD4A-ECFD-5180-0410E7FC8A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D4390B-C90A-64CA-6C6E-4E3EB154BCF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2DDBF6C-7423-AE80-6D87-CDEE5A417340}"/>
              </a:ext>
            </a:extLst>
          </p:cNvPr>
          <p:cNvSpPr>
            <a:spLocks noGrp="1"/>
          </p:cNvSpPr>
          <p:nvPr>
            <p:ph type="body" idx="1"/>
          </p:nvPr>
        </p:nvSpPr>
        <p:spPr/>
        <p:txBody>
          <a:bodyPr/>
          <a:lstStyle/>
          <a:p>
            <a:r>
              <a:rPr lang="fr-CA" sz="1200" u="sng" kern="1200">
                <a:solidFill>
                  <a:schemeClr val="tx1"/>
                </a:solidFill>
                <a:effectLst/>
                <a:latin typeface="+mn-lt"/>
                <a:ea typeface="+mn-ea"/>
                <a:cs typeface="+mn-cs"/>
                <a:hlinkClick r:id="rId3"/>
              </a:rPr>
              <a:t>Portrait des membres du CMQ | Collège des médecins du Québec</a:t>
            </a:r>
            <a:endParaRPr lang="fr-CA" sz="1200" kern="1200">
              <a:solidFill>
                <a:schemeClr val="tx1"/>
              </a:solidFill>
              <a:effectLst/>
              <a:latin typeface="+mn-lt"/>
              <a:ea typeface="+mn-ea"/>
              <a:cs typeface="+mn-cs"/>
            </a:endParaRPr>
          </a:p>
          <a:p>
            <a:r>
              <a:rPr lang="fr-CA" sz="1200" u="sng" kern="1200">
                <a:solidFill>
                  <a:schemeClr val="tx1"/>
                </a:solidFill>
                <a:effectLst/>
                <a:latin typeface="+mn-lt"/>
                <a:ea typeface="+mn-ea"/>
                <a:cs typeface="+mn-cs"/>
                <a:hlinkClick r:id="rId4"/>
              </a:rPr>
              <a:t>Les effectifs médicaux | Fédération des médecins spécialistes du Québec</a:t>
            </a:r>
            <a:endParaRPr lang="fr-CA" sz="1200" kern="1200">
              <a:solidFill>
                <a:schemeClr val="tx1"/>
              </a:solidFill>
              <a:effectLst/>
              <a:latin typeface="+mn-lt"/>
              <a:ea typeface="+mn-ea"/>
              <a:cs typeface="+mn-cs"/>
            </a:endParaRPr>
          </a:p>
          <a:p>
            <a:endParaRPr lang="fr-CA" sz="1200" b="1" kern="1200">
              <a:solidFill>
                <a:schemeClr val="tx1"/>
              </a:solidFill>
              <a:effectLst/>
              <a:latin typeface="+mn-lt"/>
              <a:ea typeface="+mn-ea"/>
              <a:cs typeface="+mn-cs"/>
            </a:endParaRPr>
          </a:p>
          <a:p>
            <a:r>
              <a:rPr lang="fr-CA" sz="1200" b="1" kern="1200">
                <a:solidFill>
                  <a:schemeClr val="tx1"/>
                </a:solidFill>
                <a:effectLst/>
                <a:latin typeface="+mn-lt"/>
                <a:ea typeface="+mn-ea"/>
                <a:cs typeface="+mn-cs"/>
              </a:rPr>
              <a:t>Exercice de la médecine privé</a:t>
            </a:r>
          </a:p>
          <a:p>
            <a:endParaRPr lang="fr-CA" sz="1200" kern="1200">
              <a:solidFill>
                <a:schemeClr val="tx1"/>
              </a:solidFill>
              <a:effectLst/>
              <a:latin typeface="+mn-lt"/>
              <a:ea typeface="+mn-ea"/>
              <a:cs typeface="+mn-cs"/>
            </a:endParaRPr>
          </a:p>
          <a:p>
            <a:pPr eaLnBrk="0" fontAlgn="base" hangingPunct="0"/>
            <a:r>
              <a:rPr lang="fr-CA" sz="1200" kern="1200">
                <a:solidFill>
                  <a:schemeClr val="tx1"/>
                </a:solidFill>
                <a:effectLst/>
                <a:latin typeface="+mn-lt"/>
                <a:ea typeface="+mn-ea"/>
                <a:cs typeface="+mn-cs"/>
              </a:rPr>
              <a:t>Au Québec, on compte 774 médecins travaillant désormais au privé (RAMQ)</a:t>
            </a:r>
          </a:p>
          <a:p>
            <a:pPr eaLnBrk="0" fontAlgn="base" hangingPunct="0"/>
            <a:r>
              <a:rPr lang="fr-CA" sz="1200" kern="1200">
                <a:solidFill>
                  <a:schemeClr val="tx1"/>
                </a:solidFill>
                <a:effectLst/>
                <a:latin typeface="+mn-lt"/>
                <a:ea typeface="+mn-ea"/>
                <a:cs typeface="+mn-cs"/>
              </a:rPr>
              <a:t>C’est presque trois fois plus qu’il y a dix ans!</a:t>
            </a:r>
          </a:p>
          <a:p>
            <a:pPr eaLnBrk="0" fontAlgn="base" hangingPunct="0"/>
            <a:r>
              <a:rPr lang="fr-CA" sz="1200" kern="1200">
                <a:solidFill>
                  <a:schemeClr val="tx1"/>
                </a:solidFill>
                <a:effectLst/>
                <a:latin typeface="+mn-lt"/>
                <a:ea typeface="+mn-ea"/>
                <a:cs typeface="+mn-cs"/>
              </a:rPr>
              <a:t>C’est 46 fois plus de médecins qui se désaffilient du régime public que dans le Canada tout entier</a:t>
            </a:r>
          </a:p>
          <a:p>
            <a:pPr eaLnBrk="0" fontAlgn="base" hangingPunct="0"/>
            <a:endParaRPr lang="fr-CA" sz="120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Projet de loi no 83 - </a:t>
            </a:r>
            <a:r>
              <a:rPr lang="fr-CA" sz="1200" b="1" i="1" kern="100">
                <a:solidFill>
                  <a:schemeClr val="tx1"/>
                </a:solidFill>
                <a:ea typeface="Aptos" panose="020B0004020202020204" pitchFamily="34" charset="0"/>
                <a:cs typeface="Arial" panose="020B0604020202020204" pitchFamily="34" charset="0"/>
              </a:rPr>
              <a:t>Loi favorisant l’exercice de la médecine au sein du réseau public de SSS  </a:t>
            </a:r>
            <a:r>
              <a:rPr lang="fr-CA" sz="1100" kern="100">
                <a:solidFill>
                  <a:schemeClr val="tx1"/>
                </a:solidFill>
                <a:ea typeface="Aptos" panose="020B0004020202020204" pitchFamily="34" charset="0"/>
                <a:cs typeface="Arial" panose="020B0604020202020204" pitchFamily="34" charset="0"/>
              </a:rPr>
              <a:t>(3 décembre 2024)</a:t>
            </a:r>
          </a:p>
          <a:p>
            <a:pPr marL="352425" indent="-352425">
              <a:buFont typeface="Wingdings" panose="05000000000000000000" pitchFamily="2" charset="2"/>
              <a:buChar char="Ø"/>
              <a:defRPr/>
            </a:pPr>
            <a:r>
              <a:rPr lang="fr-CA" sz="1200" kern="100">
                <a:solidFill>
                  <a:schemeClr val="tx1"/>
                </a:solidFill>
                <a:ea typeface="Aptos" panose="020B0004020202020204" pitchFamily="34" charset="0"/>
                <a:cs typeface="Arial" panose="020B0604020202020204" pitchFamily="34" charset="0"/>
              </a:rPr>
              <a:t>Oblige tout nouveau médecin à </a:t>
            </a:r>
            <a:r>
              <a:rPr lang="fr-CA" sz="1200" kern="100">
                <a:solidFill>
                  <a:schemeClr val="tx1"/>
                </a:solidFill>
                <a:highlight>
                  <a:srgbClr val="FFFF00"/>
                </a:highlight>
                <a:ea typeface="Aptos" panose="020B0004020202020204" pitchFamily="34" charset="0"/>
                <a:cs typeface="Arial" panose="020B0604020202020204" pitchFamily="34" charset="0"/>
              </a:rPr>
              <a:t>participer pendant cinq ans au régime public </a:t>
            </a:r>
            <a:r>
              <a:rPr lang="fr-CA" sz="1200" kern="100">
                <a:solidFill>
                  <a:schemeClr val="tx1"/>
                </a:solidFill>
                <a:ea typeface="Aptos" panose="020B0004020202020204" pitchFamily="34" charset="0"/>
                <a:cs typeface="Arial" panose="020B0604020202020204" pitchFamily="34" charset="0"/>
              </a:rPr>
              <a:t>avant de pouvoir devenir un professionnel non participant exerçant sa profession en dehors des cadres du régime. </a:t>
            </a:r>
          </a:p>
          <a:p>
            <a:pPr marL="0" indent="0">
              <a:buFont typeface="Wingdings" panose="05000000000000000000" pitchFamily="2" charset="2"/>
              <a:buNone/>
              <a:defRPr/>
            </a:pPr>
            <a:endParaRPr lang="fr-CA" sz="500" kern="100">
              <a:solidFill>
                <a:schemeClr val="tx1"/>
              </a:solidFill>
              <a:ea typeface="Aptos" panose="020B0004020202020204" pitchFamily="34" charset="0"/>
              <a:cs typeface="Arial" panose="020B0604020202020204" pitchFamily="34" charset="0"/>
            </a:endParaRPr>
          </a:p>
          <a:p>
            <a:pPr marL="352425" indent="-352425">
              <a:buFont typeface="Wingdings" panose="05000000000000000000" pitchFamily="2" charset="2"/>
              <a:buChar char="Ø"/>
              <a:defRPr/>
            </a:pPr>
            <a:r>
              <a:rPr lang="fr-CA" sz="1200">
                <a:solidFill>
                  <a:schemeClr val="tx1"/>
                </a:solidFill>
                <a:ea typeface="Aptos" panose="020B0004020202020204" pitchFamily="34" charset="0"/>
                <a:cs typeface="Arial" panose="020B0604020202020204" pitchFamily="34" charset="0"/>
              </a:rPr>
              <a:t>Le médecin qui exige ou reçoit pour un service assuré une rémunération autre que celle prévue à une entente commet une </a:t>
            </a:r>
            <a:r>
              <a:rPr lang="fr-CA" sz="1200">
                <a:solidFill>
                  <a:schemeClr val="tx1"/>
                </a:solidFill>
                <a:highlight>
                  <a:srgbClr val="FFFF00"/>
                </a:highlight>
                <a:ea typeface="Aptos" panose="020B0004020202020204" pitchFamily="34" charset="0"/>
                <a:cs typeface="Arial" panose="020B0604020202020204" pitchFamily="34" charset="0"/>
              </a:rPr>
              <a:t>infraction et est passible d’une amende</a:t>
            </a:r>
            <a:r>
              <a:rPr lang="fr-CA" sz="1200">
                <a:solidFill>
                  <a:schemeClr val="tx1"/>
                </a:solidFill>
                <a:ea typeface="Aptos" panose="020B0004020202020204" pitchFamily="34" charset="0"/>
                <a:cs typeface="Arial" panose="020B0604020202020204" pitchFamily="34" charset="0"/>
              </a:rPr>
              <a:t> de 20 000 $ à 100 000 $ et, en cas de récidive, d’une amende de 40 000 $ à 200 000 $.</a:t>
            </a:r>
            <a:endParaRPr lang="fr-CA" sz="500" kern="100">
              <a:solidFill>
                <a:schemeClr val="tx1"/>
              </a:solidFill>
              <a:ea typeface="Aptos" panose="020B0004020202020204" pitchFamily="34" charset="0"/>
              <a:cs typeface="Arial" panose="020B0604020202020204" pitchFamily="34" charset="0"/>
            </a:endParaRPr>
          </a:p>
          <a:p>
            <a:pPr marL="352425" indent="-352425">
              <a:buFont typeface="Wingdings" panose="05000000000000000000" pitchFamily="2" charset="2"/>
              <a:buChar char="Ø"/>
              <a:defRPr/>
            </a:pPr>
            <a:r>
              <a:rPr lang="fr-CA" sz="1200">
                <a:solidFill>
                  <a:schemeClr val="tx1"/>
                </a:solidFill>
                <a:ea typeface="Aptos" panose="020B0004020202020204" pitchFamily="34" charset="0"/>
                <a:cs typeface="Arial" panose="020B0604020202020204" pitchFamily="34" charset="0"/>
              </a:rPr>
              <a:t>Permet au gouvernement d’imposer aux étudiants et aux résidents en médecine qu’il détermine, avant le début de leur formation ou de leur résidence, la </a:t>
            </a:r>
            <a:r>
              <a:rPr lang="fr-CA" sz="1200">
                <a:solidFill>
                  <a:schemeClr val="tx1"/>
                </a:solidFill>
                <a:highlight>
                  <a:srgbClr val="FFFF00"/>
                </a:highlight>
                <a:ea typeface="Aptos" panose="020B0004020202020204" pitchFamily="34" charset="0"/>
                <a:cs typeface="Arial" panose="020B0604020202020204" pitchFamily="34" charset="0"/>
              </a:rPr>
              <a:t>signature d’un engagement à exercer la médecine au Québec </a:t>
            </a:r>
            <a:r>
              <a:rPr lang="fr-CA" sz="1200">
                <a:solidFill>
                  <a:schemeClr val="tx1"/>
                </a:solidFill>
                <a:ea typeface="Aptos" panose="020B0004020202020204" pitchFamily="34" charset="0"/>
                <a:cs typeface="Arial" panose="020B0604020202020204" pitchFamily="34" charset="0"/>
              </a:rPr>
              <a:t>après celle-ci, assorti d’une clause pénale.</a:t>
            </a:r>
            <a:endParaRPr lang="fr-CA" sz="1200" kern="100">
              <a:solidFill>
                <a:schemeClr val="tx1"/>
              </a:solidFill>
              <a:ea typeface="Aptos" panose="020B0004020202020204" pitchFamily="34" charset="0"/>
              <a:cs typeface="Arial" panose="020B0604020202020204" pitchFamily="34" charset="0"/>
            </a:endParaRPr>
          </a:p>
          <a:p>
            <a:pPr eaLnBrk="0" fontAlgn="base" hangingPunct="0"/>
            <a:endParaRPr lang="fr-CA" sz="1200" kern="1200">
              <a:solidFill>
                <a:schemeClr val="tx1"/>
              </a:solidFill>
              <a:effectLst/>
              <a:latin typeface="+mn-lt"/>
              <a:ea typeface="+mn-ea"/>
              <a:cs typeface="+mn-cs"/>
            </a:endParaRPr>
          </a:p>
          <a:p>
            <a:pPr eaLnBrk="0" fontAlgn="base" hangingPunct="0"/>
            <a:r>
              <a:rPr lang="fr-CA" sz="1200" kern="1200">
                <a:solidFill>
                  <a:schemeClr val="tx1"/>
                </a:solidFill>
                <a:effectLst/>
                <a:latin typeface="+mn-lt"/>
                <a:ea typeface="+mn-ea"/>
                <a:cs typeface="+mn-cs"/>
              </a:rPr>
              <a:t>Projet de loi no 2 – Sur la rémunération médicale . Maintenant : Projet de loi 16 </a:t>
            </a:r>
            <a:r>
              <a:rPr lang="fr-CA" b="1" i="1">
                <a:solidFill>
                  <a:schemeClr val="tx1"/>
                </a:solidFill>
              </a:rPr>
              <a:t>Loi reportant l’entrée en vigueur de certaines dispositions de la Loi visant principalement à instaurer la responsabilité collective quant à l’amélioration de l’accès aux services médicaux et à assurer la continuité de la prestation de ces services</a:t>
            </a:r>
            <a:endParaRPr lang="fr-CA" sz="1200" b="1" i="1" kern="1200">
              <a:solidFill>
                <a:schemeClr val="tx1"/>
              </a:solidFill>
              <a:effectLst/>
              <a:latin typeface="+mn-lt"/>
              <a:ea typeface="+mn-ea"/>
              <a:cs typeface="+mn-cs"/>
            </a:endParaRPr>
          </a:p>
          <a:p>
            <a:endParaRPr lang="fr-CA"/>
          </a:p>
        </p:txBody>
      </p:sp>
      <p:sp>
        <p:nvSpPr>
          <p:cNvPr id="4" name="Espace réservé du numéro de diapositive 3">
            <a:extLst>
              <a:ext uri="{FF2B5EF4-FFF2-40B4-BE49-F238E27FC236}">
                <a16:creationId xmlns:a16="http://schemas.microsoft.com/office/drawing/2014/main" id="{061DF926-30C1-C3DF-EDF0-991EAD8CB98F}"/>
              </a:ext>
            </a:extLst>
          </p:cNvPr>
          <p:cNvSpPr>
            <a:spLocks noGrp="1"/>
          </p:cNvSpPr>
          <p:nvPr>
            <p:ph type="sldNum" sz="quarter" idx="5"/>
          </p:nvPr>
        </p:nvSpPr>
        <p:spPr/>
        <p:txBody>
          <a:bodyPr/>
          <a:lstStyle/>
          <a:p>
            <a:fld id="{5FBAFC0A-0536-4443-9309-6B92E14DB6A6}" type="slidenum">
              <a:rPr lang="fr-CA" smtClean="0"/>
              <a:t>9</a:t>
            </a:fld>
            <a:endParaRPr lang="fr-CA"/>
          </a:p>
        </p:txBody>
      </p:sp>
    </p:spTree>
    <p:extLst>
      <p:ext uri="{BB962C8B-B14F-4D97-AF65-F5344CB8AC3E}">
        <p14:creationId xmlns:p14="http://schemas.microsoft.com/office/powerpoint/2010/main" val="3912593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51774"/>
            <a:ext cx="9144000" cy="996574"/>
          </a:xfrm>
        </p:spPr>
        <p:txBody>
          <a:bodyPr anchor="b">
            <a:normAutofit/>
          </a:bodyPr>
          <a:lstStyle>
            <a:lvl1pPr algn="ctr">
              <a:defRPr sz="5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Subtitle 2"/>
          <p:cNvSpPr>
            <a:spLocks noGrp="1"/>
          </p:cNvSpPr>
          <p:nvPr>
            <p:ph type="subTitle" idx="1"/>
          </p:nvPr>
        </p:nvSpPr>
        <p:spPr>
          <a:xfrm>
            <a:off x="1524000" y="4370196"/>
            <a:ext cx="9144000" cy="1210209"/>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3A6776B1-8931-41F5-968E-7457B2371C64}" type="datetime1">
              <a:rPr lang="fr-CA" smtClean="0"/>
              <a:t>2026-02-06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C93ABBE-8FCF-4CA4-A4DF-AF6091731530}" type="slidenum">
              <a:rPr lang="fr-CA" smtClean="0"/>
              <a:t>‹N°›</a:t>
            </a:fld>
            <a:endParaRPr lang="fr-CA"/>
          </a:p>
        </p:txBody>
      </p:sp>
      <p:pic>
        <p:nvPicPr>
          <p:cNvPr id="7" name="Image 6">
            <a:extLst>
              <a:ext uri="{FF2B5EF4-FFF2-40B4-BE49-F238E27FC236}">
                <a16:creationId xmlns:a16="http://schemas.microsoft.com/office/drawing/2014/main" id="{F517193B-C6F2-47D4-AD92-25F24BE15AD0}"/>
              </a:ext>
            </a:extLst>
          </p:cNvPr>
          <p:cNvPicPr>
            <a:picLocks noChangeAspect="1"/>
          </p:cNvPicPr>
          <p:nvPr userDrawn="1"/>
        </p:nvPicPr>
        <p:blipFill>
          <a:blip r:embed="rId3"/>
          <a:stretch>
            <a:fillRect/>
          </a:stretch>
        </p:blipFill>
        <p:spPr>
          <a:xfrm>
            <a:off x="4716000" y="943200"/>
            <a:ext cx="2767824" cy="1792379"/>
          </a:xfrm>
          <a:prstGeom prst="rect">
            <a:avLst/>
          </a:prstGeom>
        </p:spPr>
      </p:pic>
    </p:spTree>
    <p:extLst>
      <p:ext uri="{BB962C8B-B14F-4D97-AF65-F5344CB8AC3E}">
        <p14:creationId xmlns:p14="http://schemas.microsoft.com/office/powerpoint/2010/main" val="355247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BF26AA8-A1AF-492E-AFF7-7BAEE9901981}" type="datetime1">
              <a:rPr lang="fr-CA" smtClean="0"/>
              <a:t>2026-02-06</a:t>
            </a:fld>
            <a:endParaRPr lang="fr-CA"/>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281181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DC5AB13-61B8-4AAC-A73D-C0E4B6EA6ABB}" type="datetime1">
              <a:rPr lang="fr-CA" smtClean="0"/>
              <a:t>2026-02-06</a:t>
            </a:fld>
            <a:endParaRPr lang="fr-CA"/>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208696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D9BEC2-F655-4265-9470-C93C92D92B43}" type="datetime1">
              <a:rPr lang="fr-CA" smtClean="0"/>
              <a:t>2026-02-06</a:t>
            </a:fld>
            <a:endParaRPr lang="fr-CA"/>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7229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8006"/>
            <a:ext cx="10515600" cy="1066846"/>
          </a:xfrm>
        </p:spPr>
        <p:txBody>
          <a:bodyPr>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Content Placeholder 2"/>
          <p:cNvSpPr>
            <a:spLocks noGrp="1"/>
          </p:cNvSpPr>
          <p:nvPr>
            <p:ph idx="1"/>
          </p:nvPr>
        </p:nvSpPr>
        <p:spPr/>
        <p:txBody>
          <a:bodyPr/>
          <a:lstStyle>
            <a:lvl1pPr marL="358775" indent="-358775">
              <a:buSzPct val="110000"/>
              <a:buFontTx/>
              <a:buBlip>
                <a:blip r:embed="rId3"/>
              </a:buBlip>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atin typeface="Raleway" panose="020B0604020202020204" charset="0"/>
              </a:defRPr>
            </a:lvl1pPr>
          </a:lstStyle>
          <a:p>
            <a:fld id="{9F315957-CA8E-42AC-A6C2-D51B226E1B76}" type="datetime1">
              <a:rPr lang="fr-CA" smtClean="0"/>
              <a:t>2026-02-06</a:t>
            </a:fld>
            <a:endParaRPr lang="fr-CA"/>
          </a:p>
        </p:txBody>
      </p:sp>
      <p:sp>
        <p:nvSpPr>
          <p:cNvPr id="5" name="Footer Placeholder 4"/>
          <p:cNvSpPr>
            <a:spLocks noGrp="1"/>
          </p:cNvSpPr>
          <p:nvPr>
            <p:ph type="ftr" sz="quarter" idx="11"/>
          </p:nvPr>
        </p:nvSpPr>
        <p:spPr/>
        <p:txBody>
          <a:bodyPr/>
          <a:lstStyle>
            <a:lvl1pPr>
              <a:defRPr>
                <a:latin typeface="Raleway" panose="020B0604020202020204" charset="0"/>
              </a:defRPr>
            </a:lvl1pPr>
          </a:lstStyle>
          <a:p>
            <a:endParaRPr lang="fr-CA"/>
          </a:p>
        </p:txBody>
      </p:sp>
      <p:sp>
        <p:nvSpPr>
          <p:cNvPr id="6" name="Slide Number Placeholder 5"/>
          <p:cNvSpPr>
            <a:spLocks noGrp="1"/>
          </p:cNvSpPr>
          <p:nvPr>
            <p:ph type="sldNum" sz="quarter" idx="12"/>
          </p:nvPr>
        </p:nvSpPr>
        <p:spPr/>
        <p:txBody>
          <a:bodyPr/>
          <a:lstStyle>
            <a:lvl1pPr>
              <a:defRPr>
                <a:latin typeface="Raleway" panose="020B060402020202020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417637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fld id="{E06460A8-65C5-4DA6-9215-F24EE351A16F}" type="datetime1">
              <a:rPr lang="fr-CA" smtClean="0"/>
              <a:t>2026-02-06</a:t>
            </a:fld>
            <a:endParaRPr lang="fr-CA"/>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246758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0378"/>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F428E9-F446-4AB4-9B84-852D579EDB1F}" type="datetime1">
              <a:rPr lang="fr-CA" smtClean="0"/>
              <a:t>2026-02-06</a:t>
            </a:fld>
            <a:endParaRPr lang="fr-CA"/>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7682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57476"/>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98161A8-297B-479E-B665-2C8F0CEE6B3B}" type="datetime1">
              <a:rPr lang="fr-CA" smtClean="0"/>
              <a:t>2026-02-06</a:t>
            </a:fld>
            <a:endParaRPr lang="fr-CA"/>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114810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834"/>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4521F7B-9AAC-4A8A-972D-A836CC731CF6}" type="datetime1">
              <a:rPr lang="fr-CA" smtClean="0"/>
              <a:t>2026-02-06</a:t>
            </a:fld>
            <a:endParaRPr lang="fr-CA"/>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155913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3EE3DE-8283-43C8-8FF0-D08E973E9299}" type="datetime1">
              <a:rPr lang="fr-CA" smtClean="0"/>
              <a:t>2026-02-06</a:t>
            </a:fld>
            <a:endParaRPr lang="fr-CA"/>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378418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_avec_Arriere-Pl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4C0E8BA-92CD-489F-ACEE-D380AFEF23D1}" type="datetime1">
              <a:rPr lang="fr-CA" smtClean="0"/>
              <a:t>2026-02-06</a:t>
            </a:fld>
            <a:endParaRPr lang="fr-CA"/>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70740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Arial" panose="020B0604020202020204" pitchFamily="34" charset="0"/>
                <a:cs typeface="Arial" panose="020B0604020202020204" pitchFamily="34" charset="0"/>
              </a:defRPr>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3FA0F59-E51E-4ABB-BDFA-A1502375E698}" type="datetime1">
              <a:rPr lang="fr-CA" smtClean="0"/>
              <a:t>2026-02-06</a:t>
            </a:fld>
            <a:endParaRPr lang="fr-CA"/>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382129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1323ADAB-C7FC-4675-89A9-E3C8E4CA8A1A}" type="datetime1">
              <a:rPr lang="fr-CA" smtClean="0"/>
              <a:t>2026-02-06</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2691216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58775" indent="-358775" algn="l" defTabSz="914400" rtl="0" eaLnBrk="1" latinLnBrk="0" hangingPunct="1">
        <a:lnSpc>
          <a:spcPct val="90000"/>
        </a:lnSpc>
        <a:spcBef>
          <a:spcPts val="1000"/>
        </a:spcBef>
        <a:buSzPct val="110000"/>
        <a:buFontTx/>
        <a:buBlip>
          <a:blip r:embed="rId14"/>
        </a:buBlip>
        <a:defRPr sz="2800" kern="1200">
          <a:solidFill>
            <a:schemeClr val="tx1"/>
          </a:solidFill>
          <a:latin typeface="Arial" panose="020B0604020202020204" pitchFamily="34" charset="0"/>
          <a:ea typeface="+mn-ea"/>
          <a:cs typeface="Arial" panose="020B0604020202020204" pitchFamily="34" charset="0"/>
        </a:defRPr>
      </a:lvl1pPr>
      <a:lvl2pPr marL="717550" indent="-355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982663"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58888"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27175"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8.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9.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0.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2.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3.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4.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5.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26.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0.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31.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68.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9.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715136" y="941852"/>
            <a:ext cx="2761727" cy="1792379"/>
          </a:xfrm>
          <a:prstGeom prst="rect">
            <a:avLst/>
          </a:prstGeom>
        </p:spPr>
      </p:pic>
      <p:sp>
        <p:nvSpPr>
          <p:cNvPr id="9" name="Titre 8">
            <a:extLst>
              <a:ext uri="{FF2B5EF4-FFF2-40B4-BE49-F238E27FC236}">
                <a16:creationId xmlns:a16="http://schemas.microsoft.com/office/drawing/2014/main" id="{EE76B7CB-6E93-40D6-AD37-CA91262600EC}"/>
              </a:ext>
            </a:extLst>
          </p:cNvPr>
          <p:cNvSpPr>
            <a:spLocks noGrp="1"/>
          </p:cNvSpPr>
          <p:nvPr>
            <p:ph type="ctrTitle"/>
            <p:custDataLst>
              <p:tags r:id="rId2"/>
            </p:custDataLst>
          </p:nvPr>
        </p:nvSpPr>
        <p:spPr>
          <a:xfrm>
            <a:off x="1523999" y="3944440"/>
            <a:ext cx="9144000" cy="1098196"/>
          </a:xfrm>
        </p:spPr>
        <p:txBody>
          <a:bodyPr>
            <a:normAutofit fontScale="90000"/>
          </a:bodyPr>
          <a:lstStyle/>
          <a:p>
            <a:br>
              <a:rPr lang="fr-CA"/>
            </a:br>
            <a:r>
              <a:rPr lang="fr-CA"/>
              <a:t>LE PRIVÉ EN SANTÉ</a:t>
            </a:r>
            <a:br>
              <a:rPr lang="fr-CA" sz="2200"/>
            </a:br>
            <a:br>
              <a:rPr lang="fr-CA"/>
            </a:br>
            <a:r>
              <a:rPr lang="fr-CA">
                <a:solidFill>
                  <a:schemeClr val="tx1"/>
                </a:solidFill>
              </a:rPr>
              <a:t>Mieux comprendre la réalité</a:t>
            </a:r>
          </a:p>
        </p:txBody>
      </p:sp>
      <p:sp>
        <p:nvSpPr>
          <p:cNvPr id="10" name="Sous-titre 9">
            <a:extLst>
              <a:ext uri="{FF2B5EF4-FFF2-40B4-BE49-F238E27FC236}">
                <a16:creationId xmlns:a16="http://schemas.microsoft.com/office/drawing/2014/main" id="{624D2631-7656-45F0-B646-E27A4FD555A7}"/>
              </a:ext>
            </a:extLst>
          </p:cNvPr>
          <p:cNvSpPr>
            <a:spLocks noGrp="1"/>
          </p:cNvSpPr>
          <p:nvPr>
            <p:ph type="subTitle" idx="1"/>
            <p:custDataLst>
              <p:tags r:id="rId3"/>
            </p:custDataLst>
          </p:nvPr>
        </p:nvSpPr>
        <p:spPr>
          <a:xfrm>
            <a:off x="1630836" y="5146141"/>
            <a:ext cx="9879174" cy="1471829"/>
          </a:xfrm>
        </p:spPr>
        <p:txBody>
          <a:bodyPr>
            <a:normAutofit fontScale="77500" lnSpcReduction="20000"/>
          </a:bodyPr>
          <a:lstStyle/>
          <a:p>
            <a:endParaRPr lang="fr-CA"/>
          </a:p>
          <a:p>
            <a:pPr algn="r"/>
            <a:r>
              <a:rPr lang="fr-CA" sz="2900"/>
              <a:t>Présentation au Réseau des jeunes</a:t>
            </a:r>
          </a:p>
          <a:p>
            <a:pPr algn="r"/>
            <a:r>
              <a:rPr lang="fr-CA" sz="2900"/>
              <a:t>de la Centrale des syndicats du Québec (CSQ)</a:t>
            </a:r>
          </a:p>
          <a:p>
            <a:pPr algn="r"/>
            <a:r>
              <a:rPr lang="fr-CA" sz="2900"/>
              <a:t>12 février 2026</a:t>
            </a:r>
          </a:p>
        </p:txBody>
      </p:sp>
      <p:sp>
        <p:nvSpPr>
          <p:cNvPr id="2" name="Espace réservé du numéro de diapositive 1">
            <a:extLst>
              <a:ext uri="{FF2B5EF4-FFF2-40B4-BE49-F238E27FC236}">
                <a16:creationId xmlns:a16="http://schemas.microsoft.com/office/drawing/2014/main" id="{F7E10043-C212-71F5-EDE2-233FEAEB0E02}"/>
              </a:ext>
            </a:extLst>
          </p:cNvPr>
          <p:cNvSpPr>
            <a:spLocks noGrp="1"/>
          </p:cNvSpPr>
          <p:nvPr>
            <p:ph type="sldNum" sz="quarter" idx="12"/>
          </p:nvPr>
        </p:nvSpPr>
        <p:spPr/>
        <p:txBody>
          <a:bodyPr/>
          <a:lstStyle/>
          <a:p>
            <a:fld id="{4C93ABBE-8FCF-4CA4-A4DF-AF6091731530}" type="slidenum">
              <a:rPr lang="fr-CA" smtClean="0"/>
              <a:t>1</a:t>
            </a:fld>
            <a:endParaRPr lang="fr-CA"/>
          </a:p>
        </p:txBody>
      </p:sp>
    </p:spTree>
    <p:extLst>
      <p:ext uri="{BB962C8B-B14F-4D97-AF65-F5344CB8AC3E}">
        <p14:creationId xmlns:p14="http://schemas.microsoft.com/office/powerpoint/2010/main" val="177566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0016-4922-CCE2-FEE2-756F072507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7F74CD-E2A7-5F10-CB75-D7097F4799A3}"/>
              </a:ext>
            </a:extLst>
          </p:cNvPr>
          <p:cNvSpPr>
            <a:spLocks noGrp="1"/>
          </p:cNvSpPr>
          <p:nvPr>
            <p:ph type="title"/>
            <p:custDataLst>
              <p:tags r:id="rId1"/>
            </p:custDataLst>
          </p:nvPr>
        </p:nvSpPr>
        <p:spPr>
          <a:xfrm>
            <a:off x="838200" y="188006"/>
            <a:ext cx="10515600" cy="1340404"/>
          </a:xfrm>
        </p:spPr>
        <p:txBody>
          <a:bodyPr>
            <a:normAutofit fontScale="90000"/>
          </a:bodyPr>
          <a:lstStyle/>
          <a:p>
            <a:pPr algn="l">
              <a:tabLst>
                <a:tab pos="1787525" algn="l"/>
              </a:tabLst>
            </a:pPr>
            <a:r>
              <a:rPr lang="fr-CA">
                <a:latin typeface="Arial"/>
                <a:cs typeface="Arial"/>
              </a:rPr>
              <a:t>FAUX    Le privé occupe une place croissante dans le réseau de la santé… </a:t>
            </a:r>
            <a:r>
              <a:rPr lang="fr-CA" sz="2700" b="0">
                <a:latin typeface="Arial"/>
                <a:cs typeface="Arial"/>
              </a:rPr>
              <a:t>(suite)</a:t>
            </a:r>
            <a:br>
              <a:rPr lang="fr-CA"/>
            </a:br>
            <a:endParaRPr lang="fr-CA"/>
          </a:p>
        </p:txBody>
      </p:sp>
      <p:sp>
        <p:nvSpPr>
          <p:cNvPr id="3" name="Espace réservé du contenu 2">
            <a:extLst>
              <a:ext uri="{FF2B5EF4-FFF2-40B4-BE49-F238E27FC236}">
                <a16:creationId xmlns:a16="http://schemas.microsoft.com/office/drawing/2014/main" id="{9FE59727-D637-4BF0-A61A-3043ECEC30F2}"/>
              </a:ext>
            </a:extLst>
          </p:cNvPr>
          <p:cNvSpPr>
            <a:spLocks noGrp="1"/>
          </p:cNvSpPr>
          <p:nvPr>
            <p:ph idx="1"/>
            <p:custDataLst>
              <p:tags r:id="rId2"/>
            </p:custDataLst>
          </p:nvPr>
        </p:nvSpPr>
        <p:spPr>
          <a:xfrm>
            <a:off x="838199" y="1496291"/>
            <a:ext cx="10515599" cy="5173704"/>
          </a:xfrm>
        </p:spPr>
        <p:txBody>
          <a:bodyPr>
            <a:normAutofit/>
          </a:bodyPr>
          <a:lstStyle/>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9EDE7F24-D1A0-ABD0-9872-BDE28B5AC171}"/>
              </a:ext>
            </a:extLst>
          </p:cNvPr>
          <p:cNvSpPr>
            <a:spLocks noGrp="1"/>
          </p:cNvSpPr>
          <p:nvPr>
            <p:ph type="sldNum" sz="quarter" idx="12"/>
          </p:nvPr>
        </p:nvSpPr>
        <p:spPr/>
        <p:txBody>
          <a:bodyPr/>
          <a:lstStyle/>
          <a:p>
            <a:fld id="{4C93ABBE-8FCF-4CA4-A4DF-AF6091731530}" type="slidenum">
              <a:rPr lang="fr-CA" smtClean="0"/>
              <a:pPr/>
              <a:t>10</a:t>
            </a:fld>
            <a:endParaRPr lang="fr-CA"/>
          </a:p>
        </p:txBody>
      </p:sp>
      <p:pic>
        <p:nvPicPr>
          <p:cNvPr id="9" name="Image 8" descr="Une image contenant texte, capture d’écran, Police, nombre&#10;&#10;Le contenu généré par l’IA peut être incorrect.">
            <a:extLst>
              <a:ext uri="{FF2B5EF4-FFF2-40B4-BE49-F238E27FC236}">
                <a16:creationId xmlns:a16="http://schemas.microsoft.com/office/drawing/2014/main" id="{5E23B5D2-3CAA-AAC2-3886-02A8CD1B2B86}"/>
              </a:ext>
            </a:extLst>
          </p:cNvPr>
          <p:cNvPicPr>
            <a:picLocks noChangeAspect="1"/>
          </p:cNvPicPr>
          <p:nvPr/>
        </p:nvPicPr>
        <p:blipFill>
          <a:blip r:embed="rId5"/>
          <a:stretch>
            <a:fillRect/>
          </a:stretch>
        </p:blipFill>
        <p:spPr>
          <a:xfrm>
            <a:off x="958969" y="1762502"/>
            <a:ext cx="9612900" cy="4776410"/>
          </a:xfrm>
          <a:prstGeom prst="rect">
            <a:avLst/>
          </a:prstGeom>
        </p:spPr>
      </p:pic>
    </p:spTree>
    <p:extLst>
      <p:ext uri="{BB962C8B-B14F-4D97-AF65-F5344CB8AC3E}">
        <p14:creationId xmlns:p14="http://schemas.microsoft.com/office/powerpoint/2010/main" val="149625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1FED1-9025-83C2-DD45-E6A2FFDDD0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15B2CDE-8CA9-0880-64F7-2E946EDB58AE}"/>
              </a:ext>
            </a:extLst>
          </p:cNvPr>
          <p:cNvSpPr>
            <a:spLocks noGrp="1"/>
          </p:cNvSpPr>
          <p:nvPr>
            <p:ph type="title"/>
            <p:custDataLst>
              <p:tags r:id="rId1"/>
            </p:custDataLst>
          </p:nvPr>
        </p:nvSpPr>
        <p:spPr>
          <a:xfrm>
            <a:off x="838200" y="188006"/>
            <a:ext cx="10515600" cy="1340404"/>
          </a:xfrm>
        </p:spPr>
        <p:txBody>
          <a:bodyPr>
            <a:normAutofit fontScale="90000"/>
          </a:bodyPr>
          <a:lstStyle/>
          <a:p>
            <a:pPr algn="l">
              <a:tabLst>
                <a:tab pos="1787525" algn="l"/>
              </a:tabLst>
            </a:pPr>
            <a:r>
              <a:rPr lang="fr-CA">
                <a:latin typeface="Arial"/>
                <a:cs typeface="Arial"/>
              </a:rPr>
              <a:t>FAUX    Le privé occupe une place croissance dans le réseau de la santé… </a:t>
            </a:r>
            <a:r>
              <a:rPr lang="fr-CA" sz="2700" b="0">
                <a:latin typeface="Arial"/>
                <a:cs typeface="Arial"/>
              </a:rPr>
              <a:t>(suite)</a:t>
            </a:r>
            <a:br>
              <a:rPr lang="fr-CA"/>
            </a:br>
            <a:endParaRPr lang="fr-CA"/>
          </a:p>
        </p:txBody>
      </p:sp>
      <p:sp>
        <p:nvSpPr>
          <p:cNvPr id="3" name="Espace réservé du contenu 2">
            <a:extLst>
              <a:ext uri="{FF2B5EF4-FFF2-40B4-BE49-F238E27FC236}">
                <a16:creationId xmlns:a16="http://schemas.microsoft.com/office/drawing/2014/main" id="{B0D40BBF-F217-12FF-299E-3F58AF3C89B2}"/>
              </a:ext>
            </a:extLst>
          </p:cNvPr>
          <p:cNvSpPr>
            <a:spLocks noGrp="1"/>
          </p:cNvSpPr>
          <p:nvPr>
            <p:ph idx="1"/>
            <p:custDataLst>
              <p:tags r:id="rId2"/>
            </p:custDataLst>
          </p:nvPr>
        </p:nvSpPr>
        <p:spPr>
          <a:xfrm>
            <a:off x="838199" y="1747777"/>
            <a:ext cx="5029200" cy="4922218"/>
          </a:xfrm>
        </p:spPr>
        <p:txBody>
          <a:bodyPr vert="horz" lIns="91440" tIns="45720" rIns="91440" bIns="45720" rtlCol="0" anchor="t">
            <a:normAutofit/>
          </a:bodyPr>
          <a:lstStyle/>
          <a:p>
            <a:pPr marL="0" indent="0">
              <a:buNone/>
            </a:pPr>
            <a:r>
              <a:rPr lang="fr-CA" b="1">
                <a:latin typeface="Arial"/>
                <a:cs typeface="Arial"/>
              </a:rPr>
              <a:t>Au Québec, en 2025 : </a:t>
            </a:r>
          </a:p>
          <a:p>
            <a:pPr marL="0" indent="0">
              <a:buNone/>
            </a:pPr>
            <a:r>
              <a:rPr lang="fr-CA" sz="800" b="1">
                <a:latin typeface="Arial"/>
                <a:cs typeface="Arial"/>
              </a:rPr>
              <a:t> </a:t>
            </a:r>
            <a:endParaRPr lang="fr-CA" sz="800">
              <a:latin typeface="Arial"/>
              <a:cs typeface="Arial"/>
            </a:endParaRPr>
          </a:p>
          <a:p>
            <a:r>
              <a:rPr lang="fr-CA" sz="2400">
                <a:latin typeface="Arial"/>
                <a:cs typeface="Arial"/>
              </a:rPr>
              <a:t>27,4 %  des dépenses de santé sont privées </a:t>
            </a:r>
          </a:p>
          <a:p>
            <a:pPr lvl="0"/>
            <a:r>
              <a:rPr lang="fr-CA" sz="2400">
                <a:latin typeface="Arial"/>
                <a:cs typeface="Arial"/>
              </a:rPr>
              <a:t>27,2 milliards $ : montant annuel des dépenses de santé privées</a:t>
            </a:r>
          </a:p>
          <a:p>
            <a:pPr lvl="0"/>
            <a:r>
              <a:rPr lang="fr-CA" sz="2400">
                <a:latin typeface="Arial"/>
                <a:cs typeface="Arial"/>
              </a:rPr>
              <a:t>2 534 $ : moyenne des dépenses de santé privées par habitant </a:t>
            </a:r>
          </a:p>
          <a:p>
            <a:r>
              <a:rPr lang="fr-CA" sz="2400">
                <a:latin typeface="Arial"/>
                <a:cs typeface="Arial"/>
              </a:rPr>
              <a:t>80% : proportion des dépenses privées consacrées aux services professionnels non médicaux</a:t>
            </a:r>
            <a:endParaRPr lang="fr-CA">
              <a:latin typeface="Arial"/>
              <a:cs typeface="Arial"/>
            </a:endParaRPr>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D5BB6634-7BFE-4841-E741-8E2D89FA04BC}"/>
              </a:ext>
            </a:extLst>
          </p:cNvPr>
          <p:cNvSpPr>
            <a:spLocks noGrp="1"/>
          </p:cNvSpPr>
          <p:nvPr>
            <p:ph type="sldNum" sz="quarter" idx="12"/>
          </p:nvPr>
        </p:nvSpPr>
        <p:spPr/>
        <p:txBody>
          <a:bodyPr/>
          <a:lstStyle/>
          <a:p>
            <a:fld id="{4C93ABBE-8FCF-4CA4-A4DF-AF6091731530}" type="slidenum">
              <a:rPr lang="fr-CA" smtClean="0"/>
              <a:pPr/>
              <a:t>11</a:t>
            </a:fld>
            <a:endParaRPr lang="fr-CA"/>
          </a:p>
        </p:txBody>
      </p:sp>
      <p:pic>
        <p:nvPicPr>
          <p:cNvPr id="8" name="Image 7" descr="Une image contenant texte, capture d’écran, Police, ligne&#10;&#10;Le contenu généré par l’IA peut être incorrect.">
            <a:extLst>
              <a:ext uri="{FF2B5EF4-FFF2-40B4-BE49-F238E27FC236}">
                <a16:creationId xmlns:a16="http://schemas.microsoft.com/office/drawing/2014/main" id="{682F1730-A3E9-BEFA-75CE-CF4FEE6E5089}"/>
              </a:ext>
            </a:extLst>
          </p:cNvPr>
          <p:cNvPicPr>
            <a:picLocks noChangeAspect="1"/>
          </p:cNvPicPr>
          <p:nvPr/>
        </p:nvPicPr>
        <p:blipFill>
          <a:blip r:embed="rId5"/>
          <a:stretch>
            <a:fillRect/>
          </a:stretch>
        </p:blipFill>
        <p:spPr>
          <a:xfrm>
            <a:off x="6554164" y="1377908"/>
            <a:ext cx="4112871" cy="5292086"/>
          </a:xfrm>
          <a:prstGeom prst="rect">
            <a:avLst/>
          </a:prstGeom>
        </p:spPr>
      </p:pic>
    </p:spTree>
    <p:extLst>
      <p:ext uri="{BB962C8B-B14F-4D97-AF65-F5344CB8AC3E}">
        <p14:creationId xmlns:p14="http://schemas.microsoft.com/office/powerpoint/2010/main" val="284776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008F5-C35F-183D-F581-E7429CD101F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27AA88-AC41-61AC-E6AF-7906F54B86BF}"/>
              </a:ext>
            </a:extLst>
          </p:cNvPr>
          <p:cNvSpPr>
            <a:spLocks noGrp="1"/>
          </p:cNvSpPr>
          <p:nvPr>
            <p:ph type="title"/>
            <p:custDataLst>
              <p:tags r:id="rId1"/>
            </p:custDataLst>
          </p:nvPr>
        </p:nvSpPr>
        <p:spPr/>
        <p:txBody>
          <a:bodyPr/>
          <a:lstStyle/>
          <a:p>
            <a:r>
              <a:rPr lang="fr-CA"/>
              <a:t>Vrai ou faux?</a:t>
            </a:r>
          </a:p>
        </p:txBody>
      </p:sp>
      <p:sp>
        <p:nvSpPr>
          <p:cNvPr id="3" name="Espace réservé du contenu 2">
            <a:extLst>
              <a:ext uri="{FF2B5EF4-FFF2-40B4-BE49-F238E27FC236}">
                <a16:creationId xmlns:a16="http://schemas.microsoft.com/office/drawing/2014/main" id="{72946010-E286-EB0A-E50A-F190E98C221B}"/>
              </a:ext>
            </a:extLst>
          </p:cNvPr>
          <p:cNvSpPr>
            <a:spLocks noGrp="1"/>
          </p:cNvSpPr>
          <p:nvPr>
            <p:ph idx="1"/>
            <p:custDataLst>
              <p:tags r:id="rId2"/>
            </p:custDataLst>
          </p:nvPr>
        </p:nvSpPr>
        <p:spPr>
          <a:xfrm>
            <a:off x="838199" y="1925783"/>
            <a:ext cx="4260274" cy="4744212"/>
          </a:xfrm>
        </p:spPr>
        <p:txBody>
          <a:bodyPr>
            <a:normAutofit/>
          </a:bodyPr>
          <a:lstStyle/>
          <a:p>
            <a:pPr marL="0" indent="0">
              <a:buNone/>
            </a:pPr>
            <a:r>
              <a:rPr lang="fr-CA" b="1"/>
              <a:t>Le privé améliore l’accès aux services</a:t>
            </a:r>
            <a:endParaRPr lang="fr-CA"/>
          </a:p>
          <a:p>
            <a:endParaRPr lang="fr-CA"/>
          </a:p>
          <a:p>
            <a:pPr marL="0" indent="0">
              <a:buNone/>
            </a:pPr>
            <a:r>
              <a:rPr lang="fr-CA"/>
              <a:t>Il permet de libérer des places et réduit les délais d’attente dans le réseau public</a:t>
            </a:r>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26775090-ADFD-5DFC-A22E-95FF2CF9CF06}"/>
              </a:ext>
            </a:extLst>
          </p:cNvPr>
          <p:cNvSpPr>
            <a:spLocks noGrp="1"/>
          </p:cNvSpPr>
          <p:nvPr>
            <p:ph type="sldNum" sz="quarter" idx="12"/>
          </p:nvPr>
        </p:nvSpPr>
        <p:spPr/>
        <p:txBody>
          <a:bodyPr/>
          <a:lstStyle/>
          <a:p>
            <a:fld id="{4C93ABBE-8FCF-4CA4-A4DF-AF6091731530}" type="slidenum">
              <a:rPr lang="fr-CA" smtClean="0"/>
              <a:pPr/>
              <a:t>12</a:t>
            </a:fld>
            <a:endParaRPr lang="fr-CA"/>
          </a:p>
        </p:txBody>
      </p:sp>
      <p:pic>
        <p:nvPicPr>
          <p:cNvPr id="5122" name="Picture 2" descr="Urgences sous tension : “ Du jamais vu ”">
            <a:extLst>
              <a:ext uri="{FF2B5EF4-FFF2-40B4-BE49-F238E27FC236}">
                <a16:creationId xmlns:a16="http://schemas.microsoft.com/office/drawing/2014/main" id="{8D071B00-8EE9-3210-8DCB-A177DA9FEA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4680" y="1925783"/>
            <a:ext cx="6291840" cy="407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6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6E16C-C83C-0F8C-6542-FD871D07F81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B1A2BA9-9536-3D02-3A0C-51AC693D5F26}"/>
              </a:ext>
            </a:extLst>
          </p:cNvPr>
          <p:cNvSpPr>
            <a:spLocks noGrp="1"/>
          </p:cNvSpPr>
          <p:nvPr>
            <p:ph type="title"/>
            <p:custDataLst>
              <p:tags r:id="rId1"/>
            </p:custDataLst>
          </p:nvPr>
        </p:nvSpPr>
        <p:spPr/>
        <p:txBody>
          <a:bodyPr/>
          <a:lstStyle/>
          <a:p>
            <a:pPr algn="l">
              <a:tabLst>
                <a:tab pos="1787525" algn="l"/>
              </a:tabLst>
            </a:pPr>
            <a:r>
              <a:rPr lang="fr-CA"/>
              <a:t>FAUX 	En fait, ça dépend pour qui…</a:t>
            </a:r>
          </a:p>
        </p:txBody>
      </p:sp>
      <p:sp>
        <p:nvSpPr>
          <p:cNvPr id="3" name="Espace réservé du contenu 2">
            <a:extLst>
              <a:ext uri="{FF2B5EF4-FFF2-40B4-BE49-F238E27FC236}">
                <a16:creationId xmlns:a16="http://schemas.microsoft.com/office/drawing/2014/main" id="{7081F898-B61A-2BC7-0F89-B4F7EAA34655}"/>
              </a:ext>
            </a:extLst>
          </p:cNvPr>
          <p:cNvSpPr>
            <a:spLocks noGrp="1"/>
          </p:cNvSpPr>
          <p:nvPr>
            <p:ph idx="1"/>
            <p:custDataLst>
              <p:tags r:id="rId2"/>
            </p:custDataLst>
          </p:nvPr>
        </p:nvSpPr>
        <p:spPr>
          <a:xfrm>
            <a:off x="838198" y="1925783"/>
            <a:ext cx="5077693" cy="4744212"/>
          </a:xfrm>
        </p:spPr>
        <p:txBody>
          <a:bodyPr vert="horz" lIns="91440" tIns="45720" rIns="91440" bIns="45720" rtlCol="0" anchor="t">
            <a:normAutofit fontScale="92500"/>
          </a:bodyPr>
          <a:lstStyle/>
          <a:p>
            <a:pPr marL="0" indent="0">
              <a:lnSpc>
                <a:spcPct val="115000"/>
              </a:lnSpc>
              <a:buNone/>
            </a:pPr>
            <a:r>
              <a:rPr lang="fr-CA" b="1" kern="100">
                <a:latin typeface="Arial"/>
                <a:ea typeface="Aptos" panose="020B0004020202020204" pitchFamily="34" charset="0"/>
                <a:cs typeface="Arial"/>
              </a:rPr>
              <a:t>Les services privés n’améliorent pas </a:t>
            </a:r>
            <a:r>
              <a:rPr lang="fr-CA" b="1" kern="100">
                <a:latin typeface="Arial"/>
                <a:ea typeface="Arial" panose="020B0604020202020204" pitchFamily="34" charset="0"/>
                <a:cs typeface="Arial"/>
              </a:rPr>
              <a:t>globalement les délais d’attente</a:t>
            </a:r>
          </a:p>
          <a:p>
            <a:pPr marL="0" indent="0">
              <a:lnSpc>
                <a:spcPct val="115000"/>
              </a:lnSpc>
              <a:buNone/>
            </a:pPr>
            <a:endParaRPr lang="fr-CA" sz="900" kern="100">
              <a:ea typeface="Aptos" panose="020B0004020202020204" pitchFamily="34" charset="0"/>
            </a:endParaRPr>
          </a:p>
          <a:p>
            <a:pPr marL="0" indent="0">
              <a:lnSpc>
                <a:spcPct val="107000"/>
              </a:lnSpc>
              <a:spcAft>
                <a:spcPts val="800"/>
              </a:spcAft>
              <a:buNone/>
            </a:pPr>
            <a:r>
              <a:rPr lang="fr-CA" kern="100">
                <a:latin typeface="Arial"/>
                <a:ea typeface="Arial" panose="020B0604020202020204" pitchFamily="34" charset="0"/>
                <a:cs typeface="Arial"/>
              </a:rPr>
              <a:t>Ils accentuent plutôt les inégalités :</a:t>
            </a:r>
            <a:endParaRPr lang="fr-CA" sz="3200" kern="100">
              <a:ea typeface="Aptos" panose="020B0004020202020204" pitchFamily="34" charset="0"/>
            </a:endParaRPr>
          </a:p>
          <a:p>
            <a:pPr marL="342900" lvl="0" indent="-342900">
              <a:lnSpc>
                <a:spcPct val="107000"/>
              </a:lnSpc>
              <a:buFont typeface="Aptos" panose="020B0004020202020204" pitchFamily="34" charset="0"/>
              <a:buChar char="-"/>
            </a:pPr>
            <a:r>
              <a:rPr lang="fr-CA" sz="2600" kern="100">
                <a:latin typeface="Arial"/>
                <a:ea typeface="Arial" panose="020B0604020202020204" pitchFamily="34" charset="0"/>
                <a:cs typeface="Arial"/>
              </a:rPr>
              <a:t>Entre les gens</a:t>
            </a:r>
            <a:endParaRPr lang="fr-CA" sz="2600" kern="100">
              <a:latin typeface="Arial"/>
              <a:ea typeface="Aptos" panose="020B0004020202020204" pitchFamily="34" charset="0"/>
              <a:cs typeface="Arial"/>
            </a:endParaRPr>
          </a:p>
          <a:p>
            <a:pPr marL="342900" lvl="0" indent="-342900">
              <a:lnSpc>
                <a:spcPct val="107000"/>
              </a:lnSpc>
              <a:buFont typeface="Aptos" panose="020B0004020202020204" pitchFamily="34" charset="0"/>
              <a:buChar char="-"/>
            </a:pPr>
            <a:r>
              <a:rPr lang="fr-CA" sz="2600" kern="100">
                <a:latin typeface="Arial"/>
                <a:ea typeface="Arial" panose="020B0604020202020204" pitchFamily="34" charset="0"/>
                <a:cs typeface="Arial"/>
              </a:rPr>
              <a:t>Entre les spécialités</a:t>
            </a:r>
            <a:endParaRPr lang="fr-CA" sz="2600" kern="100">
              <a:latin typeface="Arial"/>
              <a:ea typeface="Aptos" panose="020B0004020202020204" pitchFamily="34" charset="0"/>
              <a:cs typeface="Arial"/>
            </a:endParaRPr>
          </a:p>
          <a:p>
            <a:pPr marL="342900" lvl="0" indent="-342900">
              <a:lnSpc>
                <a:spcPct val="107000"/>
              </a:lnSpc>
              <a:spcAft>
                <a:spcPts val="800"/>
              </a:spcAft>
              <a:buFont typeface="Aptos" panose="020B0004020202020204" pitchFamily="34" charset="0"/>
              <a:buChar char="-"/>
            </a:pPr>
            <a:r>
              <a:rPr lang="fr-CA" sz="2600" kern="100">
                <a:latin typeface="Arial"/>
                <a:ea typeface="Arial" panose="020B0604020202020204" pitchFamily="34" charset="0"/>
                <a:cs typeface="Arial"/>
              </a:rPr>
              <a:t>Entre les régions</a:t>
            </a:r>
            <a:endParaRPr lang="fr-CA" sz="2600">
              <a:latin typeface="Arial"/>
              <a:cs typeface="Arial"/>
            </a:endParaRPr>
          </a:p>
          <a:p>
            <a:endParaRPr lang="fr-CA"/>
          </a:p>
        </p:txBody>
      </p:sp>
      <p:sp>
        <p:nvSpPr>
          <p:cNvPr id="4" name="Espace réservé du numéro de diapositive 3">
            <a:extLst>
              <a:ext uri="{FF2B5EF4-FFF2-40B4-BE49-F238E27FC236}">
                <a16:creationId xmlns:a16="http://schemas.microsoft.com/office/drawing/2014/main" id="{F4243764-D71D-42F0-4BD2-3E6C0A73E499}"/>
              </a:ext>
            </a:extLst>
          </p:cNvPr>
          <p:cNvSpPr>
            <a:spLocks noGrp="1"/>
          </p:cNvSpPr>
          <p:nvPr>
            <p:ph type="sldNum" sz="quarter" idx="12"/>
          </p:nvPr>
        </p:nvSpPr>
        <p:spPr/>
        <p:txBody>
          <a:bodyPr/>
          <a:lstStyle/>
          <a:p>
            <a:fld id="{4C93ABBE-8FCF-4CA4-A4DF-AF6091731530}" type="slidenum">
              <a:rPr lang="fr-CA" smtClean="0"/>
              <a:pPr/>
              <a:t>13</a:t>
            </a:fld>
            <a:endParaRPr lang="fr-CA"/>
          </a:p>
        </p:txBody>
      </p:sp>
      <p:sp>
        <p:nvSpPr>
          <p:cNvPr id="5" name="ZoneTexte 4">
            <a:extLst>
              <a:ext uri="{FF2B5EF4-FFF2-40B4-BE49-F238E27FC236}">
                <a16:creationId xmlns:a16="http://schemas.microsoft.com/office/drawing/2014/main" id="{6C57C5E8-623E-7E80-36F8-C94192DF4DD2}"/>
              </a:ext>
            </a:extLst>
          </p:cNvPr>
          <p:cNvSpPr txBox="1"/>
          <p:nvPr/>
        </p:nvSpPr>
        <p:spPr>
          <a:xfrm>
            <a:off x="5915891" y="1643162"/>
            <a:ext cx="5749636" cy="6309420"/>
          </a:xfrm>
          <a:prstGeom prst="rect">
            <a:avLst/>
          </a:prstGeom>
          <a:noFill/>
        </p:spPr>
        <p:txBody>
          <a:bodyPr wrap="square" lIns="91440" tIns="45720" rIns="91440" bIns="45720" rtlCol="0" anchor="t">
            <a:spAutoFit/>
          </a:bodyPr>
          <a:lstStyle/>
          <a:p>
            <a:r>
              <a:rPr lang="fr-CA" sz="2400" b="1">
                <a:latin typeface="Arial"/>
                <a:cs typeface="Arial"/>
              </a:rPr>
              <a:t>Accès aux chirurgies </a:t>
            </a:r>
            <a:endParaRPr lang="fr-CA">
              <a:latin typeface="Arial"/>
              <a:cs typeface="Arial"/>
            </a:endParaRPr>
          </a:p>
          <a:p>
            <a:endParaRPr lang="fr-CA">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2200">
                <a:latin typeface="Arial" panose="020B0604020202020204" pitchFamily="34" charset="0"/>
                <a:cs typeface="Arial" panose="020B0604020202020204" pitchFamily="34" charset="0"/>
              </a:rPr>
              <a:t>De 2020 à 2024, la proportion des chirurgies confiées au privé a presque quadruplé (19 % des chirurgies y ont été sous-traitées)</a:t>
            </a:r>
          </a:p>
          <a:p>
            <a:pPr marL="285750" indent="-285750">
              <a:buFont typeface="Arial" panose="020B0604020202020204" pitchFamily="34" charset="0"/>
              <a:buChar char="•"/>
            </a:pPr>
            <a:r>
              <a:rPr lang="fr-CA" sz="2200">
                <a:latin typeface="Arial" panose="020B0604020202020204" pitchFamily="34" charset="0"/>
                <a:cs typeface="Arial" panose="020B0604020202020204" pitchFamily="34" charset="0"/>
              </a:rPr>
              <a:t>Quelles sont les spécialités priorisées?</a:t>
            </a:r>
          </a:p>
          <a:p>
            <a:pPr marL="285750" indent="-285750">
              <a:buFont typeface="Arial" panose="020B0604020202020204" pitchFamily="34" charset="0"/>
              <a:buChar char="•"/>
            </a:pPr>
            <a:r>
              <a:rPr lang="fr-CA" sz="2200">
                <a:latin typeface="Arial" panose="020B0604020202020204" pitchFamily="34" charset="0"/>
                <a:cs typeface="Arial" panose="020B0604020202020204" pitchFamily="34" charset="0"/>
              </a:rPr>
              <a:t>Quels sont les impacts  sur l’accès aux autres services essentiels?</a:t>
            </a:r>
          </a:p>
          <a:p>
            <a:pPr marL="285750" indent="-285750">
              <a:buFont typeface="Arial" panose="020B0604020202020204" pitchFamily="34" charset="0"/>
              <a:buChar char="•"/>
            </a:pPr>
            <a:r>
              <a:rPr lang="fr-CA" sz="2200">
                <a:latin typeface="Arial" panose="020B0604020202020204" pitchFamily="34" charset="0"/>
                <a:cs typeface="Arial" panose="020B0604020202020204" pitchFamily="34" charset="0"/>
              </a:rPr>
              <a:t>Est-ce que l’usage d’algorithmes et de l’IA dans la gestion des listes d’attente pourrait occasionner ou cacher de nouvelles problématiques en ce qui a trait à l’équité et à l’accès aux autres soins de santé?</a:t>
            </a:r>
          </a:p>
          <a:p>
            <a:pPr marL="285750" indent="-285750">
              <a:buFont typeface="Arial" panose="020B0604020202020204" pitchFamily="34" charset="0"/>
              <a:buChar char="•"/>
            </a:pPr>
            <a:endParaRPr lang="fr-CA" sz="2200"/>
          </a:p>
          <a:p>
            <a:pPr marL="285750" indent="-285750">
              <a:buFont typeface="Arial" panose="020B0604020202020204" pitchFamily="34" charset="0"/>
              <a:buChar char="•"/>
            </a:pPr>
            <a:endParaRPr lang="fr-CA">
              <a:latin typeface="Arial" panose="020B0604020202020204" pitchFamily="34" charset="0"/>
              <a:cs typeface="Arial" panose="020B0604020202020204" pitchFamily="34" charset="0"/>
            </a:endParaRPr>
          </a:p>
          <a:p>
            <a:endParaRPr lang="fr-CA">
              <a:latin typeface="Arial" panose="020B0604020202020204" pitchFamily="34" charset="0"/>
              <a:cs typeface="Arial" panose="020B0604020202020204" pitchFamily="34" charset="0"/>
            </a:endParaRPr>
          </a:p>
          <a:p>
            <a:endParaRPr lang="fr-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4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3C46-73DC-24AB-9376-26E39968D2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BAD340-BFF1-83AC-F875-4F3C73A9EC52}"/>
              </a:ext>
            </a:extLst>
          </p:cNvPr>
          <p:cNvSpPr>
            <a:spLocks noGrp="1"/>
          </p:cNvSpPr>
          <p:nvPr>
            <p:ph type="title"/>
            <p:custDataLst>
              <p:tags r:id="rId1"/>
            </p:custDataLst>
          </p:nvPr>
        </p:nvSpPr>
        <p:spPr/>
        <p:txBody>
          <a:bodyPr>
            <a:normAutofit/>
          </a:bodyPr>
          <a:lstStyle/>
          <a:p>
            <a:pPr algn="l">
              <a:tabLst>
                <a:tab pos="1787525" algn="l"/>
              </a:tabLst>
            </a:pPr>
            <a:r>
              <a:rPr lang="fr-CA"/>
              <a:t>FAUX 	En fait, ça dépend pour qui… </a:t>
            </a:r>
            <a:r>
              <a:rPr lang="fr-CA" sz="2000" b="0"/>
              <a:t>(suite)</a:t>
            </a:r>
          </a:p>
        </p:txBody>
      </p:sp>
      <p:sp>
        <p:nvSpPr>
          <p:cNvPr id="3" name="Espace réservé du contenu 2">
            <a:extLst>
              <a:ext uri="{FF2B5EF4-FFF2-40B4-BE49-F238E27FC236}">
                <a16:creationId xmlns:a16="http://schemas.microsoft.com/office/drawing/2014/main" id="{69B727B7-B9C6-CC91-3F60-BBEB5AF5778A}"/>
              </a:ext>
            </a:extLst>
          </p:cNvPr>
          <p:cNvSpPr>
            <a:spLocks noGrp="1"/>
          </p:cNvSpPr>
          <p:nvPr>
            <p:ph idx="1"/>
            <p:custDataLst>
              <p:tags r:id="rId2"/>
            </p:custDataLst>
          </p:nvPr>
        </p:nvSpPr>
        <p:spPr>
          <a:xfrm>
            <a:off x="838198" y="1704109"/>
            <a:ext cx="10287002" cy="4965886"/>
          </a:xfrm>
        </p:spPr>
        <p:txBody>
          <a:bodyPr>
            <a:normAutofit/>
          </a:bodyPr>
          <a:lstStyle/>
          <a:p>
            <a:pPr marL="0" indent="0">
              <a:buNone/>
            </a:pPr>
            <a:r>
              <a:rPr lang="fr-CA" b="1"/>
              <a:t>Selon le tableau de bord de Santé Québec </a:t>
            </a:r>
          </a:p>
          <a:p>
            <a:pPr marL="0" indent="0">
              <a:buNone/>
            </a:pPr>
            <a:endParaRPr lang="fr-CA" sz="800" b="1"/>
          </a:p>
          <a:p>
            <a:r>
              <a:rPr lang="fr-CA" sz="2400"/>
              <a:t>Près de 4 000 personnes attendent une chirurgie oncologique</a:t>
            </a:r>
            <a:br>
              <a:rPr lang="fr-CA" sz="2400"/>
            </a:br>
            <a:r>
              <a:rPr lang="fr-CA" sz="2400"/>
              <a:t>(435 depuis plus de 56 jours, soit la cible gouvernementale maximale)</a:t>
            </a:r>
            <a:endParaRPr lang="fr-CA" sz="800"/>
          </a:p>
          <a:p>
            <a:r>
              <a:rPr lang="fr-CA" sz="2400"/>
              <a:t>Près de 700 personnes attendent une chirurgie cardiaque (60,5 % sont hors délai)</a:t>
            </a:r>
          </a:p>
          <a:p>
            <a:r>
              <a:rPr lang="fr-CA" sz="2400"/>
              <a:t>142 000 personnes attendent toujours une chirurgie (5 000 depuis plus d’un an)</a:t>
            </a:r>
          </a:p>
          <a:p>
            <a:r>
              <a:rPr lang="fr-CA" sz="2400"/>
              <a:t>900 000 personnes attendent une consultation auprès d’un médecin spécialiste </a:t>
            </a:r>
          </a:p>
          <a:p>
            <a:r>
              <a:rPr lang="fr-CA" sz="2400"/>
              <a:t>En régions éloignées, des blocs opératoires sont fermés fréquemment, notamment en raison d’une pénurie d’anesthésistes et de chirurgiens</a:t>
            </a:r>
          </a:p>
          <a:p>
            <a:endParaRPr lang="fr-CA"/>
          </a:p>
          <a:p>
            <a:endParaRPr lang="fr-CA"/>
          </a:p>
          <a:p>
            <a:endParaRPr lang="fr-CA"/>
          </a:p>
        </p:txBody>
      </p:sp>
      <p:sp>
        <p:nvSpPr>
          <p:cNvPr id="4" name="Espace réservé du numéro de diapositive 3">
            <a:extLst>
              <a:ext uri="{FF2B5EF4-FFF2-40B4-BE49-F238E27FC236}">
                <a16:creationId xmlns:a16="http://schemas.microsoft.com/office/drawing/2014/main" id="{0E152C6C-FB31-6F0B-07B1-5C0396F5372E}"/>
              </a:ext>
            </a:extLst>
          </p:cNvPr>
          <p:cNvSpPr>
            <a:spLocks noGrp="1"/>
          </p:cNvSpPr>
          <p:nvPr>
            <p:ph type="sldNum" sz="quarter" idx="12"/>
          </p:nvPr>
        </p:nvSpPr>
        <p:spPr/>
        <p:txBody>
          <a:bodyPr/>
          <a:lstStyle/>
          <a:p>
            <a:fld id="{4C93ABBE-8FCF-4CA4-A4DF-AF6091731530}" type="slidenum">
              <a:rPr lang="fr-CA" smtClean="0"/>
              <a:pPr/>
              <a:t>14</a:t>
            </a:fld>
            <a:endParaRPr lang="fr-CA"/>
          </a:p>
        </p:txBody>
      </p:sp>
    </p:spTree>
    <p:extLst>
      <p:ext uri="{BB962C8B-B14F-4D97-AF65-F5344CB8AC3E}">
        <p14:creationId xmlns:p14="http://schemas.microsoft.com/office/powerpoint/2010/main" val="191703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AD6DD-308F-9E46-F50B-47D62A2D5A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B610EE2-A23F-9B4D-E3D8-0CC88C4EBBAF}"/>
              </a:ext>
            </a:extLst>
          </p:cNvPr>
          <p:cNvSpPr>
            <a:spLocks noGrp="1"/>
          </p:cNvSpPr>
          <p:nvPr>
            <p:ph type="title"/>
            <p:custDataLst>
              <p:tags r:id="rId1"/>
            </p:custDataLst>
          </p:nvPr>
        </p:nvSpPr>
        <p:spPr/>
        <p:txBody>
          <a:bodyPr>
            <a:normAutofit/>
          </a:bodyPr>
          <a:lstStyle/>
          <a:p>
            <a:pPr algn="l">
              <a:tabLst>
                <a:tab pos="1787525" algn="l"/>
              </a:tabLst>
            </a:pPr>
            <a:r>
              <a:rPr lang="fr-CA"/>
              <a:t>FAUX 	En fait, ça dépend pour qui… </a:t>
            </a:r>
            <a:r>
              <a:rPr lang="fr-CA" sz="2000" b="0"/>
              <a:t>(suite)</a:t>
            </a:r>
          </a:p>
        </p:txBody>
      </p:sp>
      <p:sp>
        <p:nvSpPr>
          <p:cNvPr id="3" name="Espace réservé du contenu 2">
            <a:extLst>
              <a:ext uri="{FF2B5EF4-FFF2-40B4-BE49-F238E27FC236}">
                <a16:creationId xmlns:a16="http://schemas.microsoft.com/office/drawing/2014/main" id="{11236E14-123A-02A7-AC0F-947FF2222E05}"/>
              </a:ext>
            </a:extLst>
          </p:cNvPr>
          <p:cNvSpPr>
            <a:spLocks noGrp="1"/>
          </p:cNvSpPr>
          <p:nvPr>
            <p:ph idx="1"/>
            <p:custDataLst>
              <p:tags r:id="rId2"/>
            </p:custDataLst>
          </p:nvPr>
        </p:nvSpPr>
        <p:spPr>
          <a:xfrm>
            <a:off x="838198" y="1704109"/>
            <a:ext cx="10688784" cy="4965886"/>
          </a:xfrm>
        </p:spPr>
        <p:txBody>
          <a:bodyPr>
            <a:normAutofit/>
          </a:bodyPr>
          <a:lstStyle/>
          <a:p>
            <a:pPr marL="0" indent="0">
              <a:buNone/>
            </a:pPr>
            <a:r>
              <a:rPr lang="fr-CA" b="1"/>
              <a:t>Ce n’est pas tout …</a:t>
            </a:r>
          </a:p>
          <a:p>
            <a:pPr marL="0" indent="0">
              <a:buNone/>
            </a:pPr>
            <a:endParaRPr lang="fr-CA" sz="800" b="1"/>
          </a:p>
          <a:p>
            <a:r>
              <a:rPr lang="fr-CA"/>
              <a:t>3 000 personnes attendent une place en CHLSD (lourde perte d’autonomie)</a:t>
            </a:r>
          </a:p>
          <a:p>
            <a:pPr marL="0" indent="0">
              <a:buNone/>
            </a:pPr>
            <a:endParaRPr lang="fr-CA" sz="800"/>
          </a:p>
          <a:p>
            <a:r>
              <a:rPr lang="fr-CA"/>
              <a:t>50 000 personnes attendent des soins à domicile</a:t>
            </a:r>
          </a:p>
          <a:p>
            <a:pPr marL="0" indent="0">
              <a:buNone/>
            </a:pPr>
            <a:endParaRPr lang="fr-CA" sz="800"/>
          </a:p>
          <a:p>
            <a:r>
              <a:rPr lang="fr-CA"/>
              <a:t>21 000 personnes attendent un service de santé mentale dans le réseau public</a:t>
            </a:r>
          </a:p>
          <a:p>
            <a:pPr marL="0" indent="0">
              <a:buNone/>
            </a:pPr>
            <a:endParaRPr lang="fr-CA" sz="800"/>
          </a:p>
          <a:p>
            <a:r>
              <a:rPr lang="fr-CA"/>
              <a:t>Plus de 5 000 dossiers sur la liste d’attente pour évaluation en protection de la jeunesse</a:t>
            </a:r>
          </a:p>
          <a:p>
            <a:endParaRPr lang="fr-CA"/>
          </a:p>
          <a:p>
            <a:endParaRPr lang="fr-CA"/>
          </a:p>
          <a:p>
            <a:endParaRPr lang="fr-CA"/>
          </a:p>
        </p:txBody>
      </p:sp>
      <p:sp>
        <p:nvSpPr>
          <p:cNvPr id="4" name="Espace réservé du numéro de diapositive 3">
            <a:extLst>
              <a:ext uri="{FF2B5EF4-FFF2-40B4-BE49-F238E27FC236}">
                <a16:creationId xmlns:a16="http://schemas.microsoft.com/office/drawing/2014/main" id="{FA4D821E-8654-F998-6F64-EF0BE825C8CD}"/>
              </a:ext>
            </a:extLst>
          </p:cNvPr>
          <p:cNvSpPr>
            <a:spLocks noGrp="1"/>
          </p:cNvSpPr>
          <p:nvPr>
            <p:ph type="sldNum" sz="quarter" idx="12"/>
          </p:nvPr>
        </p:nvSpPr>
        <p:spPr/>
        <p:txBody>
          <a:bodyPr/>
          <a:lstStyle/>
          <a:p>
            <a:fld id="{4C93ABBE-8FCF-4CA4-A4DF-AF6091731530}" type="slidenum">
              <a:rPr lang="fr-CA" smtClean="0"/>
              <a:pPr/>
              <a:t>15</a:t>
            </a:fld>
            <a:endParaRPr lang="fr-CA"/>
          </a:p>
        </p:txBody>
      </p:sp>
    </p:spTree>
    <p:extLst>
      <p:ext uri="{BB962C8B-B14F-4D97-AF65-F5344CB8AC3E}">
        <p14:creationId xmlns:p14="http://schemas.microsoft.com/office/powerpoint/2010/main" val="267286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ED1C3-A71D-D82E-0F2F-641F7C9A25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77D2BB-BA55-F869-D6DB-1AF59F1C9715}"/>
              </a:ext>
            </a:extLst>
          </p:cNvPr>
          <p:cNvSpPr>
            <a:spLocks noGrp="1"/>
          </p:cNvSpPr>
          <p:nvPr>
            <p:ph type="title"/>
            <p:custDataLst>
              <p:tags r:id="rId1"/>
            </p:custDataLst>
          </p:nvPr>
        </p:nvSpPr>
        <p:spPr/>
        <p:txBody>
          <a:bodyPr/>
          <a:lstStyle/>
          <a:p>
            <a:r>
              <a:rPr lang="fr-CA"/>
              <a:t>Vrai ou faux?</a:t>
            </a:r>
          </a:p>
        </p:txBody>
      </p:sp>
      <p:sp>
        <p:nvSpPr>
          <p:cNvPr id="3" name="Espace réservé du contenu 2">
            <a:extLst>
              <a:ext uri="{FF2B5EF4-FFF2-40B4-BE49-F238E27FC236}">
                <a16:creationId xmlns:a16="http://schemas.microsoft.com/office/drawing/2014/main" id="{1979A074-6807-DB9C-17FC-BF420FBD11A6}"/>
              </a:ext>
            </a:extLst>
          </p:cNvPr>
          <p:cNvSpPr>
            <a:spLocks noGrp="1"/>
          </p:cNvSpPr>
          <p:nvPr>
            <p:ph idx="1"/>
            <p:custDataLst>
              <p:tags r:id="rId2"/>
            </p:custDataLst>
          </p:nvPr>
        </p:nvSpPr>
        <p:spPr>
          <a:xfrm>
            <a:off x="838199" y="1925783"/>
            <a:ext cx="4260274" cy="4744212"/>
          </a:xfrm>
        </p:spPr>
        <p:txBody>
          <a:bodyPr>
            <a:normAutofit/>
          </a:bodyPr>
          <a:lstStyle/>
          <a:p>
            <a:pPr marL="0" indent="0">
              <a:buNone/>
            </a:pPr>
            <a:r>
              <a:rPr lang="fr-CA" b="1"/>
              <a:t>Le privé coute beaucoup moins cher</a:t>
            </a:r>
          </a:p>
          <a:p>
            <a:pPr marL="0" indent="0">
              <a:buNone/>
            </a:pPr>
            <a:endParaRPr lang="fr-CA" b="1"/>
          </a:p>
          <a:p>
            <a:pPr marL="0" indent="0">
              <a:buNone/>
            </a:pPr>
            <a:r>
              <a:rPr lang="fr-CA"/>
              <a:t>La mise en concurrence améliore globalement la performance et le rendement des différents prestataires </a:t>
            </a:r>
          </a:p>
          <a:p>
            <a:pPr marL="0" indent="0">
              <a:buNone/>
            </a:pPr>
            <a:endParaRPr lang="fr-CA" b="1"/>
          </a:p>
          <a:p>
            <a:pPr marL="0" indent="0">
              <a:buNone/>
            </a:pPr>
            <a:endParaRPr lang="fr-CA"/>
          </a:p>
          <a:p>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53C44B32-E09C-7253-9063-9517BFF93130}"/>
              </a:ext>
            </a:extLst>
          </p:cNvPr>
          <p:cNvSpPr>
            <a:spLocks noGrp="1"/>
          </p:cNvSpPr>
          <p:nvPr>
            <p:ph type="sldNum" sz="quarter" idx="12"/>
          </p:nvPr>
        </p:nvSpPr>
        <p:spPr/>
        <p:txBody>
          <a:bodyPr/>
          <a:lstStyle/>
          <a:p>
            <a:fld id="{4C93ABBE-8FCF-4CA4-A4DF-AF6091731530}" type="slidenum">
              <a:rPr lang="fr-CA" smtClean="0"/>
              <a:pPr/>
              <a:t>16</a:t>
            </a:fld>
            <a:endParaRPr lang="fr-CA"/>
          </a:p>
        </p:txBody>
      </p:sp>
      <p:pic>
        <p:nvPicPr>
          <p:cNvPr id="8194" name="Picture 2" descr="Qu'est-ce qu'une économie d'échelle ? - Expert Économique">
            <a:extLst>
              <a:ext uri="{FF2B5EF4-FFF2-40B4-BE49-F238E27FC236}">
                <a16:creationId xmlns:a16="http://schemas.microsoft.com/office/drawing/2014/main" id="{3E49351B-2DDA-D882-D1EA-DB4C9CFF3D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78435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3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E07B1-42E9-2F8E-DAE8-F57D9BA4DA5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95CAF9-8DDF-D05A-F1FC-8C4B19220556}"/>
              </a:ext>
            </a:extLst>
          </p:cNvPr>
          <p:cNvSpPr>
            <a:spLocks noGrp="1"/>
          </p:cNvSpPr>
          <p:nvPr>
            <p:ph type="title"/>
            <p:custDataLst>
              <p:tags r:id="rId1"/>
            </p:custDataLst>
          </p:nvPr>
        </p:nvSpPr>
        <p:spPr/>
        <p:txBody>
          <a:bodyPr/>
          <a:lstStyle/>
          <a:p>
            <a:pPr algn="l"/>
            <a:r>
              <a:rPr lang="fr-CA"/>
              <a:t>FAUX	Une fausse solution coûteuse…</a:t>
            </a:r>
          </a:p>
        </p:txBody>
      </p:sp>
      <p:sp>
        <p:nvSpPr>
          <p:cNvPr id="3" name="Espace réservé du contenu 2">
            <a:extLst>
              <a:ext uri="{FF2B5EF4-FFF2-40B4-BE49-F238E27FC236}">
                <a16:creationId xmlns:a16="http://schemas.microsoft.com/office/drawing/2014/main" id="{AAA4FD39-9F3A-A5A7-A540-8135C947AAF7}"/>
              </a:ext>
            </a:extLst>
          </p:cNvPr>
          <p:cNvSpPr>
            <a:spLocks noGrp="1"/>
          </p:cNvSpPr>
          <p:nvPr>
            <p:ph idx="1"/>
            <p:custDataLst>
              <p:tags r:id="rId2"/>
            </p:custDataLst>
          </p:nvPr>
        </p:nvSpPr>
        <p:spPr>
          <a:xfrm>
            <a:off x="838199" y="1731817"/>
            <a:ext cx="6569598" cy="4938177"/>
          </a:xfrm>
        </p:spPr>
        <p:txBody>
          <a:bodyPr vert="horz" lIns="91440" tIns="45720" rIns="91440" bIns="45720" rtlCol="0" anchor="t">
            <a:normAutofit fontScale="85000" lnSpcReduction="20000"/>
          </a:bodyPr>
          <a:lstStyle/>
          <a:p>
            <a:pPr marL="0" indent="0">
              <a:buNone/>
            </a:pPr>
            <a:r>
              <a:rPr lang="fr-CA" sz="3300" b="1">
                <a:ea typeface="Calibri" panose="020F0502020204030204" pitchFamily="34" charset="0"/>
                <a:cs typeface="Calibri" panose="020F0502020204030204" pitchFamily="34" charset="0"/>
              </a:rPr>
              <a:t>Les profits et les dérives du privé …</a:t>
            </a:r>
          </a:p>
          <a:p>
            <a:pPr marL="0" indent="0">
              <a:buNone/>
            </a:pPr>
            <a:endParaRPr lang="fr-CA" sz="1000" b="1">
              <a:ea typeface="Calibri" panose="020F0502020204030204" pitchFamily="34" charset="0"/>
              <a:cs typeface="Calibri" panose="020F0502020204030204" pitchFamily="34" charset="0"/>
            </a:endParaRPr>
          </a:p>
          <a:p>
            <a:pPr marL="285750" indent="-285750" fontAlgn="base">
              <a:buClr>
                <a:schemeClr val="accent2">
                  <a:lumMod val="75000"/>
                </a:schemeClr>
              </a:buClr>
              <a:buFont typeface="Arial" panose="020B0604020202020204" pitchFamily="34" charset="0"/>
              <a:buChar char="•"/>
            </a:pPr>
            <a:r>
              <a:rPr lang="fr-CA">
                <a:latin typeface="Arial"/>
                <a:cs typeface="Arial"/>
              </a:rPr>
              <a:t>Des couts de chirurgies réalisées en cliniques médicales privées pouvant être jusqu’à 150 % plus élevés qu’au secteur public, parfois même trois fois plus</a:t>
            </a:r>
          </a:p>
          <a:p>
            <a:pPr marL="285750" indent="-285750" fontAlgn="base">
              <a:buClr>
                <a:schemeClr val="accent2">
                  <a:lumMod val="75000"/>
                </a:schemeClr>
              </a:buClr>
              <a:buFont typeface="Arial" panose="020B0604020202020204" pitchFamily="34" charset="0"/>
              <a:buChar char="•"/>
            </a:pPr>
            <a:endParaRPr lang="fr-CA" sz="1050"/>
          </a:p>
          <a:p>
            <a:pPr marL="285750" indent="-285750" fontAlgn="base">
              <a:buClr>
                <a:schemeClr val="accent2">
                  <a:lumMod val="75000"/>
                </a:schemeClr>
              </a:buClr>
              <a:buFont typeface="Arial" panose="020B0604020202020204" pitchFamily="34" charset="0"/>
              <a:buChar char="•"/>
            </a:pPr>
            <a:r>
              <a:rPr lang="fr-CA"/>
              <a:t>Des dépenses gouvernementales de 3 milliards de dollars en 6 ans dans les agences privées de santé </a:t>
            </a:r>
          </a:p>
          <a:p>
            <a:pPr marL="0" indent="0" fontAlgn="base">
              <a:buClr>
                <a:schemeClr val="accent2">
                  <a:lumMod val="75000"/>
                </a:schemeClr>
              </a:buClr>
              <a:buNone/>
            </a:pPr>
            <a:endParaRPr lang="fr-CA" sz="1200" b="1">
              <a:ea typeface="Calibri" panose="020F0502020204030204" pitchFamily="34" charset="0"/>
              <a:cs typeface="Calibri" panose="020F0502020204030204" pitchFamily="34" charset="0"/>
            </a:endParaRPr>
          </a:p>
          <a:p>
            <a:pPr marL="285750" indent="-285750" fontAlgn="base">
              <a:buClr>
                <a:schemeClr val="accent2">
                  <a:lumMod val="75000"/>
                </a:schemeClr>
              </a:buClr>
              <a:buFont typeface="Arial" panose="020B0604020202020204" pitchFamily="34" charset="0"/>
              <a:buChar char="•"/>
            </a:pPr>
            <a:r>
              <a:rPr lang="fr-CA">
                <a:latin typeface="Arial"/>
                <a:cs typeface="Arial"/>
              </a:rPr>
              <a:t>Des maisons des aînés coutant plus de 1 million de dollars la chambre </a:t>
            </a:r>
          </a:p>
          <a:p>
            <a:pPr fontAlgn="base">
              <a:buClr>
                <a:schemeClr val="accent2">
                  <a:lumMod val="75000"/>
                </a:schemeClr>
              </a:buClr>
            </a:pPr>
            <a:endParaRPr lang="fr-CA" sz="1050"/>
          </a:p>
          <a:p>
            <a:pPr marL="285750" indent="-285750" fontAlgn="base">
              <a:buClr>
                <a:schemeClr val="accent2">
                  <a:lumMod val="75000"/>
                </a:schemeClr>
              </a:buClr>
              <a:buFont typeface="Arial" panose="020B0604020202020204" pitchFamily="34" charset="0"/>
              <a:buChar char="•"/>
            </a:pPr>
            <a:r>
              <a:rPr lang="fr-CA">
                <a:latin typeface="Arial"/>
                <a:cs typeface="Arial"/>
              </a:rPr>
              <a:t>Des dépenses québécoises de médicaments prescrits totalisant plus de 11 milliards de dollars par année (2024) </a:t>
            </a:r>
          </a:p>
          <a:p>
            <a:pPr fontAlgn="base">
              <a:buClr>
                <a:schemeClr val="accent2">
                  <a:lumMod val="75000"/>
                </a:schemeClr>
              </a:buClr>
            </a:pPr>
            <a:endParaRPr lang="fr-CA" sz="1050"/>
          </a:p>
          <a:p>
            <a:pPr fontAlgn="base">
              <a:buClr>
                <a:schemeClr val="accent2">
                  <a:lumMod val="75000"/>
                </a:schemeClr>
              </a:buClr>
            </a:pPr>
            <a:endParaRPr lang="fr-CA" sz="1050"/>
          </a:p>
          <a:p>
            <a:endParaRPr lang="fr-CA"/>
          </a:p>
        </p:txBody>
      </p:sp>
      <p:sp>
        <p:nvSpPr>
          <p:cNvPr id="4" name="Espace réservé du numéro de diapositive 3">
            <a:extLst>
              <a:ext uri="{FF2B5EF4-FFF2-40B4-BE49-F238E27FC236}">
                <a16:creationId xmlns:a16="http://schemas.microsoft.com/office/drawing/2014/main" id="{C68FC13E-4805-BB4E-7675-9A1783096F19}"/>
              </a:ext>
            </a:extLst>
          </p:cNvPr>
          <p:cNvSpPr>
            <a:spLocks noGrp="1"/>
          </p:cNvSpPr>
          <p:nvPr>
            <p:ph type="sldNum" sz="quarter" idx="12"/>
          </p:nvPr>
        </p:nvSpPr>
        <p:spPr/>
        <p:txBody>
          <a:bodyPr/>
          <a:lstStyle/>
          <a:p>
            <a:fld id="{4C93ABBE-8FCF-4CA4-A4DF-AF6091731530}" type="slidenum">
              <a:rPr lang="fr-CA" smtClean="0"/>
              <a:pPr/>
              <a:t>17</a:t>
            </a:fld>
            <a:endParaRPr lang="fr-CA"/>
          </a:p>
        </p:txBody>
      </p:sp>
      <p:pic>
        <p:nvPicPr>
          <p:cNvPr id="5" name="Picture 2" descr="Les effets pervers des cliniques privées | OHdio | Radio-Canada">
            <a:extLst>
              <a:ext uri="{FF2B5EF4-FFF2-40B4-BE49-F238E27FC236}">
                <a16:creationId xmlns:a16="http://schemas.microsoft.com/office/drawing/2014/main" id="{2259F186-1489-A2E8-56D2-EBF62CA36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159" y="2327784"/>
            <a:ext cx="4565841" cy="256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8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33CB-77B1-E51F-D195-DCBA9A6CC74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ED2A7F8-FB15-5EC6-8050-2B5D6F3B2A3C}"/>
              </a:ext>
            </a:extLst>
          </p:cNvPr>
          <p:cNvSpPr>
            <a:spLocks noGrp="1"/>
          </p:cNvSpPr>
          <p:nvPr>
            <p:ph type="title"/>
            <p:custDataLst>
              <p:tags r:id="rId1"/>
            </p:custDataLst>
          </p:nvPr>
        </p:nvSpPr>
        <p:spPr>
          <a:xfrm>
            <a:off x="838200" y="188006"/>
            <a:ext cx="10993582" cy="1066846"/>
          </a:xfrm>
        </p:spPr>
        <p:txBody>
          <a:bodyPr>
            <a:normAutofit/>
          </a:bodyPr>
          <a:lstStyle/>
          <a:p>
            <a:pPr algn="l"/>
            <a:r>
              <a:rPr lang="fr-CA"/>
              <a:t>FAUX	Une fausse solution coûteuse… </a:t>
            </a:r>
            <a:r>
              <a:rPr lang="fr-CA" sz="1200" b="0"/>
              <a:t>(suite)</a:t>
            </a:r>
          </a:p>
        </p:txBody>
      </p:sp>
      <p:sp>
        <p:nvSpPr>
          <p:cNvPr id="3" name="Espace réservé du contenu 2">
            <a:extLst>
              <a:ext uri="{FF2B5EF4-FFF2-40B4-BE49-F238E27FC236}">
                <a16:creationId xmlns:a16="http://schemas.microsoft.com/office/drawing/2014/main" id="{FD4BA746-DF13-AF0A-122B-0464E09C23D4}"/>
              </a:ext>
            </a:extLst>
          </p:cNvPr>
          <p:cNvSpPr>
            <a:spLocks noGrp="1"/>
          </p:cNvSpPr>
          <p:nvPr>
            <p:ph idx="1"/>
            <p:custDataLst>
              <p:tags r:id="rId2"/>
            </p:custDataLst>
          </p:nvPr>
        </p:nvSpPr>
        <p:spPr>
          <a:xfrm>
            <a:off x="838199" y="1731817"/>
            <a:ext cx="5638801" cy="4938177"/>
          </a:xfrm>
        </p:spPr>
        <p:txBody>
          <a:bodyPr vert="horz" lIns="91440" tIns="45720" rIns="91440" bIns="45720" rtlCol="0" anchor="t">
            <a:normAutofit lnSpcReduction="10000"/>
          </a:bodyPr>
          <a:lstStyle/>
          <a:p>
            <a:pPr marL="0" indent="0">
              <a:buNone/>
            </a:pPr>
            <a:r>
              <a:rPr lang="fr-CA" sz="2400" b="1">
                <a:ea typeface="Calibri" panose="020F0502020204030204" pitchFamily="34" charset="0"/>
                <a:cs typeface="Calibri" panose="020F0502020204030204" pitchFamily="34" charset="0"/>
              </a:rPr>
              <a:t>L’exemple des GMF</a:t>
            </a:r>
          </a:p>
          <a:p>
            <a:pPr marL="0" indent="0">
              <a:buNone/>
            </a:pPr>
            <a:r>
              <a:rPr lang="fr-CA" sz="2400">
                <a:latin typeface="Arial"/>
                <a:ea typeface="Calibri"/>
                <a:cs typeface="Calibri"/>
              </a:rPr>
              <a:t>Outre la rémunération des médecins par la RAMQ, le gouvernement finance également leur fonctionnement :</a:t>
            </a:r>
          </a:p>
          <a:p>
            <a:pPr marL="0" indent="0">
              <a:buNone/>
            </a:pPr>
            <a:endParaRPr lang="fr-CA" sz="800" b="1">
              <a:ea typeface="Calibri" panose="020F0502020204030204" pitchFamily="34" charset="0"/>
              <a:cs typeface="Calibri" panose="020F0502020204030204" pitchFamily="34" charset="0"/>
            </a:endParaRPr>
          </a:p>
          <a:p>
            <a:pPr>
              <a:buFont typeface="Arial" panose="020B0604020202020204" pitchFamily="34" charset="0"/>
              <a:buChar char="•"/>
            </a:pPr>
            <a:r>
              <a:rPr lang="fr-CA" sz="2200">
                <a:ea typeface="Calibri" panose="020F0502020204030204" pitchFamily="34" charset="0"/>
                <a:cs typeface="Calibri" panose="020F0502020204030204" pitchFamily="34" charset="0"/>
              </a:rPr>
              <a:t>Personnel administratif</a:t>
            </a:r>
          </a:p>
          <a:p>
            <a:pPr>
              <a:buFont typeface="Arial" panose="020B0604020202020204" pitchFamily="34" charset="0"/>
              <a:buChar char="•"/>
            </a:pPr>
            <a:r>
              <a:rPr lang="fr-CA" sz="2200">
                <a:ea typeface="Calibri" panose="020F0502020204030204" pitchFamily="34" charset="0"/>
                <a:cs typeface="Calibri" panose="020F0502020204030204" pitchFamily="34" charset="0"/>
              </a:rPr>
              <a:t>Autres professionnels</a:t>
            </a:r>
          </a:p>
          <a:p>
            <a:pPr>
              <a:buFont typeface="Arial" panose="020B0604020202020204" pitchFamily="34" charset="0"/>
              <a:buChar char="•"/>
            </a:pPr>
            <a:r>
              <a:rPr lang="fr-CA" sz="2200">
                <a:ea typeface="Calibri" panose="020F0502020204030204" pitchFamily="34" charset="0"/>
                <a:cs typeface="Calibri" panose="020F0502020204030204" pitchFamily="34" charset="0"/>
              </a:rPr>
              <a:t>Mobilier, location d’espace pour le personnel</a:t>
            </a:r>
          </a:p>
          <a:p>
            <a:pPr>
              <a:buFont typeface="Arial" panose="020B0604020202020204" pitchFamily="34" charset="0"/>
              <a:buChar char="•"/>
            </a:pPr>
            <a:r>
              <a:rPr lang="fr-CA" sz="2200">
                <a:ea typeface="Calibri" panose="020F0502020204030204" pitchFamily="34" charset="0"/>
                <a:cs typeface="Calibri" panose="020F0502020204030204" pitchFamily="34" charset="0"/>
              </a:rPr>
              <a:t>Frais de déplacement du personnel</a:t>
            </a:r>
          </a:p>
          <a:p>
            <a:pPr>
              <a:buFont typeface="Arial" panose="020B0604020202020204" pitchFamily="34" charset="0"/>
              <a:buChar char="•"/>
            </a:pPr>
            <a:r>
              <a:rPr lang="fr-CA" sz="2200">
                <a:ea typeface="Calibri" panose="020F0502020204030204" pitchFamily="34" charset="0"/>
                <a:cs typeface="Calibri" panose="020F0502020204030204" pitchFamily="34" charset="0"/>
              </a:rPr>
              <a:t>Matériel, fournitures</a:t>
            </a:r>
          </a:p>
          <a:p>
            <a:pPr>
              <a:buFont typeface="Arial" panose="020B0604020202020204" pitchFamily="34" charset="0"/>
              <a:buChar char="•"/>
            </a:pPr>
            <a:r>
              <a:rPr lang="fr-CA" sz="2200">
                <a:ea typeface="Calibri" panose="020F0502020204030204" pitchFamily="34" charset="0"/>
                <a:cs typeface="Calibri" panose="020F0502020204030204" pitchFamily="34" charset="0"/>
              </a:rPr>
              <a:t>Informatisation (frais d’implantation)</a:t>
            </a:r>
          </a:p>
          <a:p>
            <a:pPr>
              <a:buFont typeface="Arial" panose="020B0604020202020204" pitchFamily="34" charset="0"/>
              <a:buChar char="•"/>
            </a:pPr>
            <a:r>
              <a:rPr lang="fr-CA" sz="2200">
                <a:ea typeface="Calibri" panose="020F0502020204030204" pitchFamily="34" charset="0"/>
                <a:cs typeface="Calibri" panose="020F0502020204030204" pitchFamily="34" charset="0"/>
              </a:rPr>
              <a:t>Etc.</a:t>
            </a:r>
          </a:p>
          <a:p>
            <a:pPr>
              <a:buFont typeface="Arial" panose="020B0604020202020204" pitchFamily="34" charset="0"/>
              <a:buChar char="•"/>
            </a:pPr>
            <a:endParaRPr lang="fr-CA" sz="2400" b="1">
              <a:ea typeface="Calibri" panose="020F0502020204030204" pitchFamily="34" charset="0"/>
              <a:cs typeface="Calibri" panose="020F0502020204030204" pitchFamily="34" charset="0"/>
            </a:endParaRPr>
          </a:p>
          <a:p>
            <a:pPr>
              <a:buFont typeface="Arial" panose="020B0604020202020204" pitchFamily="34" charset="0"/>
              <a:buChar char="•"/>
            </a:pPr>
            <a:endParaRPr lang="fr-CA" sz="2400" b="1">
              <a:ea typeface="Calibri" panose="020F0502020204030204" pitchFamily="34" charset="0"/>
              <a:cs typeface="Calibri" panose="020F0502020204030204" pitchFamily="34" charset="0"/>
            </a:endParaRPr>
          </a:p>
          <a:p>
            <a:pPr>
              <a:buFont typeface="Arial" panose="020B0604020202020204" pitchFamily="34" charset="0"/>
              <a:buChar char="•"/>
            </a:pPr>
            <a:endParaRPr lang="fr-CA" sz="2400" b="1">
              <a:ea typeface="Calibri" panose="020F0502020204030204" pitchFamily="34" charset="0"/>
              <a:cs typeface="Calibri" panose="020F0502020204030204" pitchFamily="34" charset="0"/>
            </a:endParaRPr>
          </a:p>
          <a:p>
            <a:pPr marL="0" indent="0">
              <a:buNone/>
            </a:pPr>
            <a:endParaRPr lang="fr-CA" sz="3300" b="1">
              <a:ea typeface="Calibri" panose="020F0502020204030204" pitchFamily="34" charset="0"/>
              <a:cs typeface="Calibri" panose="020F0502020204030204" pitchFamily="34" charset="0"/>
            </a:endParaRPr>
          </a:p>
          <a:p>
            <a:pPr marL="0" indent="0" fontAlgn="base">
              <a:buClr>
                <a:schemeClr val="accent2">
                  <a:lumMod val="75000"/>
                </a:schemeClr>
              </a:buClr>
              <a:buNone/>
            </a:pPr>
            <a:endParaRPr lang="fr-CA" sz="1050"/>
          </a:p>
          <a:p>
            <a:endParaRPr lang="fr-CA"/>
          </a:p>
        </p:txBody>
      </p:sp>
      <p:sp>
        <p:nvSpPr>
          <p:cNvPr id="4" name="Espace réservé du numéro de diapositive 3">
            <a:extLst>
              <a:ext uri="{FF2B5EF4-FFF2-40B4-BE49-F238E27FC236}">
                <a16:creationId xmlns:a16="http://schemas.microsoft.com/office/drawing/2014/main" id="{82CE434D-2CD2-CEA4-4649-8B5FF78FECC7}"/>
              </a:ext>
            </a:extLst>
          </p:cNvPr>
          <p:cNvSpPr>
            <a:spLocks noGrp="1"/>
          </p:cNvSpPr>
          <p:nvPr>
            <p:ph type="sldNum" sz="quarter" idx="12"/>
          </p:nvPr>
        </p:nvSpPr>
        <p:spPr/>
        <p:txBody>
          <a:bodyPr/>
          <a:lstStyle/>
          <a:p>
            <a:fld id="{4C93ABBE-8FCF-4CA4-A4DF-AF6091731530}" type="slidenum">
              <a:rPr lang="fr-CA" smtClean="0"/>
              <a:pPr/>
              <a:t>18</a:t>
            </a:fld>
            <a:endParaRPr lang="fr-CA"/>
          </a:p>
        </p:txBody>
      </p:sp>
      <p:sp>
        <p:nvSpPr>
          <p:cNvPr id="9" name="ZoneTexte 8">
            <a:extLst>
              <a:ext uri="{FF2B5EF4-FFF2-40B4-BE49-F238E27FC236}">
                <a16:creationId xmlns:a16="http://schemas.microsoft.com/office/drawing/2014/main" id="{06D7674B-F125-B3D2-1966-62862D3D9EA1}"/>
              </a:ext>
            </a:extLst>
          </p:cNvPr>
          <p:cNvSpPr txBox="1"/>
          <p:nvPr/>
        </p:nvSpPr>
        <p:spPr>
          <a:xfrm>
            <a:off x="6594764" y="1737598"/>
            <a:ext cx="5015345" cy="5124480"/>
          </a:xfrm>
          <a:prstGeom prst="rect">
            <a:avLst/>
          </a:prstGeom>
          <a:noFill/>
        </p:spPr>
        <p:txBody>
          <a:bodyPr wrap="square" lIns="91440" tIns="45720" rIns="91440" bIns="45720" rtlCol="0" anchor="t">
            <a:spAutoFit/>
          </a:bodyPr>
          <a:lstStyle/>
          <a:p>
            <a:r>
              <a:rPr lang="fr-CA" sz="2400" b="1">
                <a:latin typeface="Arial" panose="020B0604020202020204" pitchFamily="34" charset="0"/>
                <a:cs typeface="Arial" panose="020B0604020202020204" pitchFamily="34" charset="0"/>
              </a:rPr>
              <a:t>Ces établissements devaient </a:t>
            </a:r>
          </a:p>
          <a:p>
            <a:pPr marL="285750" indent="-285750">
              <a:spcBef>
                <a:spcPts val="600"/>
              </a:spcBef>
              <a:buFont typeface="Arial" panose="020B0604020202020204" pitchFamily="34" charset="0"/>
              <a:buChar char="•"/>
            </a:pPr>
            <a:r>
              <a:rPr lang="fr-CA">
                <a:latin typeface="Arial" panose="020B0604020202020204" pitchFamily="34" charset="0"/>
                <a:cs typeface="Arial" panose="020B0604020202020204" pitchFamily="34" charset="0"/>
              </a:rPr>
              <a:t>favoriser l’accès aux médecins de famille</a:t>
            </a:r>
          </a:p>
          <a:p>
            <a:pPr marL="285750" indent="-285750">
              <a:spcBef>
                <a:spcPts val="600"/>
              </a:spcBef>
              <a:buFont typeface="Arial" panose="020B0604020202020204" pitchFamily="34" charset="0"/>
              <a:buChar char="•"/>
            </a:pPr>
            <a:r>
              <a:rPr lang="fr-CA">
                <a:latin typeface="Arial" panose="020B0604020202020204" pitchFamily="34" charset="0"/>
                <a:cs typeface="Arial" panose="020B0604020202020204" pitchFamily="34" charset="0"/>
              </a:rPr>
              <a:t>désengorger les urgences</a:t>
            </a:r>
          </a:p>
          <a:p>
            <a:pPr marL="285750" indent="-285750">
              <a:spcBef>
                <a:spcPts val="600"/>
              </a:spcBef>
              <a:buFont typeface="Arial" panose="020B0604020202020204" pitchFamily="34" charset="0"/>
              <a:buChar char="•"/>
            </a:pPr>
            <a:r>
              <a:rPr lang="fr-CA">
                <a:latin typeface="Arial" panose="020B0604020202020204" pitchFamily="34" charset="0"/>
                <a:cs typeface="Arial" panose="020B0604020202020204" pitchFamily="34" charset="0"/>
              </a:rPr>
              <a:t>faciliter l’accès aux services psychosociaux.</a:t>
            </a:r>
          </a:p>
          <a:p>
            <a:endParaRPr lang="fr-CA">
              <a:latin typeface="Arial" panose="020B0604020202020204" pitchFamily="34" charset="0"/>
              <a:cs typeface="Arial" panose="020B0604020202020204" pitchFamily="34" charset="0"/>
            </a:endParaRPr>
          </a:p>
          <a:p>
            <a:r>
              <a:rPr lang="fr-CA">
                <a:latin typeface="Arial"/>
                <a:cs typeface="Arial"/>
              </a:rPr>
              <a:t>Malgré les fonds publics importants et les ressources professionnelles supplémentaires qui leur sont accordés, plusieurs super cliniques privées n’offrent toujours pas le nombre minimal de visites médicales promises à l’égard des patientes et patients sans médecin de famille </a:t>
            </a:r>
          </a:p>
          <a:p>
            <a:endParaRPr lang="fr-CA">
              <a:latin typeface="Arial" panose="020B0604020202020204" pitchFamily="34" charset="0"/>
              <a:cs typeface="Arial" panose="020B0604020202020204" pitchFamily="34" charset="0"/>
            </a:endParaRPr>
          </a:p>
          <a:p>
            <a:r>
              <a:rPr lang="fr-CA">
                <a:latin typeface="Arial"/>
                <a:cs typeface="Arial"/>
              </a:rPr>
              <a:t>Une étude de l’IRIS a démontré que 48 % d’entre elles recouraient aussi des entreprises fictives dans le but de dissimuler leurs bénéfices à des fins fiscales.</a:t>
            </a:r>
          </a:p>
        </p:txBody>
      </p:sp>
    </p:spTree>
    <p:extLst>
      <p:ext uri="{BB962C8B-B14F-4D97-AF65-F5344CB8AC3E}">
        <p14:creationId xmlns:p14="http://schemas.microsoft.com/office/powerpoint/2010/main" val="68010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675EB-7D9E-D7A5-BC23-89818617B3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C546DEB-73CD-A612-00B6-F86A61A5EA5C}"/>
              </a:ext>
            </a:extLst>
          </p:cNvPr>
          <p:cNvSpPr>
            <a:spLocks noGrp="1"/>
          </p:cNvSpPr>
          <p:nvPr>
            <p:ph type="title"/>
            <p:custDataLst>
              <p:tags r:id="rId1"/>
            </p:custDataLst>
          </p:nvPr>
        </p:nvSpPr>
        <p:spPr/>
        <p:txBody>
          <a:bodyPr/>
          <a:lstStyle/>
          <a:p>
            <a:r>
              <a:rPr lang="fr-CA"/>
              <a:t>Vrai ou faux?</a:t>
            </a:r>
          </a:p>
        </p:txBody>
      </p:sp>
      <p:sp>
        <p:nvSpPr>
          <p:cNvPr id="3" name="Espace réservé du contenu 2">
            <a:extLst>
              <a:ext uri="{FF2B5EF4-FFF2-40B4-BE49-F238E27FC236}">
                <a16:creationId xmlns:a16="http://schemas.microsoft.com/office/drawing/2014/main" id="{F5B63C4A-0559-89DE-40B4-F355B3B0A11B}"/>
              </a:ext>
            </a:extLst>
          </p:cNvPr>
          <p:cNvSpPr>
            <a:spLocks noGrp="1"/>
          </p:cNvSpPr>
          <p:nvPr>
            <p:ph idx="1"/>
            <p:custDataLst>
              <p:tags r:id="rId2"/>
            </p:custDataLst>
          </p:nvPr>
        </p:nvSpPr>
        <p:spPr>
          <a:xfrm>
            <a:off x="838199" y="1925783"/>
            <a:ext cx="4260274" cy="4744211"/>
          </a:xfrm>
        </p:spPr>
        <p:txBody>
          <a:bodyPr>
            <a:normAutofit/>
          </a:bodyPr>
          <a:lstStyle/>
          <a:p>
            <a:pPr marL="0" indent="0">
              <a:buNone/>
            </a:pPr>
            <a:r>
              <a:rPr lang="fr-CA" b="1"/>
              <a:t>Le privé assure une meilleure qualité des services et il est plus sécuritaire</a:t>
            </a:r>
          </a:p>
          <a:p>
            <a:pPr marL="0" indent="0">
              <a:buNone/>
            </a:pPr>
            <a:endParaRPr lang="fr-CA" b="1"/>
          </a:p>
          <a:p>
            <a:pPr marL="0" indent="0">
              <a:buNone/>
            </a:pPr>
            <a:endParaRPr lang="fr-CA" b="1"/>
          </a:p>
          <a:p>
            <a:pPr marL="0" indent="0">
              <a:buNone/>
            </a:pPr>
            <a:endParaRPr lang="fr-CA"/>
          </a:p>
          <a:p>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78BF16FF-B1B2-E572-BA2B-B5CA4A8EF339}"/>
              </a:ext>
            </a:extLst>
          </p:cNvPr>
          <p:cNvSpPr>
            <a:spLocks noGrp="1"/>
          </p:cNvSpPr>
          <p:nvPr>
            <p:ph type="sldNum" sz="quarter" idx="12"/>
          </p:nvPr>
        </p:nvSpPr>
        <p:spPr/>
        <p:txBody>
          <a:bodyPr/>
          <a:lstStyle/>
          <a:p>
            <a:fld id="{4C93ABBE-8FCF-4CA4-A4DF-AF6091731530}" type="slidenum">
              <a:rPr lang="fr-CA" smtClean="0"/>
              <a:pPr/>
              <a:t>19</a:t>
            </a:fld>
            <a:endParaRPr lang="fr-CA"/>
          </a:p>
        </p:txBody>
      </p:sp>
      <p:pic>
        <p:nvPicPr>
          <p:cNvPr id="5" name="Picture 2" descr="Qualité des soins : clinique privée ou publique au Québec ? | Comparatif">
            <a:extLst>
              <a:ext uri="{FF2B5EF4-FFF2-40B4-BE49-F238E27FC236}">
                <a16:creationId xmlns:a16="http://schemas.microsoft.com/office/drawing/2014/main" id="{F5B56EC1-2E2B-E4AF-7759-B8502B22C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8473" y="1925783"/>
            <a:ext cx="7093527" cy="330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5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BAECE040-7639-4DE7-8B2E-0E9C24DC1FF4}"/>
              </a:ext>
            </a:extLst>
          </p:cNvPr>
          <p:cNvSpPr>
            <a:spLocks noGrp="1"/>
          </p:cNvSpPr>
          <p:nvPr>
            <p:ph type="title"/>
            <p:custDataLst>
              <p:tags r:id="rId1"/>
            </p:custDataLst>
          </p:nvPr>
        </p:nvSpPr>
        <p:spPr/>
        <p:txBody>
          <a:bodyPr/>
          <a:lstStyle/>
          <a:p>
            <a:r>
              <a:rPr lang="fr-CA"/>
              <a:t>Au menu</a:t>
            </a:r>
          </a:p>
        </p:txBody>
      </p:sp>
      <p:sp>
        <p:nvSpPr>
          <p:cNvPr id="18" name="Espace réservé du contenu 17">
            <a:extLst>
              <a:ext uri="{FF2B5EF4-FFF2-40B4-BE49-F238E27FC236}">
                <a16:creationId xmlns:a16="http://schemas.microsoft.com/office/drawing/2014/main" id="{C3C1A45D-BDD6-4298-BC8C-FAF761D9DA99}"/>
              </a:ext>
            </a:extLst>
          </p:cNvPr>
          <p:cNvSpPr>
            <a:spLocks noGrp="1"/>
          </p:cNvSpPr>
          <p:nvPr>
            <p:ph idx="1"/>
            <p:custDataLst>
              <p:tags r:id="rId2"/>
            </p:custDataLst>
          </p:nvPr>
        </p:nvSpPr>
        <p:spPr>
          <a:xfrm>
            <a:off x="838199" y="2095018"/>
            <a:ext cx="10882745" cy="4762982"/>
          </a:xfrm>
        </p:spPr>
        <p:txBody>
          <a:bodyPr>
            <a:normAutofit/>
          </a:bodyPr>
          <a:lstStyle/>
          <a:p>
            <a:r>
              <a:rPr lang="fr-CA"/>
              <a:t>Objectifs et limites de la présentation </a:t>
            </a:r>
          </a:p>
          <a:p>
            <a:r>
              <a:rPr lang="fr-CA"/>
              <a:t>Les formes de privatisation</a:t>
            </a:r>
          </a:p>
          <a:p>
            <a:r>
              <a:rPr lang="fr-CA"/>
              <a:t>Vrai ou faux?</a:t>
            </a:r>
          </a:p>
          <a:p>
            <a:r>
              <a:rPr lang="fr-CA"/>
              <a:t>Les prétentions du privé en santé</a:t>
            </a:r>
          </a:p>
          <a:p>
            <a:r>
              <a:rPr lang="fr-CA"/>
              <a:t>Ne pas jouer à la roulette russe</a:t>
            </a:r>
          </a:p>
          <a:p>
            <a:endParaRPr lang="fr-CA"/>
          </a:p>
          <a:p>
            <a:endParaRPr lang="fr-CA"/>
          </a:p>
          <a:p>
            <a:pPr marL="0" indent="0">
              <a:buNone/>
            </a:pPr>
            <a:endParaRPr lang="fr-CA"/>
          </a:p>
          <a:p>
            <a:endParaRPr lang="fr-CA"/>
          </a:p>
          <a:p>
            <a:endParaRPr lang="fr-CA"/>
          </a:p>
        </p:txBody>
      </p:sp>
      <p:sp>
        <p:nvSpPr>
          <p:cNvPr id="2" name="Espace réservé du numéro de diapositive 1">
            <a:extLst>
              <a:ext uri="{FF2B5EF4-FFF2-40B4-BE49-F238E27FC236}">
                <a16:creationId xmlns:a16="http://schemas.microsoft.com/office/drawing/2014/main" id="{8A012009-A122-6E04-0076-82F1AE80F914}"/>
              </a:ext>
            </a:extLst>
          </p:cNvPr>
          <p:cNvSpPr>
            <a:spLocks noGrp="1"/>
          </p:cNvSpPr>
          <p:nvPr>
            <p:ph type="sldNum" sz="quarter" idx="12"/>
          </p:nvPr>
        </p:nvSpPr>
        <p:spPr/>
        <p:txBody>
          <a:bodyPr/>
          <a:lstStyle/>
          <a:p>
            <a:fld id="{4C93ABBE-8FCF-4CA4-A4DF-AF6091731530}" type="slidenum">
              <a:rPr lang="fr-CA" smtClean="0"/>
              <a:pPr/>
              <a:t>2</a:t>
            </a:fld>
            <a:endParaRPr lang="fr-CA"/>
          </a:p>
        </p:txBody>
      </p:sp>
    </p:spTree>
    <p:extLst>
      <p:ext uri="{BB962C8B-B14F-4D97-AF65-F5344CB8AC3E}">
        <p14:creationId xmlns:p14="http://schemas.microsoft.com/office/powerpoint/2010/main" val="3552616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A8FEB-BB70-635C-7798-65768F3111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50047C-E1F6-B105-CF34-952CC6EB512D}"/>
              </a:ext>
            </a:extLst>
          </p:cNvPr>
          <p:cNvSpPr>
            <a:spLocks noGrp="1"/>
          </p:cNvSpPr>
          <p:nvPr>
            <p:ph type="title"/>
            <p:custDataLst>
              <p:tags r:id="rId1"/>
            </p:custDataLst>
          </p:nvPr>
        </p:nvSpPr>
        <p:spPr/>
        <p:txBody>
          <a:bodyPr/>
          <a:lstStyle/>
          <a:p>
            <a:pPr algn="l">
              <a:tabLst>
                <a:tab pos="1884363" algn="l"/>
              </a:tabLst>
            </a:pPr>
            <a:r>
              <a:rPr lang="fr-CA"/>
              <a:t>FAUX	Ce n’est pas démontré, ni garanti</a:t>
            </a:r>
          </a:p>
        </p:txBody>
      </p:sp>
      <p:sp>
        <p:nvSpPr>
          <p:cNvPr id="3" name="Espace réservé du contenu 2">
            <a:extLst>
              <a:ext uri="{FF2B5EF4-FFF2-40B4-BE49-F238E27FC236}">
                <a16:creationId xmlns:a16="http://schemas.microsoft.com/office/drawing/2014/main" id="{D05CAA8F-EE56-6221-FA46-5DCD7E5A9552}"/>
              </a:ext>
            </a:extLst>
          </p:cNvPr>
          <p:cNvSpPr>
            <a:spLocks noGrp="1"/>
          </p:cNvSpPr>
          <p:nvPr>
            <p:ph idx="1"/>
            <p:custDataLst>
              <p:tags r:id="rId2"/>
            </p:custDataLst>
          </p:nvPr>
        </p:nvSpPr>
        <p:spPr>
          <a:xfrm>
            <a:off x="838199" y="1925783"/>
            <a:ext cx="10515600" cy="4744211"/>
          </a:xfrm>
        </p:spPr>
        <p:txBody>
          <a:bodyPr vert="horz" lIns="91440" tIns="45720" rIns="91440" bIns="45720" rtlCol="0" anchor="t">
            <a:normAutofit fontScale="92500" lnSpcReduction="10000"/>
          </a:bodyPr>
          <a:lstStyle/>
          <a:p>
            <a:r>
              <a:rPr lang="fr-CA" sz="2600">
                <a:latin typeface="Arial"/>
                <a:cs typeface="Arial"/>
              </a:rPr>
              <a:t>La rémunération à l’acte incite à hausser le volume des activités et à choisir les cas les plus simples. </a:t>
            </a:r>
          </a:p>
          <a:p>
            <a:pPr marL="0" indent="0">
              <a:buNone/>
            </a:pPr>
            <a:endParaRPr lang="fr-CA" sz="900"/>
          </a:p>
          <a:p>
            <a:r>
              <a:rPr lang="fr-CA" sz="2600">
                <a:latin typeface="Arial"/>
                <a:cs typeface="Arial"/>
              </a:rPr>
              <a:t>Les centres médicaux spécialisés privés sont tenus d’offrir tous les services préopératoires et postopératoires associés à une chirurgie ou à un traitement médical spécialisé; </a:t>
            </a:r>
            <a:r>
              <a:rPr lang="fr-CA" sz="3000" b="1">
                <a:latin typeface="Arial"/>
                <a:cs typeface="Arial"/>
              </a:rPr>
              <a:t>à l’exclusion </a:t>
            </a:r>
            <a:r>
              <a:rPr lang="fr-CA" sz="2600">
                <a:latin typeface="Arial"/>
                <a:cs typeface="Arial"/>
              </a:rPr>
              <a:t>des services liés aux complications qui nécessitent une hospitalisation. Ces centres doivent informer les gens de l’ensemble des couts, y compris pour les services de réadaptation et de soutien à domicile.</a:t>
            </a:r>
            <a:endParaRPr lang="fr-CA" sz="2600"/>
          </a:p>
          <a:p>
            <a:pPr marL="0" indent="0">
              <a:buNone/>
            </a:pPr>
            <a:endParaRPr lang="fr-CA" sz="900"/>
          </a:p>
          <a:p>
            <a:r>
              <a:rPr lang="fr-CA" sz="2600">
                <a:latin typeface="Arial"/>
                <a:cs typeface="Arial"/>
              </a:rPr>
              <a:t>Le Collège des médecins recommande au médecin qui fait des interventions avec sédation-analgésie, anesthésie régionale ou générale, en collaboration avec un centre hospitalier situé à proximité, d’élaborer une procédure de transfert des patientes et des patients présentant des complications qui requièrent une hospitalisation.</a:t>
            </a:r>
            <a:endParaRPr lang="fr-CA" sz="2600"/>
          </a:p>
          <a:p>
            <a:pPr marL="0" indent="0">
              <a:buNone/>
            </a:pPr>
            <a:endParaRPr lang="fr-CA" b="1"/>
          </a:p>
          <a:p>
            <a:pPr marL="0" indent="0">
              <a:buNone/>
            </a:pPr>
            <a:endParaRPr lang="fr-CA" b="1"/>
          </a:p>
          <a:p>
            <a:pPr marL="0" indent="0">
              <a:buNone/>
            </a:pPr>
            <a:endParaRPr lang="fr-CA"/>
          </a:p>
          <a:p>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6D2308F0-F420-F829-0323-4767EB775C4E}"/>
              </a:ext>
            </a:extLst>
          </p:cNvPr>
          <p:cNvSpPr>
            <a:spLocks noGrp="1"/>
          </p:cNvSpPr>
          <p:nvPr>
            <p:ph type="sldNum" sz="quarter" idx="12"/>
          </p:nvPr>
        </p:nvSpPr>
        <p:spPr/>
        <p:txBody>
          <a:bodyPr/>
          <a:lstStyle/>
          <a:p>
            <a:fld id="{4C93ABBE-8FCF-4CA4-A4DF-AF6091731530}" type="slidenum">
              <a:rPr lang="fr-CA" smtClean="0"/>
              <a:pPr/>
              <a:t>20</a:t>
            </a:fld>
            <a:endParaRPr lang="fr-CA"/>
          </a:p>
        </p:txBody>
      </p:sp>
    </p:spTree>
    <p:extLst>
      <p:ext uri="{BB962C8B-B14F-4D97-AF65-F5344CB8AC3E}">
        <p14:creationId xmlns:p14="http://schemas.microsoft.com/office/powerpoint/2010/main" val="92206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9DC45-A860-3A91-5439-5E62861465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2998EA-5BBB-023D-C2AD-C72DB992B575}"/>
              </a:ext>
            </a:extLst>
          </p:cNvPr>
          <p:cNvSpPr>
            <a:spLocks noGrp="1"/>
          </p:cNvSpPr>
          <p:nvPr>
            <p:ph type="title"/>
            <p:custDataLst>
              <p:tags r:id="rId1"/>
            </p:custDataLst>
          </p:nvPr>
        </p:nvSpPr>
        <p:spPr/>
        <p:txBody>
          <a:bodyPr/>
          <a:lstStyle/>
          <a:p>
            <a:r>
              <a:rPr lang="fr-CA"/>
              <a:t>Vrai ou faux?</a:t>
            </a:r>
          </a:p>
        </p:txBody>
      </p:sp>
      <p:sp>
        <p:nvSpPr>
          <p:cNvPr id="3" name="Espace réservé du contenu 2">
            <a:extLst>
              <a:ext uri="{FF2B5EF4-FFF2-40B4-BE49-F238E27FC236}">
                <a16:creationId xmlns:a16="http://schemas.microsoft.com/office/drawing/2014/main" id="{FD9BA4A4-A9B7-4A87-8C8E-EE44A9614BBE}"/>
              </a:ext>
            </a:extLst>
          </p:cNvPr>
          <p:cNvSpPr>
            <a:spLocks noGrp="1"/>
          </p:cNvSpPr>
          <p:nvPr>
            <p:ph idx="1"/>
            <p:custDataLst>
              <p:tags r:id="rId2"/>
            </p:custDataLst>
          </p:nvPr>
        </p:nvSpPr>
        <p:spPr>
          <a:xfrm>
            <a:off x="838199" y="1925783"/>
            <a:ext cx="3803074" cy="4744211"/>
          </a:xfrm>
        </p:spPr>
        <p:txBody>
          <a:bodyPr>
            <a:normAutofit/>
          </a:bodyPr>
          <a:lstStyle/>
          <a:p>
            <a:pPr marL="0" indent="0">
              <a:buNone/>
            </a:pPr>
            <a:r>
              <a:rPr lang="fr-CA" b="1"/>
              <a:t>Le privé est beaucoup plus efficace</a:t>
            </a:r>
            <a:endParaRPr lang="fr-CA"/>
          </a:p>
          <a:p>
            <a:pPr marL="0" indent="0">
              <a:buNone/>
            </a:pPr>
            <a:r>
              <a:rPr lang="fr-CA" b="1"/>
              <a:t> </a:t>
            </a:r>
            <a:endParaRPr lang="fr-CA"/>
          </a:p>
          <a:p>
            <a:pPr marL="0" indent="0">
              <a:buNone/>
            </a:pPr>
            <a:r>
              <a:rPr lang="fr-CA"/>
              <a:t>C’est une formule gagnant-gagnant pour le gouvernement </a:t>
            </a:r>
            <a:endParaRPr lang="fr-CA" b="1"/>
          </a:p>
          <a:p>
            <a:pPr marL="0" indent="0">
              <a:buNone/>
            </a:pPr>
            <a:endParaRPr lang="fr-CA" b="1"/>
          </a:p>
          <a:p>
            <a:pPr marL="0" indent="0">
              <a:buNone/>
            </a:pPr>
            <a:endParaRPr lang="fr-CA"/>
          </a:p>
          <a:p>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CB46C874-D56F-9E0F-4D5C-4A358BDA6FF6}"/>
              </a:ext>
            </a:extLst>
          </p:cNvPr>
          <p:cNvSpPr>
            <a:spLocks noGrp="1"/>
          </p:cNvSpPr>
          <p:nvPr>
            <p:ph type="sldNum" sz="quarter" idx="12"/>
          </p:nvPr>
        </p:nvSpPr>
        <p:spPr/>
        <p:txBody>
          <a:bodyPr/>
          <a:lstStyle/>
          <a:p>
            <a:fld id="{4C93ABBE-8FCF-4CA4-A4DF-AF6091731530}" type="slidenum">
              <a:rPr lang="fr-CA" smtClean="0"/>
              <a:pPr/>
              <a:t>21</a:t>
            </a:fld>
            <a:endParaRPr lang="fr-CA"/>
          </a:p>
        </p:txBody>
      </p:sp>
      <p:pic>
        <p:nvPicPr>
          <p:cNvPr id="15364" name="Picture 4" descr="Les clés d'un partenariat gagnant-gagnant entre centres de gestion et  intercos">
            <a:extLst>
              <a:ext uri="{FF2B5EF4-FFF2-40B4-BE49-F238E27FC236}">
                <a16:creationId xmlns:a16="http://schemas.microsoft.com/office/drawing/2014/main" id="{E2A58000-7BAF-6262-B8CB-385CA5118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543" y="1720492"/>
            <a:ext cx="6263567" cy="417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96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1054E-A770-DE18-4005-F9606A63E2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130802-F208-C3F8-4C4A-5B14121BE681}"/>
              </a:ext>
            </a:extLst>
          </p:cNvPr>
          <p:cNvSpPr>
            <a:spLocks noGrp="1"/>
          </p:cNvSpPr>
          <p:nvPr>
            <p:ph type="title"/>
            <p:custDataLst>
              <p:tags r:id="rId1"/>
            </p:custDataLst>
          </p:nvPr>
        </p:nvSpPr>
        <p:spPr/>
        <p:txBody>
          <a:bodyPr/>
          <a:lstStyle/>
          <a:p>
            <a:pPr algn="l">
              <a:tabLst>
                <a:tab pos="1884363" algn="l"/>
              </a:tabLst>
            </a:pPr>
            <a:r>
              <a:rPr lang="fr-CA"/>
              <a:t>FAUX	Ce n’est pas le cas…</a:t>
            </a:r>
          </a:p>
        </p:txBody>
      </p:sp>
      <p:sp>
        <p:nvSpPr>
          <p:cNvPr id="3" name="Espace réservé du contenu 2">
            <a:extLst>
              <a:ext uri="{FF2B5EF4-FFF2-40B4-BE49-F238E27FC236}">
                <a16:creationId xmlns:a16="http://schemas.microsoft.com/office/drawing/2014/main" id="{E011003B-234B-65E4-5149-895B0509236D}"/>
              </a:ext>
            </a:extLst>
          </p:cNvPr>
          <p:cNvSpPr>
            <a:spLocks noGrp="1"/>
          </p:cNvSpPr>
          <p:nvPr>
            <p:ph idx="1"/>
            <p:custDataLst>
              <p:tags r:id="rId2"/>
            </p:custDataLst>
          </p:nvPr>
        </p:nvSpPr>
        <p:spPr>
          <a:xfrm>
            <a:off x="838198" y="1925783"/>
            <a:ext cx="10886955" cy="4744211"/>
          </a:xfrm>
        </p:spPr>
        <p:txBody>
          <a:bodyPr vert="horz" lIns="91440" tIns="45720" rIns="91440" bIns="45720" rtlCol="0" anchor="t">
            <a:normAutofit/>
          </a:bodyPr>
          <a:lstStyle/>
          <a:p>
            <a:pPr marL="0" indent="0">
              <a:buNone/>
            </a:pPr>
            <a:r>
              <a:rPr lang="fr-CA" b="1"/>
              <a:t>Objet de la Loi sur la gouvernance du système de santé et de services sociaux</a:t>
            </a:r>
          </a:p>
          <a:p>
            <a:pPr marL="0" indent="0">
              <a:buNone/>
            </a:pPr>
            <a:endParaRPr lang="fr-CA" sz="800" b="1"/>
          </a:p>
          <a:p>
            <a:pPr>
              <a:buFont typeface="Arial" panose="020B0604020202020204" pitchFamily="34" charset="0"/>
              <a:buChar char="•"/>
            </a:pPr>
            <a:r>
              <a:rPr lang="fr-CA">
                <a:latin typeface="Arial"/>
                <a:cs typeface="Arial"/>
              </a:rPr>
              <a:t>Faciliter l’accès à des services sécuritaires et de qualité, </a:t>
            </a:r>
            <a:r>
              <a:rPr lang="fr-CA" b="0" i="0">
                <a:solidFill>
                  <a:srgbClr val="212529"/>
                </a:solidFill>
                <a:effectLst/>
                <a:latin typeface="Arial"/>
                <a:cs typeface="Arial"/>
              </a:rPr>
              <a:t>par l’entremise d’établissements publics, mais également par l’entremise </a:t>
            </a:r>
            <a:r>
              <a:rPr lang="fr-CA">
                <a:solidFill>
                  <a:srgbClr val="212529"/>
                </a:solidFill>
                <a:latin typeface="Arial"/>
                <a:cs typeface="Arial"/>
              </a:rPr>
              <a:t>d’établissements et de certains prestataires </a:t>
            </a:r>
            <a:r>
              <a:rPr lang="fr-CA" b="0" i="0">
                <a:solidFill>
                  <a:srgbClr val="212529"/>
                </a:solidFill>
                <a:effectLst/>
                <a:latin typeface="Arial"/>
                <a:cs typeface="Arial"/>
              </a:rPr>
              <a:t>privés</a:t>
            </a:r>
            <a:r>
              <a:rPr lang="fr-CA">
                <a:solidFill>
                  <a:srgbClr val="212529"/>
                </a:solidFill>
                <a:latin typeface="Arial"/>
                <a:cs typeface="Arial"/>
              </a:rPr>
              <a:t>.</a:t>
            </a:r>
            <a:endParaRPr lang="fr-CA" b="0" i="0">
              <a:solidFill>
                <a:srgbClr val="212529"/>
              </a:solidFill>
              <a:effectLst/>
              <a:latin typeface="Arial" panose="020B0604020202020204" pitchFamily="34" charset="0"/>
            </a:endParaRPr>
          </a:p>
          <a:p>
            <a:pPr>
              <a:buFont typeface="Arial" panose="020B0604020202020204" pitchFamily="34" charset="0"/>
              <a:buChar char="•"/>
            </a:pPr>
            <a:r>
              <a:rPr lang="fr-CA">
                <a:latin typeface="Arial"/>
                <a:cs typeface="Arial"/>
              </a:rPr>
              <a:t>Renforcer la coordination des différentes composantes du système. </a:t>
            </a:r>
          </a:p>
          <a:p>
            <a:pPr>
              <a:buFont typeface="Arial" panose="020B0604020202020204" pitchFamily="34" charset="0"/>
              <a:buChar char="•"/>
            </a:pPr>
            <a:r>
              <a:rPr lang="fr-CA"/>
              <a:t>Rapprocher les décisions liées à l’organisation et à la prestation des services des communautés.</a:t>
            </a:r>
            <a:endParaRPr lang="fr-CA" b="1"/>
          </a:p>
          <a:p>
            <a:pPr marL="0" indent="0">
              <a:buNone/>
            </a:pPr>
            <a:endParaRPr lang="fr-CA" b="1"/>
          </a:p>
          <a:p>
            <a:pPr marL="0" indent="0">
              <a:buNone/>
            </a:pPr>
            <a:endParaRPr lang="fr-CA"/>
          </a:p>
          <a:p>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D764469B-66DA-9CBC-153A-B4A106EFB84E}"/>
              </a:ext>
            </a:extLst>
          </p:cNvPr>
          <p:cNvSpPr>
            <a:spLocks noGrp="1"/>
          </p:cNvSpPr>
          <p:nvPr>
            <p:ph type="sldNum" sz="quarter" idx="12"/>
          </p:nvPr>
        </p:nvSpPr>
        <p:spPr/>
        <p:txBody>
          <a:bodyPr/>
          <a:lstStyle/>
          <a:p>
            <a:fld id="{4C93ABBE-8FCF-4CA4-A4DF-AF6091731530}" type="slidenum">
              <a:rPr lang="fr-CA" smtClean="0"/>
              <a:pPr/>
              <a:t>22</a:t>
            </a:fld>
            <a:endParaRPr lang="fr-CA"/>
          </a:p>
        </p:txBody>
      </p:sp>
    </p:spTree>
    <p:extLst>
      <p:ext uri="{BB962C8B-B14F-4D97-AF65-F5344CB8AC3E}">
        <p14:creationId xmlns:p14="http://schemas.microsoft.com/office/powerpoint/2010/main" val="211042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282F9-8772-8DEF-64F7-13E57CF080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1086F3E-B482-D888-8445-E79A844761BC}"/>
              </a:ext>
            </a:extLst>
          </p:cNvPr>
          <p:cNvSpPr>
            <a:spLocks noGrp="1"/>
          </p:cNvSpPr>
          <p:nvPr>
            <p:ph type="title"/>
            <p:custDataLst>
              <p:tags r:id="rId1"/>
            </p:custDataLst>
          </p:nvPr>
        </p:nvSpPr>
        <p:spPr/>
        <p:txBody>
          <a:bodyPr/>
          <a:lstStyle/>
          <a:p>
            <a:pPr algn="l">
              <a:tabLst>
                <a:tab pos="1884363" algn="l"/>
              </a:tabLst>
            </a:pPr>
            <a:r>
              <a:rPr lang="fr-CA"/>
              <a:t>FAUX	Ce n’est pas le cas…</a:t>
            </a:r>
          </a:p>
        </p:txBody>
      </p:sp>
      <p:sp>
        <p:nvSpPr>
          <p:cNvPr id="3" name="Espace réservé du contenu 2">
            <a:extLst>
              <a:ext uri="{FF2B5EF4-FFF2-40B4-BE49-F238E27FC236}">
                <a16:creationId xmlns:a16="http://schemas.microsoft.com/office/drawing/2014/main" id="{80FE7634-309F-99E8-0FAF-05BAA9E1B244}"/>
              </a:ext>
            </a:extLst>
          </p:cNvPr>
          <p:cNvSpPr>
            <a:spLocks noGrp="1"/>
          </p:cNvSpPr>
          <p:nvPr>
            <p:ph idx="1"/>
            <p:custDataLst>
              <p:tags r:id="rId2"/>
            </p:custDataLst>
          </p:nvPr>
        </p:nvSpPr>
        <p:spPr>
          <a:xfrm>
            <a:off x="838200" y="1925783"/>
            <a:ext cx="6835816" cy="4744211"/>
          </a:xfrm>
        </p:spPr>
        <p:txBody>
          <a:bodyPr>
            <a:normAutofit/>
          </a:bodyPr>
          <a:lstStyle/>
          <a:p>
            <a:pPr marL="0" indent="0">
              <a:buNone/>
            </a:pPr>
            <a:r>
              <a:rPr lang="fr-CA" b="1"/>
              <a:t>Multiplication des mesures d’encadrement nécessaires…</a:t>
            </a:r>
          </a:p>
          <a:p>
            <a:pPr marL="0" indent="0">
              <a:buNone/>
            </a:pPr>
            <a:endParaRPr lang="fr-CA" sz="800" b="1"/>
          </a:p>
          <a:p>
            <a:r>
              <a:rPr lang="fr-CA" sz="2400"/>
              <a:t>Autorisations et conditions d’exploitation</a:t>
            </a:r>
          </a:p>
          <a:p>
            <a:r>
              <a:rPr lang="fr-CA" sz="2400"/>
              <a:t>Mesures d’aide, de surveillance et de contrôle</a:t>
            </a:r>
          </a:p>
          <a:p>
            <a:r>
              <a:rPr lang="fr-CA" sz="2400"/>
              <a:t>Inspection et enquête</a:t>
            </a:r>
          </a:p>
          <a:p>
            <a:r>
              <a:rPr lang="fr-CA" sz="2400"/>
              <a:t>Régime de sanctions administratives et pécuniaires</a:t>
            </a:r>
          </a:p>
          <a:p>
            <a:r>
              <a:rPr lang="fr-CA" sz="2400"/>
              <a:t>Règles de recouvrement</a:t>
            </a:r>
          </a:p>
          <a:p>
            <a:r>
              <a:rPr lang="fr-CA" sz="2400"/>
              <a:t>Dispositions pénales</a:t>
            </a:r>
          </a:p>
          <a:p>
            <a:r>
              <a:rPr lang="fr-CA" sz="2400"/>
              <a:t>Etc.</a:t>
            </a:r>
          </a:p>
          <a:p>
            <a:pPr marL="0" indent="0">
              <a:buNone/>
            </a:pPr>
            <a:endParaRPr lang="fr-CA" b="1"/>
          </a:p>
          <a:p>
            <a:pPr marL="0" indent="0">
              <a:buNone/>
            </a:pPr>
            <a:endParaRPr lang="fr-CA"/>
          </a:p>
          <a:p>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7F0E9E65-EAB5-F0C0-C8CB-8BBE9C15DAC1}"/>
              </a:ext>
            </a:extLst>
          </p:cNvPr>
          <p:cNvSpPr>
            <a:spLocks noGrp="1"/>
          </p:cNvSpPr>
          <p:nvPr>
            <p:ph type="sldNum" sz="quarter" idx="12"/>
          </p:nvPr>
        </p:nvSpPr>
        <p:spPr/>
        <p:txBody>
          <a:bodyPr/>
          <a:lstStyle/>
          <a:p>
            <a:fld id="{4C93ABBE-8FCF-4CA4-A4DF-AF6091731530}" type="slidenum">
              <a:rPr lang="fr-CA" smtClean="0"/>
              <a:pPr/>
              <a:t>23</a:t>
            </a:fld>
            <a:endParaRPr lang="fr-CA"/>
          </a:p>
        </p:txBody>
      </p:sp>
      <p:sp>
        <p:nvSpPr>
          <p:cNvPr id="5" name="ZoneTexte 4">
            <a:extLst>
              <a:ext uri="{FF2B5EF4-FFF2-40B4-BE49-F238E27FC236}">
                <a16:creationId xmlns:a16="http://schemas.microsoft.com/office/drawing/2014/main" id="{0EE06165-BAD1-0A40-1392-A8C2F35A679B}"/>
              </a:ext>
            </a:extLst>
          </p:cNvPr>
          <p:cNvSpPr txBox="1"/>
          <p:nvPr/>
        </p:nvSpPr>
        <p:spPr>
          <a:xfrm>
            <a:off x="7859210" y="1925783"/>
            <a:ext cx="3831222" cy="4216539"/>
          </a:xfrm>
          <a:prstGeom prst="rect">
            <a:avLst/>
          </a:prstGeom>
          <a:noFill/>
        </p:spPr>
        <p:txBody>
          <a:bodyPr wrap="square" rtlCol="0">
            <a:spAutoFit/>
          </a:bodyPr>
          <a:lstStyle/>
          <a:p>
            <a:r>
              <a:rPr lang="fr-CA" sz="2600" b="1">
                <a:latin typeface="Arial" panose="020B0604020202020204" pitchFamily="34" charset="0"/>
                <a:cs typeface="Arial" panose="020B0604020202020204" pitchFamily="34" charset="0"/>
              </a:rPr>
              <a:t>Effets pervers observés</a:t>
            </a:r>
          </a:p>
          <a:p>
            <a:endParaRPr lang="fr-CA">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2200">
                <a:latin typeface="Arial" panose="020B0604020202020204" pitchFamily="34" charset="0"/>
                <a:cs typeface="Arial" panose="020B0604020202020204" pitchFamily="34" charset="0"/>
              </a:rPr>
              <a:t>Ambiguïté quant aux rôles et responsabilités</a:t>
            </a:r>
          </a:p>
          <a:p>
            <a:pPr marL="285750" indent="-285750">
              <a:buFont typeface="Arial" panose="020B0604020202020204" pitchFamily="34" charset="0"/>
              <a:buChar char="•"/>
            </a:pPr>
            <a:r>
              <a:rPr lang="fr-CA" sz="2200">
                <a:latin typeface="Arial" panose="020B0604020202020204" pitchFamily="34" charset="0"/>
                <a:cs typeface="Arial" panose="020B0604020202020204" pitchFamily="34" charset="0"/>
              </a:rPr>
              <a:t>Difficulté à assurer le respect des déclarations et engagements</a:t>
            </a:r>
          </a:p>
          <a:p>
            <a:pPr marL="285750" indent="-285750">
              <a:buFont typeface="Arial" panose="020B0604020202020204" pitchFamily="34" charset="0"/>
              <a:buChar char="•"/>
            </a:pPr>
            <a:r>
              <a:rPr lang="fr-CA" sz="2200">
                <a:latin typeface="Arial" panose="020B0604020202020204" pitchFamily="34" charset="0"/>
                <a:cs typeface="Arial" panose="020B0604020202020204" pitchFamily="34" charset="0"/>
              </a:rPr>
              <a:t>Hausse des contestations au Tribunal administratif du Québec</a:t>
            </a:r>
          </a:p>
          <a:p>
            <a:pPr marL="285750" indent="-285750">
              <a:buFont typeface="Arial" panose="020B0604020202020204" pitchFamily="34" charset="0"/>
              <a:buChar char="•"/>
            </a:pPr>
            <a:r>
              <a:rPr lang="fr-CA" sz="2200">
                <a:latin typeface="Arial" panose="020B0604020202020204" pitchFamily="34" charset="0"/>
                <a:cs typeface="Arial" panose="020B0604020202020204" pitchFamily="34" charset="0"/>
              </a:rPr>
              <a:t>Hausse des couts </a:t>
            </a:r>
          </a:p>
        </p:txBody>
      </p:sp>
    </p:spTree>
    <p:extLst>
      <p:ext uri="{BB962C8B-B14F-4D97-AF65-F5344CB8AC3E}">
        <p14:creationId xmlns:p14="http://schemas.microsoft.com/office/powerpoint/2010/main" val="36228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5452-5423-B67D-003F-4FF2598A33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66F9F6-348D-96EF-CE87-1F9C478982B1}"/>
              </a:ext>
            </a:extLst>
          </p:cNvPr>
          <p:cNvSpPr>
            <a:spLocks noGrp="1"/>
          </p:cNvSpPr>
          <p:nvPr>
            <p:ph type="title"/>
            <p:custDataLst>
              <p:tags r:id="rId1"/>
            </p:custDataLst>
          </p:nvPr>
        </p:nvSpPr>
        <p:spPr/>
        <p:txBody>
          <a:bodyPr/>
          <a:lstStyle/>
          <a:p>
            <a:r>
              <a:rPr lang="fr-CA"/>
              <a:t>Vrai ou faux?</a:t>
            </a:r>
          </a:p>
        </p:txBody>
      </p:sp>
      <p:sp>
        <p:nvSpPr>
          <p:cNvPr id="3" name="Espace réservé du contenu 2">
            <a:extLst>
              <a:ext uri="{FF2B5EF4-FFF2-40B4-BE49-F238E27FC236}">
                <a16:creationId xmlns:a16="http://schemas.microsoft.com/office/drawing/2014/main" id="{9C1D94E6-1ED8-BF37-9479-EEC0F4655DCD}"/>
              </a:ext>
            </a:extLst>
          </p:cNvPr>
          <p:cNvSpPr>
            <a:spLocks noGrp="1"/>
          </p:cNvSpPr>
          <p:nvPr>
            <p:ph idx="1"/>
            <p:custDataLst>
              <p:tags r:id="rId2"/>
            </p:custDataLst>
          </p:nvPr>
        </p:nvSpPr>
        <p:spPr>
          <a:xfrm>
            <a:off x="838199" y="1925783"/>
            <a:ext cx="3803074" cy="4744211"/>
          </a:xfrm>
        </p:spPr>
        <p:txBody>
          <a:bodyPr>
            <a:normAutofit/>
          </a:bodyPr>
          <a:lstStyle/>
          <a:p>
            <a:pPr marL="0" indent="0">
              <a:buNone/>
            </a:pPr>
            <a:r>
              <a:rPr lang="fr-CA" b="1"/>
              <a:t>Le privé permet de développer une meilleure expertise qui profite à toutes et à tous! </a:t>
            </a:r>
            <a:endParaRPr lang="fr-CA"/>
          </a:p>
          <a:p>
            <a:pPr marL="0" indent="0">
              <a:buNone/>
            </a:pPr>
            <a:endParaRPr lang="fr-CA" b="1"/>
          </a:p>
          <a:p>
            <a:pPr marL="0" indent="0">
              <a:buNone/>
            </a:pPr>
            <a:endParaRPr lang="fr-CA"/>
          </a:p>
          <a:p>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87E5E284-32EC-7740-0C6E-FF0DA5B3BE3C}"/>
              </a:ext>
            </a:extLst>
          </p:cNvPr>
          <p:cNvSpPr>
            <a:spLocks noGrp="1"/>
          </p:cNvSpPr>
          <p:nvPr>
            <p:ph type="sldNum" sz="quarter" idx="12"/>
          </p:nvPr>
        </p:nvSpPr>
        <p:spPr/>
        <p:txBody>
          <a:bodyPr/>
          <a:lstStyle/>
          <a:p>
            <a:fld id="{4C93ABBE-8FCF-4CA4-A4DF-AF6091731530}" type="slidenum">
              <a:rPr lang="fr-CA" smtClean="0"/>
              <a:pPr/>
              <a:t>24</a:t>
            </a:fld>
            <a:endParaRPr lang="fr-CA"/>
          </a:p>
        </p:txBody>
      </p:sp>
      <p:pic>
        <p:nvPicPr>
          <p:cNvPr id="1026" name="Picture 2" descr="Comment déterminer son expertise professionnelle ? | ABC Portage">
            <a:extLst>
              <a:ext uri="{FF2B5EF4-FFF2-40B4-BE49-F238E27FC236}">
                <a16:creationId xmlns:a16="http://schemas.microsoft.com/office/drawing/2014/main" id="{904AFA8A-67D3-3E1D-1F02-4770C6D9C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416" y="2053105"/>
            <a:ext cx="6316384" cy="402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974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EEFF2-4FCF-D423-0E06-4429CB2F35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0D87E8-5D76-7E45-EBD4-EBCBEB6DDF09}"/>
              </a:ext>
            </a:extLst>
          </p:cNvPr>
          <p:cNvSpPr>
            <a:spLocks noGrp="1"/>
          </p:cNvSpPr>
          <p:nvPr>
            <p:ph type="title"/>
            <p:custDataLst>
              <p:tags r:id="rId1"/>
            </p:custDataLst>
          </p:nvPr>
        </p:nvSpPr>
        <p:spPr/>
        <p:txBody>
          <a:bodyPr/>
          <a:lstStyle/>
          <a:p>
            <a:pPr algn="l">
              <a:tabLst>
                <a:tab pos="1884363" algn="l"/>
              </a:tabLst>
            </a:pPr>
            <a:r>
              <a:rPr lang="fr-CA"/>
              <a:t>FAUX	Pas toujours, bien au contraire…</a:t>
            </a:r>
          </a:p>
        </p:txBody>
      </p:sp>
      <p:sp>
        <p:nvSpPr>
          <p:cNvPr id="3" name="Espace réservé du contenu 2">
            <a:extLst>
              <a:ext uri="{FF2B5EF4-FFF2-40B4-BE49-F238E27FC236}">
                <a16:creationId xmlns:a16="http://schemas.microsoft.com/office/drawing/2014/main" id="{66CA5430-0F78-535C-3F37-2B0B0006E04C}"/>
              </a:ext>
            </a:extLst>
          </p:cNvPr>
          <p:cNvSpPr>
            <a:spLocks noGrp="1"/>
          </p:cNvSpPr>
          <p:nvPr>
            <p:ph idx="1"/>
            <p:custDataLst>
              <p:tags r:id="rId2"/>
            </p:custDataLst>
          </p:nvPr>
        </p:nvSpPr>
        <p:spPr>
          <a:xfrm>
            <a:off x="838200" y="1612139"/>
            <a:ext cx="5759372" cy="4744211"/>
          </a:xfrm>
        </p:spPr>
        <p:txBody>
          <a:bodyPr>
            <a:normAutofit lnSpcReduction="10000"/>
          </a:bodyPr>
          <a:lstStyle/>
          <a:p>
            <a:pPr marL="0" indent="0">
              <a:buNone/>
            </a:pPr>
            <a:r>
              <a:rPr lang="fr-CA" b="1"/>
              <a:t>Fiasco </a:t>
            </a:r>
            <a:r>
              <a:rPr lang="fr-CA" b="1" err="1"/>
              <a:t>SAAQClic</a:t>
            </a:r>
            <a:r>
              <a:rPr lang="fr-CA" b="1"/>
              <a:t> </a:t>
            </a:r>
          </a:p>
          <a:p>
            <a:pPr marL="0" indent="0">
              <a:buNone/>
            </a:pPr>
            <a:endParaRPr lang="fr-CA" sz="800"/>
          </a:p>
          <a:p>
            <a:r>
              <a:rPr lang="fr-CA" sz="2400"/>
              <a:t>Le projet initial devait couter environ 200 millions de dollars sur 10 ans (2023)</a:t>
            </a:r>
          </a:p>
          <a:p>
            <a:r>
              <a:rPr lang="fr-CA" sz="2400"/>
              <a:t>Il a connu une explosion de ses couts: environ 1,1 milliard de dollars selon la Vérificatrice générale du Québec (2025) </a:t>
            </a:r>
          </a:p>
          <a:p>
            <a:r>
              <a:rPr lang="fr-CA" sz="2400"/>
              <a:t>Parmi les enjeux soulevés : mauvaise identification des besoins,  honoraires exorbitants, nombreux contrats satellites, drapeaux rouges ignorés par la direction, etc. </a:t>
            </a:r>
          </a:p>
        </p:txBody>
      </p:sp>
      <p:sp>
        <p:nvSpPr>
          <p:cNvPr id="4" name="Espace réservé du numéro de diapositive 3">
            <a:extLst>
              <a:ext uri="{FF2B5EF4-FFF2-40B4-BE49-F238E27FC236}">
                <a16:creationId xmlns:a16="http://schemas.microsoft.com/office/drawing/2014/main" id="{96AFE755-A6CD-A982-FA23-583C8338FF63}"/>
              </a:ext>
            </a:extLst>
          </p:cNvPr>
          <p:cNvSpPr>
            <a:spLocks noGrp="1"/>
          </p:cNvSpPr>
          <p:nvPr>
            <p:ph type="sldNum" sz="quarter" idx="12"/>
          </p:nvPr>
        </p:nvSpPr>
        <p:spPr/>
        <p:txBody>
          <a:bodyPr/>
          <a:lstStyle/>
          <a:p>
            <a:fld id="{4C93ABBE-8FCF-4CA4-A4DF-AF6091731530}" type="slidenum">
              <a:rPr lang="fr-CA" smtClean="0"/>
              <a:pPr/>
              <a:t>25</a:t>
            </a:fld>
            <a:endParaRPr lang="fr-CA"/>
          </a:p>
        </p:txBody>
      </p:sp>
      <p:pic>
        <p:nvPicPr>
          <p:cNvPr id="2050" name="Picture 2" descr="Comprendre le fiasco SAAQclic : l'ambition numérique qui a tourné au  cauchemar">
            <a:extLst>
              <a:ext uri="{FF2B5EF4-FFF2-40B4-BE49-F238E27FC236}">
                <a16:creationId xmlns:a16="http://schemas.microsoft.com/office/drawing/2014/main" id="{AD701168-E035-BD0C-3CCF-45AE0BF86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9803" y="1799080"/>
            <a:ext cx="4887331" cy="256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90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8C825-6B81-FEC9-4DF1-38C6CF7E14B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D46816F-5C27-5950-1783-D838F379EC61}"/>
              </a:ext>
            </a:extLst>
          </p:cNvPr>
          <p:cNvSpPr>
            <a:spLocks noGrp="1"/>
          </p:cNvSpPr>
          <p:nvPr>
            <p:ph type="title"/>
            <p:custDataLst>
              <p:tags r:id="rId1"/>
            </p:custDataLst>
          </p:nvPr>
        </p:nvSpPr>
        <p:spPr/>
        <p:txBody>
          <a:bodyPr>
            <a:normAutofit/>
          </a:bodyPr>
          <a:lstStyle/>
          <a:p>
            <a:pPr algn="l">
              <a:tabLst>
                <a:tab pos="1884363" algn="l"/>
              </a:tabLst>
            </a:pPr>
            <a:r>
              <a:rPr lang="fr-CA"/>
              <a:t>FAUX	Pas toujours, bien au contraire… </a:t>
            </a:r>
            <a:r>
              <a:rPr lang="fr-CA" sz="2000"/>
              <a:t>(suite)</a:t>
            </a:r>
            <a:endParaRPr lang="fr-CA"/>
          </a:p>
        </p:txBody>
      </p:sp>
      <p:sp>
        <p:nvSpPr>
          <p:cNvPr id="3" name="Espace réservé du contenu 2">
            <a:extLst>
              <a:ext uri="{FF2B5EF4-FFF2-40B4-BE49-F238E27FC236}">
                <a16:creationId xmlns:a16="http://schemas.microsoft.com/office/drawing/2014/main" id="{CDD0C25E-5922-3213-8AA9-FD527DC46439}"/>
              </a:ext>
            </a:extLst>
          </p:cNvPr>
          <p:cNvSpPr>
            <a:spLocks noGrp="1"/>
          </p:cNvSpPr>
          <p:nvPr>
            <p:ph idx="1"/>
            <p:custDataLst>
              <p:tags r:id="rId2"/>
            </p:custDataLst>
          </p:nvPr>
        </p:nvSpPr>
        <p:spPr>
          <a:xfrm>
            <a:off x="838199" y="1612139"/>
            <a:ext cx="6743165" cy="5109336"/>
          </a:xfrm>
        </p:spPr>
        <p:txBody>
          <a:bodyPr vert="horz" lIns="91440" tIns="45720" rIns="91440" bIns="45720" rtlCol="0" anchor="t">
            <a:normAutofit/>
          </a:bodyPr>
          <a:lstStyle/>
          <a:p>
            <a:pPr marL="0" indent="0">
              <a:buNone/>
            </a:pPr>
            <a:r>
              <a:rPr lang="fr-CA" b="1"/>
              <a:t>Nouveau fiasco numérique SIFA</a:t>
            </a:r>
          </a:p>
          <a:p>
            <a:pPr marL="0" indent="0">
              <a:buNone/>
            </a:pPr>
            <a:endParaRPr lang="fr-CA" sz="800"/>
          </a:p>
          <a:p>
            <a:r>
              <a:rPr lang="fr-CA" sz="2400">
                <a:latin typeface="Arial"/>
                <a:cs typeface="Arial"/>
              </a:rPr>
              <a:t>Le projet devait couter 96 millions de dollars (modernisation de la gestion financière + approvisionnement du réseau de la santé) (2022)</a:t>
            </a:r>
          </a:p>
          <a:p>
            <a:r>
              <a:rPr lang="fr-CA" sz="2400"/>
              <a:t>Il a connu une explosion de ses couts: </a:t>
            </a:r>
            <a:br>
              <a:rPr lang="fr-CA" sz="2400"/>
            </a:br>
            <a:r>
              <a:rPr lang="fr-CA" sz="2400"/>
              <a:t>630 millions de dollars (2025); il pourrait atteindre 725 millions de dollars </a:t>
            </a:r>
          </a:p>
          <a:p>
            <a:r>
              <a:rPr lang="fr-CA" sz="2400"/>
              <a:t>Projet suspendu en raison d’une série d’erreurs et d’irrégularités: opacité de l’information, manque d’implication du MSSS, manque d’expérience du gestionnaire, etc.</a:t>
            </a:r>
          </a:p>
          <a:p>
            <a:endParaRPr lang="fr-CA" sz="2400"/>
          </a:p>
        </p:txBody>
      </p:sp>
      <p:sp>
        <p:nvSpPr>
          <p:cNvPr id="4" name="Espace réservé du numéro de diapositive 3">
            <a:extLst>
              <a:ext uri="{FF2B5EF4-FFF2-40B4-BE49-F238E27FC236}">
                <a16:creationId xmlns:a16="http://schemas.microsoft.com/office/drawing/2014/main" id="{CC1F1AE3-C06D-8E32-33C8-5FA2F97A42A4}"/>
              </a:ext>
            </a:extLst>
          </p:cNvPr>
          <p:cNvSpPr>
            <a:spLocks noGrp="1"/>
          </p:cNvSpPr>
          <p:nvPr>
            <p:ph type="sldNum" sz="quarter" idx="12"/>
          </p:nvPr>
        </p:nvSpPr>
        <p:spPr/>
        <p:txBody>
          <a:bodyPr/>
          <a:lstStyle/>
          <a:p>
            <a:fld id="{4C93ABBE-8FCF-4CA4-A4DF-AF6091731530}" type="slidenum">
              <a:rPr lang="fr-CA" smtClean="0"/>
              <a:pPr/>
              <a:t>26</a:t>
            </a:fld>
            <a:endParaRPr lang="fr-CA"/>
          </a:p>
        </p:txBody>
      </p:sp>
      <p:pic>
        <p:nvPicPr>
          <p:cNvPr id="3074" name="Picture 2" descr="La caricature d'Ygreck en vidéo: le fiasco SIFARH">
            <a:extLst>
              <a:ext uri="{FF2B5EF4-FFF2-40B4-BE49-F238E27FC236}">
                <a16:creationId xmlns:a16="http://schemas.microsoft.com/office/drawing/2014/main" id="{C267AA10-0732-069A-7E10-A9D0DA9E3E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7002" y="2199190"/>
            <a:ext cx="4054998" cy="282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33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9ADE-75E3-5AC7-841F-BA01275DB2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36AA966-B068-82DE-2643-C29B1A99FE6E}"/>
              </a:ext>
            </a:extLst>
          </p:cNvPr>
          <p:cNvSpPr>
            <a:spLocks noGrp="1"/>
          </p:cNvSpPr>
          <p:nvPr>
            <p:ph type="title"/>
            <p:custDataLst>
              <p:tags r:id="rId1"/>
            </p:custDataLst>
          </p:nvPr>
        </p:nvSpPr>
        <p:spPr/>
        <p:txBody>
          <a:bodyPr>
            <a:normAutofit/>
          </a:bodyPr>
          <a:lstStyle/>
          <a:p>
            <a:pPr algn="l">
              <a:tabLst>
                <a:tab pos="1884363" algn="l"/>
              </a:tabLst>
            </a:pPr>
            <a:r>
              <a:rPr lang="fr-CA"/>
              <a:t>FAUX	Pas toujours, bien au contraire… </a:t>
            </a:r>
            <a:r>
              <a:rPr lang="fr-CA" sz="2000"/>
              <a:t>(suite)</a:t>
            </a:r>
            <a:endParaRPr lang="fr-CA"/>
          </a:p>
        </p:txBody>
      </p:sp>
      <p:sp>
        <p:nvSpPr>
          <p:cNvPr id="3" name="Espace réservé du contenu 2">
            <a:extLst>
              <a:ext uri="{FF2B5EF4-FFF2-40B4-BE49-F238E27FC236}">
                <a16:creationId xmlns:a16="http://schemas.microsoft.com/office/drawing/2014/main" id="{BFE09A17-5A0C-39F5-FE16-6B8F24B5F508}"/>
              </a:ext>
            </a:extLst>
          </p:cNvPr>
          <p:cNvSpPr>
            <a:spLocks noGrp="1"/>
          </p:cNvSpPr>
          <p:nvPr>
            <p:ph idx="1"/>
            <p:custDataLst>
              <p:tags r:id="rId2"/>
            </p:custDataLst>
          </p:nvPr>
        </p:nvSpPr>
        <p:spPr>
          <a:xfrm>
            <a:off x="838199" y="1612139"/>
            <a:ext cx="8641467" cy="5109336"/>
          </a:xfrm>
        </p:spPr>
        <p:txBody>
          <a:bodyPr vert="horz" lIns="91440" tIns="45720" rIns="91440" bIns="45720" rtlCol="0" anchor="t">
            <a:normAutofit/>
          </a:bodyPr>
          <a:lstStyle/>
          <a:p>
            <a:pPr marL="0" indent="0">
              <a:buNone/>
            </a:pPr>
            <a:r>
              <a:rPr lang="fr-CA" b="1"/>
              <a:t>Enjeux numériques sous haute surveillance </a:t>
            </a:r>
          </a:p>
          <a:p>
            <a:pPr marL="0" indent="0">
              <a:buNone/>
            </a:pPr>
            <a:endParaRPr lang="fr-CA" sz="800"/>
          </a:p>
          <a:p>
            <a:r>
              <a:rPr lang="fr-CA" sz="2400">
                <a:latin typeface="Arial"/>
                <a:cs typeface="Arial"/>
              </a:rPr>
              <a:t>La perte de contrôle des données (sécurité) : </a:t>
            </a:r>
          </a:p>
          <a:p>
            <a:pPr indent="0">
              <a:buNone/>
            </a:pPr>
            <a:r>
              <a:rPr lang="fr-CA" sz="2400">
                <a:latin typeface="Arial"/>
                <a:cs typeface="Arial"/>
              </a:rPr>
              <a:t>85 % des solutions infonuagiques sont hébergées par des géants américains </a:t>
            </a:r>
          </a:p>
          <a:p>
            <a:r>
              <a:rPr lang="fr-CA" sz="2400">
                <a:latin typeface="Arial"/>
                <a:cs typeface="Arial"/>
              </a:rPr>
              <a:t>La dépendance technologique et l’explosion des couts (Économie). D’importants contrats de sous-traitance sont encore accordés, sans appel d’offre</a:t>
            </a:r>
          </a:p>
          <a:p>
            <a:r>
              <a:rPr lang="fr-CA" sz="2400">
                <a:latin typeface="Arial"/>
                <a:cs typeface="Arial"/>
              </a:rPr>
              <a:t>L’érosion de l’expertise publique (main-d’œuvre) : un service coute en moyenne trois fois plus cher lorsqu’il est sous-traité</a:t>
            </a:r>
          </a:p>
          <a:p>
            <a:pPr marL="0" indent="0">
              <a:buNone/>
            </a:pPr>
            <a:endParaRPr lang="fr-CA" sz="2400"/>
          </a:p>
          <a:p>
            <a:endParaRPr lang="fr-CA" sz="2400"/>
          </a:p>
          <a:p>
            <a:endParaRPr lang="fr-CA" sz="2400"/>
          </a:p>
        </p:txBody>
      </p:sp>
      <p:sp>
        <p:nvSpPr>
          <p:cNvPr id="4" name="Espace réservé du numéro de diapositive 3">
            <a:extLst>
              <a:ext uri="{FF2B5EF4-FFF2-40B4-BE49-F238E27FC236}">
                <a16:creationId xmlns:a16="http://schemas.microsoft.com/office/drawing/2014/main" id="{562AA724-83BC-F709-E6F9-A5843A169D42}"/>
              </a:ext>
            </a:extLst>
          </p:cNvPr>
          <p:cNvSpPr>
            <a:spLocks noGrp="1"/>
          </p:cNvSpPr>
          <p:nvPr>
            <p:ph type="sldNum" sz="quarter" idx="12"/>
          </p:nvPr>
        </p:nvSpPr>
        <p:spPr/>
        <p:txBody>
          <a:bodyPr/>
          <a:lstStyle/>
          <a:p>
            <a:fld id="{4C93ABBE-8FCF-4CA4-A4DF-AF6091731530}" type="slidenum">
              <a:rPr lang="fr-CA" smtClean="0"/>
              <a:pPr/>
              <a:t>27</a:t>
            </a:fld>
            <a:endParaRPr lang="fr-CA"/>
          </a:p>
        </p:txBody>
      </p:sp>
    </p:spTree>
    <p:extLst>
      <p:ext uri="{BB962C8B-B14F-4D97-AF65-F5344CB8AC3E}">
        <p14:creationId xmlns:p14="http://schemas.microsoft.com/office/powerpoint/2010/main" val="203280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00A9B-4BC4-0E35-0D61-1DAD18D7F4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0677AFD-FA70-4971-B14D-080D33EBF86D}"/>
              </a:ext>
            </a:extLst>
          </p:cNvPr>
          <p:cNvSpPr>
            <a:spLocks noGrp="1"/>
          </p:cNvSpPr>
          <p:nvPr>
            <p:ph type="title"/>
            <p:custDataLst>
              <p:tags r:id="rId1"/>
            </p:custDataLst>
          </p:nvPr>
        </p:nvSpPr>
        <p:spPr/>
        <p:txBody>
          <a:bodyPr/>
          <a:lstStyle/>
          <a:p>
            <a:r>
              <a:rPr lang="fr-CA"/>
              <a:t>Vrai ou faux?</a:t>
            </a:r>
          </a:p>
        </p:txBody>
      </p:sp>
      <p:sp>
        <p:nvSpPr>
          <p:cNvPr id="3" name="Espace réservé du contenu 2">
            <a:extLst>
              <a:ext uri="{FF2B5EF4-FFF2-40B4-BE49-F238E27FC236}">
                <a16:creationId xmlns:a16="http://schemas.microsoft.com/office/drawing/2014/main" id="{7BFAAAB1-BBB2-A68F-5869-6705A8FC5C14}"/>
              </a:ext>
            </a:extLst>
          </p:cNvPr>
          <p:cNvSpPr>
            <a:spLocks noGrp="1"/>
          </p:cNvSpPr>
          <p:nvPr>
            <p:ph idx="1"/>
            <p:custDataLst>
              <p:tags r:id="rId2"/>
            </p:custDataLst>
          </p:nvPr>
        </p:nvSpPr>
        <p:spPr>
          <a:xfrm>
            <a:off x="838198" y="1925783"/>
            <a:ext cx="4199217" cy="4744211"/>
          </a:xfrm>
        </p:spPr>
        <p:txBody>
          <a:bodyPr>
            <a:normAutofit/>
          </a:bodyPr>
          <a:lstStyle/>
          <a:p>
            <a:pPr marL="0" indent="0">
              <a:buNone/>
            </a:pPr>
            <a:r>
              <a:rPr lang="fr-CA" b="1"/>
              <a:t>Le privé offre de meilleures conditions de travail</a:t>
            </a:r>
          </a:p>
          <a:p>
            <a:pPr marL="0" indent="0">
              <a:buNone/>
            </a:pPr>
            <a:endParaRPr lang="fr-CA"/>
          </a:p>
          <a:p>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C22DC6C6-892C-089D-45A6-AABA32C37567}"/>
              </a:ext>
            </a:extLst>
          </p:cNvPr>
          <p:cNvSpPr>
            <a:spLocks noGrp="1"/>
          </p:cNvSpPr>
          <p:nvPr>
            <p:ph type="sldNum" sz="quarter" idx="12"/>
          </p:nvPr>
        </p:nvSpPr>
        <p:spPr/>
        <p:txBody>
          <a:bodyPr/>
          <a:lstStyle/>
          <a:p>
            <a:fld id="{4C93ABBE-8FCF-4CA4-A4DF-AF6091731530}" type="slidenum">
              <a:rPr lang="fr-CA" smtClean="0"/>
              <a:pPr/>
              <a:t>28</a:t>
            </a:fld>
            <a:endParaRPr lang="fr-CA"/>
          </a:p>
        </p:txBody>
      </p:sp>
      <p:pic>
        <p:nvPicPr>
          <p:cNvPr id="4098" name="Picture 2" descr="Les conditions de travail ont des effets de long terme sur la santé - RTBF  Actus">
            <a:extLst>
              <a:ext uri="{FF2B5EF4-FFF2-40B4-BE49-F238E27FC236}">
                <a16:creationId xmlns:a16="http://schemas.microsoft.com/office/drawing/2014/main" id="{63862053-B61E-C820-8DA0-DC9F428FEC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7973" y="1925783"/>
            <a:ext cx="6474027" cy="364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7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3DE4E-71B6-FC55-33FA-6FAA277D66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63F4314-1A81-6DC9-ED60-C50D678B47B6}"/>
              </a:ext>
            </a:extLst>
          </p:cNvPr>
          <p:cNvSpPr>
            <a:spLocks noGrp="1"/>
          </p:cNvSpPr>
          <p:nvPr>
            <p:ph type="title"/>
            <p:custDataLst>
              <p:tags r:id="rId1"/>
            </p:custDataLst>
          </p:nvPr>
        </p:nvSpPr>
        <p:spPr/>
        <p:txBody>
          <a:bodyPr>
            <a:normAutofit fontScale="90000"/>
          </a:bodyPr>
          <a:lstStyle/>
          <a:p>
            <a:pPr algn="l">
              <a:tabLst>
                <a:tab pos="1884363" algn="l"/>
              </a:tabLst>
            </a:pPr>
            <a:r>
              <a:rPr lang="fr-CA">
                <a:latin typeface="Arial"/>
                <a:cs typeface="Arial"/>
              </a:rPr>
              <a:t>FAUX  	Cela dépend de ce qui est recherché…</a:t>
            </a:r>
          </a:p>
        </p:txBody>
      </p:sp>
      <p:sp>
        <p:nvSpPr>
          <p:cNvPr id="3" name="Espace réservé du contenu 2">
            <a:extLst>
              <a:ext uri="{FF2B5EF4-FFF2-40B4-BE49-F238E27FC236}">
                <a16:creationId xmlns:a16="http://schemas.microsoft.com/office/drawing/2014/main" id="{62523400-D0A5-6F13-4A78-EDFFDC3308E7}"/>
              </a:ext>
            </a:extLst>
          </p:cNvPr>
          <p:cNvSpPr>
            <a:spLocks noGrp="1"/>
          </p:cNvSpPr>
          <p:nvPr>
            <p:ph idx="1"/>
            <p:custDataLst>
              <p:tags r:id="rId2"/>
            </p:custDataLst>
          </p:nvPr>
        </p:nvSpPr>
        <p:spPr>
          <a:xfrm>
            <a:off x="838199" y="1612139"/>
            <a:ext cx="8132181" cy="5109336"/>
          </a:xfrm>
        </p:spPr>
        <p:txBody>
          <a:bodyPr>
            <a:normAutofit fontScale="92500"/>
          </a:bodyPr>
          <a:lstStyle/>
          <a:p>
            <a:pPr marL="0" indent="0">
              <a:buNone/>
            </a:pPr>
            <a:r>
              <a:rPr lang="fr-CA" b="1"/>
              <a:t>Outre les conditions salariales…</a:t>
            </a:r>
          </a:p>
          <a:p>
            <a:pPr marL="0" indent="0">
              <a:buNone/>
            </a:pPr>
            <a:endParaRPr lang="fr-CA" sz="800"/>
          </a:p>
          <a:p>
            <a:pPr lvl="0"/>
            <a:r>
              <a:rPr lang="fr-CA" sz="2600"/>
              <a:t>Définition des rôles et des responsabilités (description de tâches, imputabilité et responsabilités)</a:t>
            </a:r>
          </a:p>
          <a:p>
            <a:pPr lvl="0"/>
            <a:r>
              <a:rPr lang="fr-CA" sz="2600"/>
              <a:t>Respect de l’autonomie professionnelle</a:t>
            </a:r>
          </a:p>
          <a:p>
            <a:pPr lvl="0"/>
            <a:r>
              <a:rPr lang="fr-CA" sz="2600"/>
              <a:t>Respect des règles de confidentialité et de  déontologie</a:t>
            </a:r>
          </a:p>
          <a:p>
            <a:pPr lvl="0"/>
            <a:r>
              <a:rPr lang="fr-CA" sz="2600"/>
              <a:t>Maintien de l’expertise / accès à la formation</a:t>
            </a:r>
          </a:p>
          <a:p>
            <a:pPr lvl="0"/>
            <a:r>
              <a:rPr lang="fr-CA" sz="2600"/>
              <a:t>Processus de collaboration interprofessionnelle (interdisciplinarité)</a:t>
            </a:r>
          </a:p>
          <a:p>
            <a:pPr lvl="0"/>
            <a:r>
              <a:rPr lang="fr-CA" sz="2600"/>
              <a:t>Encadrement et évaluation des activités </a:t>
            </a:r>
          </a:p>
          <a:p>
            <a:pPr lvl="0"/>
            <a:r>
              <a:rPr lang="fr-CA" sz="2600"/>
              <a:t>Gestion des cas litigieux</a:t>
            </a:r>
          </a:p>
          <a:p>
            <a:pPr lvl="0"/>
            <a:r>
              <a:rPr lang="fr-CA" sz="2600"/>
              <a:t>Respect de la convention collective</a:t>
            </a:r>
          </a:p>
          <a:p>
            <a:pPr marL="0" indent="0">
              <a:buNone/>
            </a:pPr>
            <a:endParaRPr lang="fr-CA" sz="2400"/>
          </a:p>
          <a:p>
            <a:endParaRPr lang="fr-CA" sz="2400"/>
          </a:p>
          <a:p>
            <a:endParaRPr lang="fr-CA" sz="2400"/>
          </a:p>
        </p:txBody>
      </p:sp>
      <p:sp>
        <p:nvSpPr>
          <p:cNvPr id="4" name="Espace réservé du numéro de diapositive 3">
            <a:extLst>
              <a:ext uri="{FF2B5EF4-FFF2-40B4-BE49-F238E27FC236}">
                <a16:creationId xmlns:a16="http://schemas.microsoft.com/office/drawing/2014/main" id="{C42EFB4E-269F-3278-C85C-BE2CE1B026DF}"/>
              </a:ext>
            </a:extLst>
          </p:cNvPr>
          <p:cNvSpPr>
            <a:spLocks noGrp="1"/>
          </p:cNvSpPr>
          <p:nvPr>
            <p:ph type="sldNum" sz="quarter" idx="12"/>
          </p:nvPr>
        </p:nvSpPr>
        <p:spPr/>
        <p:txBody>
          <a:bodyPr/>
          <a:lstStyle/>
          <a:p>
            <a:fld id="{4C93ABBE-8FCF-4CA4-A4DF-AF6091731530}" type="slidenum">
              <a:rPr lang="fr-CA" smtClean="0"/>
              <a:pPr/>
              <a:t>29</a:t>
            </a:fld>
            <a:endParaRPr lang="fr-CA"/>
          </a:p>
        </p:txBody>
      </p:sp>
    </p:spTree>
    <p:extLst>
      <p:ext uri="{BB962C8B-B14F-4D97-AF65-F5344CB8AC3E}">
        <p14:creationId xmlns:p14="http://schemas.microsoft.com/office/powerpoint/2010/main" val="324323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8" name="Espace réservé du contenu 17">
            <a:extLst>
              <a:ext uri="{FF2B5EF4-FFF2-40B4-BE49-F238E27FC236}">
                <a16:creationId xmlns:a16="http://schemas.microsoft.com/office/drawing/2014/main" id="{C3C1A45D-BDD6-4298-BC8C-FAF761D9DA99}"/>
              </a:ext>
            </a:extLst>
          </p:cNvPr>
          <p:cNvSpPr>
            <a:spLocks noGrp="1"/>
          </p:cNvSpPr>
          <p:nvPr>
            <p:ph idx="1"/>
            <p:custDataLst>
              <p:tags r:id="rId1"/>
            </p:custDataLst>
          </p:nvPr>
        </p:nvSpPr>
        <p:spPr>
          <a:xfrm>
            <a:off x="692728" y="1825624"/>
            <a:ext cx="10861963" cy="4844369"/>
          </a:xfrm>
        </p:spPr>
        <p:txBody>
          <a:bodyPr vert="horz" lIns="91440" tIns="45720" rIns="91440" bIns="45720" rtlCol="0" anchor="t">
            <a:normAutofit lnSpcReduction="10000"/>
          </a:bodyPr>
          <a:lstStyle/>
          <a:p>
            <a:pPr>
              <a:lnSpc>
                <a:spcPct val="100000"/>
              </a:lnSpc>
              <a:tabLst>
                <a:tab pos="3673475" algn="l"/>
                <a:tab pos="4572000" algn="l"/>
              </a:tabLst>
            </a:pPr>
            <a:r>
              <a:rPr lang="fr-CA">
                <a:latin typeface="Arial"/>
                <a:cs typeface="Arial"/>
              </a:rPr>
              <a:t>Enjeux multiples : survol de certains aspects</a:t>
            </a:r>
            <a:endParaRPr lang="en-US">
              <a:latin typeface="Arial"/>
              <a:cs typeface="Arial"/>
            </a:endParaRPr>
          </a:p>
          <a:p>
            <a:pPr>
              <a:lnSpc>
                <a:spcPct val="100000"/>
              </a:lnSpc>
              <a:tabLst>
                <a:tab pos="3673475" algn="l"/>
                <a:tab pos="4572000" algn="l"/>
              </a:tabLst>
            </a:pPr>
            <a:r>
              <a:rPr lang="fr-CA">
                <a:latin typeface="Arial"/>
                <a:cs typeface="Arial"/>
              </a:rPr>
              <a:t>Surabondance de données statistiques</a:t>
            </a:r>
          </a:p>
          <a:p>
            <a:pPr>
              <a:lnSpc>
                <a:spcPct val="100000"/>
              </a:lnSpc>
              <a:tabLst>
                <a:tab pos="3673475" algn="l"/>
                <a:tab pos="4572000" algn="l"/>
              </a:tabLst>
            </a:pPr>
            <a:r>
              <a:rPr lang="fr-CA">
                <a:latin typeface="Arial"/>
                <a:cs typeface="Arial"/>
              </a:rPr>
              <a:t>Besoins individuels versus besoins collectifs (enjeux parfois émotifs)</a:t>
            </a:r>
          </a:p>
          <a:p>
            <a:pPr marL="0" indent="0" defTabSz="942975">
              <a:buNone/>
              <a:tabLst>
                <a:tab pos="3673475" algn="l"/>
                <a:tab pos="4572000" algn="l"/>
              </a:tabLst>
            </a:pPr>
            <a:endParaRPr lang="fr-CA" sz="1100"/>
          </a:p>
          <a:p>
            <a:pPr marL="0" indent="0" defTabSz="942975">
              <a:buNone/>
              <a:tabLst>
                <a:tab pos="3673475" algn="l"/>
                <a:tab pos="4572000" algn="l"/>
              </a:tabLst>
            </a:pPr>
            <a:r>
              <a:rPr lang="fr-CA" sz="3000" b="1">
                <a:latin typeface="Arial"/>
                <a:cs typeface="Arial"/>
              </a:rPr>
              <a:t>Les objectifs </a:t>
            </a:r>
          </a:p>
          <a:p>
            <a:pPr marL="0" indent="0" defTabSz="942975">
              <a:buNone/>
              <a:tabLst>
                <a:tab pos="3673475" algn="l"/>
                <a:tab pos="4572000" algn="l"/>
              </a:tabLst>
            </a:pPr>
            <a:endParaRPr lang="fr-CA" sz="1000"/>
          </a:p>
          <a:p>
            <a:pPr lvl="0">
              <a:buFont typeface="Arial"/>
            </a:pPr>
            <a:r>
              <a:rPr lang="fr-CA">
                <a:latin typeface="Arial"/>
                <a:cs typeface="Arial"/>
              </a:rPr>
              <a:t>Préciser certains concepts</a:t>
            </a:r>
          </a:p>
          <a:p>
            <a:pPr lvl="0">
              <a:buFont typeface="Arial"/>
            </a:pPr>
            <a:r>
              <a:rPr lang="fr-CA">
                <a:latin typeface="Arial"/>
                <a:cs typeface="Arial"/>
              </a:rPr>
              <a:t>Amorcer une réflexion sur les croyances et les perceptions</a:t>
            </a:r>
          </a:p>
          <a:p>
            <a:pPr lvl="0">
              <a:buFont typeface="Arial"/>
            </a:pPr>
            <a:r>
              <a:rPr lang="fr-CA">
                <a:latin typeface="Arial"/>
                <a:cs typeface="Arial"/>
              </a:rPr>
              <a:t>Offrir un espace / un moment de réflexion</a:t>
            </a:r>
          </a:p>
          <a:p>
            <a:pPr lvl="0">
              <a:buFont typeface="Arial"/>
            </a:pPr>
            <a:r>
              <a:rPr lang="fr-CA">
                <a:latin typeface="Arial"/>
                <a:cs typeface="Arial"/>
              </a:rPr>
              <a:t>Faire connaitre certaines ressources</a:t>
            </a:r>
          </a:p>
          <a:p>
            <a:pPr defTabSz="942975">
              <a:buFont typeface="Arial"/>
              <a:buChar char="•"/>
              <a:tabLst>
                <a:tab pos="3673475" algn="l"/>
                <a:tab pos="4572000" algn="l"/>
              </a:tabLst>
            </a:pPr>
            <a:endParaRPr lang="fr-CA"/>
          </a:p>
          <a:p>
            <a:pPr marL="0" indent="0" defTabSz="942975">
              <a:buNone/>
              <a:tabLst>
                <a:tab pos="3673475" algn="l"/>
                <a:tab pos="4572000" algn="l"/>
              </a:tabLst>
            </a:pPr>
            <a:endParaRPr lang="fr-CA"/>
          </a:p>
          <a:p>
            <a:pPr marL="0" indent="0" algn="ctr" defTabSz="942975">
              <a:buNone/>
              <a:tabLst>
                <a:tab pos="3673475" algn="l"/>
                <a:tab pos="4572000" algn="l"/>
              </a:tabLst>
            </a:pPr>
            <a:endParaRPr lang="fr-CA" b="1"/>
          </a:p>
        </p:txBody>
      </p:sp>
      <p:sp>
        <p:nvSpPr>
          <p:cNvPr id="17" name="Titre 16">
            <a:extLst>
              <a:ext uri="{FF2B5EF4-FFF2-40B4-BE49-F238E27FC236}">
                <a16:creationId xmlns:a16="http://schemas.microsoft.com/office/drawing/2014/main" id="{BAECE040-7639-4DE7-8B2E-0E9C24DC1FF4}"/>
              </a:ext>
            </a:extLst>
          </p:cNvPr>
          <p:cNvSpPr>
            <a:spLocks noGrp="1"/>
          </p:cNvSpPr>
          <p:nvPr>
            <p:ph type="title"/>
            <p:custDataLst>
              <p:tags r:id="rId2"/>
            </p:custDataLst>
          </p:nvPr>
        </p:nvSpPr>
        <p:spPr/>
        <p:txBody>
          <a:bodyPr/>
          <a:lstStyle/>
          <a:p>
            <a:r>
              <a:rPr lang="fr-CA"/>
              <a:t>Objectifs et limites </a:t>
            </a:r>
          </a:p>
        </p:txBody>
      </p:sp>
      <p:sp>
        <p:nvSpPr>
          <p:cNvPr id="2" name="Espace réservé du numéro de diapositive 1">
            <a:extLst>
              <a:ext uri="{FF2B5EF4-FFF2-40B4-BE49-F238E27FC236}">
                <a16:creationId xmlns:a16="http://schemas.microsoft.com/office/drawing/2014/main" id="{5FD89D2D-51D9-6681-085C-58E58B021085}"/>
              </a:ext>
            </a:extLst>
          </p:cNvPr>
          <p:cNvSpPr>
            <a:spLocks noGrp="1"/>
          </p:cNvSpPr>
          <p:nvPr>
            <p:ph type="sldNum" sz="quarter" idx="12"/>
          </p:nvPr>
        </p:nvSpPr>
        <p:spPr/>
        <p:txBody>
          <a:bodyPr/>
          <a:lstStyle/>
          <a:p>
            <a:fld id="{4C93ABBE-8FCF-4CA4-A4DF-AF6091731530}" type="slidenum">
              <a:rPr lang="fr-CA" smtClean="0"/>
              <a:pPr/>
              <a:t>3</a:t>
            </a:fld>
            <a:endParaRPr lang="fr-CA"/>
          </a:p>
        </p:txBody>
      </p:sp>
    </p:spTree>
    <p:extLst>
      <p:ext uri="{BB962C8B-B14F-4D97-AF65-F5344CB8AC3E}">
        <p14:creationId xmlns:p14="http://schemas.microsoft.com/office/powerpoint/2010/main" val="866004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ED3D2-2932-825A-C5D6-F56F3D6231C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9B187EE-1442-6FDA-CD4E-9034A48A4EF4}"/>
              </a:ext>
            </a:extLst>
          </p:cNvPr>
          <p:cNvSpPr>
            <a:spLocks noGrp="1"/>
          </p:cNvSpPr>
          <p:nvPr>
            <p:ph type="title"/>
            <p:custDataLst>
              <p:tags r:id="rId1"/>
            </p:custDataLst>
          </p:nvPr>
        </p:nvSpPr>
        <p:spPr/>
        <p:txBody>
          <a:bodyPr>
            <a:normAutofit fontScale="90000"/>
          </a:bodyPr>
          <a:lstStyle/>
          <a:p>
            <a:pPr algn="l">
              <a:tabLst>
                <a:tab pos="1884363" algn="l"/>
              </a:tabLst>
            </a:pPr>
            <a:r>
              <a:rPr lang="fr-CA"/>
              <a:t>FAUX	Cela dépend de ce qui est recherché…</a:t>
            </a:r>
          </a:p>
        </p:txBody>
      </p:sp>
      <p:sp>
        <p:nvSpPr>
          <p:cNvPr id="3" name="Espace réservé du contenu 2">
            <a:extLst>
              <a:ext uri="{FF2B5EF4-FFF2-40B4-BE49-F238E27FC236}">
                <a16:creationId xmlns:a16="http://schemas.microsoft.com/office/drawing/2014/main" id="{AA12B371-03D7-4837-F26A-FA126FEAE744}"/>
              </a:ext>
            </a:extLst>
          </p:cNvPr>
          <p:cNvSpPr>
            <a:spLocks noGrp="1"/>
          </p:cNvSpPr>
          <p:nvPr>
            <p:ph idx="1"/>
            <p:custDataLst>
              <p:tags r:id="rId2"/>
            </p:custDataLst>
          </p:nvPr>
        </p:nvSpPr>
        <p:spPr>
          <a:xfrm>
            <a:off x="838199" y="1612139"/>
            <a:ext cx="8213204" cy="5109336"/>
          </a:xfrm>
        </p:spPr>
        <p:txBody>
          <a:bodyPr vert="horz" lIns="91440" tIns="45720" rIns="91440" bIns="45720" rtlCol="0" anchor="t">
            <a:normAutofit/>
          </a:bodyPr>
          <a:lstStyle/>
          <a:p>
            <a:pPr marL="0" indent="0">
              <a:buNone/>
            </a:pPr>
            <a:r>
              <a:rPr lang="fr-CA" b="1"/>
              <a:t>Les services publics offrent généralement :</a:t>
            </a:r>
          </a:p>
          <a:p>
            <a:pPr marL="0" indent="0">
              <a:buNone/>
            </a:pPr>
            <a:endParaRPr lang="fr-CA" sz="800"/>
          </a:p>
          <a:p>
            <a:r>
              <a:rPr lang="fr-CA" sz="2400"/>
              <a:t>une meilleure sécurité d’emploi</a:t>
            </a:r>
          </a:p>
          <a:p>
            <a:r>
              <a:rPr lang="fr-CA" sz="2400">
                <a:latin typeface="Arial"/>
                <a:cs typeface="Arial"/>
              </a:rPr>
              <a:t>des régimes de retraite avantageux. Le salaire de base est souvent inférieur, mais il est compensé par des avantages sociaux (retraite, assurances) plus généreux, rendant la rémunération globale compétitive, voire parfois supérieure pour certaines catégories d’emplois.</a:t>
            </a:r>
            <a:endParaRPr lang="fr-CA" sz="2400"/>
          </a:p>
          <a:p>
            <a:r>
              <a:rPr lang="fr-CA" sz="2400"/>
              <a:t>des semaines de travail généralement plus courtes (environ 37h/semaine), des vacances et des congés plus nombreux</a:t>
            </a:r>
          </a:p>
          <a:p>
            <a:r>
              <a:rPr lang="fr-CA" sz="2400"/>
              <a:t>pour plusieurs, un plus grand sentiment d’équité en raison de règles conventionnées</a:t>
            </a:r>
          </a:p>
          <a:p>
            <a:endParaRPr lang="fr-CA" sz="2400"/>
          </a:p>
        </p:txBody>
      </p:sp>
      <p:sp>
        <p:nvSpPr>
          <p:cNvPr id="4" name="Espace réservé du numéro de diapositive 3">
            <a:extLst>
              <a:ext uri="{FF2B5EF4-FFF2-40B4-BE49-F238E27FC236}">
                <a16:creationId xmlns:a16="http://schemas.microsoft.com/office/drawing/2014/main" id="{C656F1DF-355A-D7A3-7FC2-00547DE9F4C8}"/>
              </a:ext>
            </a:extLst>
          </p:cNvPr>
          <p:cNvSpPr>
            <a:spLocks noGrp="1"/>
          </p:cNvSpPr>
          <p:nvPr>
            <p:ph type="sldNum" sz="quarter" idx="12"/>
          </p:nvPr>
        </p:nvSpPr>
        <p:spPr/>
        <p:txBody>
          <a:bodyPr/>
          <a:lstStyle/>
          <a:p>
            <a:fld id="{4C93ABBE-8FCF-4CA4-A4DF-AF6091731530}" type="slidenum">
              <a:rPr lang="fr-CA" smtClean="0"/>
              <a:pPr/>
              <a:t>30</a:t>
            </a:fld>
            <a:endParaRPr lang="fr-CA"/>
          </a:p>
        </p:txBody>
      </p:sp>
      <p:sp>
        <p:nvSpPr>
          <p:cNvPr id="6" name="ZoneTexte 5">
            <a:extLst>
              <a:ext uri="{FF2B5EF4-FFF2-40B4-BE49-F238E27FC236}">
                <a16:creationId xmlns:a16="http://schemas.microsoft.com/office/drawing/2014/main" id="{FC8DA43D-A924-D58F-4215-354DDF22DC17}"/>
              </a:ext>
            </a:extLst>
          </p:cNvPr>
          <p:cNvSpPr txBox="1"/>
          <p:nvPr/>
        </p:nvSpPr>
        <p:spPr>
          <a:xfrm>
            <a:off x="9191022" y="2089960"/>
            <a:ext cx="2716433" cy="4154984"/>
          </a:xfrm>
          <a:prstGeom prst="rect">
            <a:avLst/>
          </a:prstGeom>
          <a:noFill/>
          <a:ln w="38100">
            <a:noFill/>
          </a:ln>
        </p:spPr>
        <p:txBody>
          <a:bodyPr wrap="square" lIns="91440" tIns="45720" rIns="91440" bIns="45720" rtlCol="0" anchor="t">
            <a:spAutoFit/>
          </a:bodyPr>
          <a:lstStyle/>
          <a:p>
            <a:r>
              <a:rPr lang="fr-CA" sz="2200">
                <a:ea typeface="+mn-lt"/>
                <a:cs typeface="+mn-lt"/>
              </a:rPr>
              <a:t>Grâce à une bonne santé financière du RREGOP, les taux de cotisation diminueront pour les employés du secteur public québécois dès 2026, passant </a:t>
            </a:r>
            <a:br>
              <a:rPr lang="fr-CA" sz="2200">
                <a:ea typeface="+mn-lt"/>
                <a:cs typeface="+mn-lt"/>
              </a:rPr>
            </a:br>
            <a:r>
              <a:rPr lang="fr-CA" sz="2200">
                <a:ea typeface="+mn-lt"/>
                <a:cs typeface="+mn-lt"/>
              </a:rPr>
              <a:t>de 9,09 % en 2025 à 8,63 % en 2026, à 8,12 % en 2027 et à 7,61 % en 2028.</a:t>
            </a:r>
            <a:endParaRPr lang="fr-CA" sz="2200">
              <a:ea typeface="Calibri"/>
              <a:cs typeface="Calibri"/>
            </a:endParaRPr>
          </a:p>
        </p:txBody>
      </p:sp>
    </p:spTree>
    <p:extLst>
      <p:ext uri="{BB962C8B-B14F-4D97-AF65-F5344CB8AC3E}">
        <p14:creationId xmlns:p14="http://schemas.microsoft.com/office/powerpoint/2010/main" val="347020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09BD0-621A-4D2E-38C8-0E4B83B34C2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0E030AF-733B-8BC8-1823-946851C646DD}"/>
              </a:ext>
            </a:extLst>
          </p:cNvPr>
          <p:cNvSpPr>
            <a:spLocks noGrp="1"/>
          </p:cNvSpPr>
          <p:nvPr>
            <p:ph type="title"/>
            <p:custDataLst>
              <p:tags r:id="rId1"/>
            </p:custDataLst>
          </p:nvPr>
        </p:nvSpPr>
        <p:spPr/>
        <p:txBody>
          <a:bodyPr>
            <a:normAutofit/>
          </a:bodyPr>
          <a:lstStyle/>
          <a:p>
            <a:pPr algn="l">
              <a:tabLst>
                <a:tab pos="1884363" algn="l"/>
              </a:tabLst>
            </a:pPr>
            <a:r>
              <a:rPr lang="fr-CA"/>
              <a:t>Les prétentions du privé en santé </a:t>
            </a:r>
          </a:p>
        </p:txBody>
      </p:sp>
      <p:sp>
        <p:nvSpPr>
          <p:cNvPr id="3" name="Espace réservé du contenu 2">
            <a:extLst>
              <a:ext uri="{FF2B5EF4-FFF2-40B4-BE49-F238E27FC236}">
                <a16:creationId xmlns:a16="http://schemas.microsoft.com/office/drawing/2014/main" id="{CEA8B88C-4436-6771-A284-6980F0B1B194}"/>
              </a:ext>
            </a:extLst>
          </p:cNvPr>
          <p:cNvSpPr>
            <a:spLocks noGrp="1"/>
          </p:cNvSpPr>
          <p:nvPr>
            <p:ph idx="1"/>
            <p:custDataLst>
              <p:tags r:id="rId2"/>
            </p:custDataLst>
          </p:nvPr>
        </p:nvSpPr>
        <p:spPr>
          <a:xfrm>
            <a:off x="838198" y="1612139"/>
            <a:ext cx="9428546" cy="5109336"/>
          </a:xfrm>
        </p:spPr>
        <p:txBody>
          <a:bodyPr>
            <a:normAutofit fontScale="25000" lnSpcReduction="20000"/>
          </a:bodyPr>
          <a:lstStyle/>
          <a:p>
            <a:pPr marL="0" indent="0">
              <a:buNone/>
            </a:pPr>
            <a:r>
              <a:rPr lang="fr-CA" sz="11200" b="1"/>
              <a:t>Effritement des services publics</a:t>
            </a:r>
          </a:p>
          <a:p>
            <a:endParaRPr lang="fr-CA" sz="1400" b="1"/>
          </a:p>
          <a:p>
            <a:pPr marL="0" indent="0">
              <a:buNone/>
            </a:pPr>
            <a:r>
              <a:rPr lang="fr-CA" sz="8000"/>
              <a:t>Depuis 35 ans, le Québec a connu cinq grandes réformes en santé et services sociaux</a:t>
            </a:r>
          </a:p>
          <a:p>
            <a:pPr marL="446088" indent="-354013">
              <a:buClr>
                <a:srgbClr val="0070C0"/>
              </a:buClr>
              <a:buFont typeface="Arial" panose="020B0604020202020204" pitchFamily="34" charset="0"/>
              <a:buChar char="•"/>
            </a:pPr>
            <a:r>
              <a:rPr lang="fr-CA" sz="8000"/>
              <a:t>Création des régies régionales (1991)</a:t>
            </a:r>
          </a:p>
          <a:p>
            <a:pPr marL="446088" indent="-354013">
              <a:buClr>
                <a:srgbClr val="0070C0"/>
              </a:buClr>
              <a:buFont typeface="Arial" panose="020B0604020202020204" pitchFamily="34" charset="0"/>
              <a:buChar char="•"/>
            </a:pPr>
            <a:r>
              <a:rPr lang="fr-CA" sz="8000"/>
              <a:t>Virage ambulatoire (1998)</a:t>
            </a:r>
          </a:p>
          <a:p>
            <a:pPr marL="446088" indent="-354013">
              <a:buClr>
                <a:srgbClr val="0070C0"/>
              </a:buClr>
              <a:buFont typeface="Arial" panose="020B0604020202020204" pitchFamily="34" charset="0"/>
              <a:buChar char="•"/>
            </a:pPr>
            <a:r>
              <a:rPr lang="fr-CA" sz="8000"/>
              <a:t>Transformation des régies en agences régionales (2005)</a:t>
            </a:r>
          </a:p>
          <a:p>
            <a:pPr marL="446088" indent="-354013">
              <a:buClr>
                <a:srgbClr val="0070C0"/>
              </a:buClr>
              <a:buFont typeface="Arial" panose="020B0604020202020204" pitchFamily="34" charset="0"/>
              <a:buChar char="•"/>
            </a:pPr>
            <a:r>
              <a:rPr lang="fr-CA" sz="8000"/>
              <a:t>Fusion des 182 établissements publics en 34 entités et abolition des agences régionales (2015)</a:t>
            </a:r>
          </a:p>
          <a:p>
            <a:pPr marL="446088" indent="-354013">
              <a:buClr>
                <a:srgbClr val="0070C0"/>
              </a:buClr>
              <a:buFont typeface="Arial" panose="020B0604020202020204" pitchFamily="34" charset="0"/>
              <a:buChar char="•"/>
            </a:pPr>
            <a:r>
              <a:rPr lang="fr-CA" sz="8000"/>
              <a:t>Création de Santé Québec (2024) </a:t>
            </a:r>
          </a:p>
          <a:p>
            <a:pPr marL="0" indent="0">
              <a:buClr>
                <a:srgbClr val="0070C0"/>
              </a:buClr>
              <a:buNone/>
            </a:pPr>
            <a:endParaRPr lang="fr-CA" sz="3200"/>
          </a:p>
          <a:p>
            <a:pPr marL="0" indent="0">
              <a:buClr>
                <a:srgbClr val="0070C0"/>
              </a:buClr>
              <a:buNone/>
            </a:pPr>
            <a:r>
              <a:rPr lang="fr-CA" sz="8800" b="1"/>
              <a:t>Toutes ces réformes avaient soi-disant les mêmes objectifs : </a:t>
            </a:r>
          </a:p>
          <a:p>
            <a:pPr marL="0" indent="0">
              <a:buClr>
                <a:srgbClr val="0070C0"/>
              </a:buClr>
              <a:buNone/>
            </a:pPr>
            <a:endParaRPr lang="fr-CA" sz="3200" b="1"/>
          </a:p>
          <a:p>
            <a:pPr marL="446088" indent="-354013">
              <a:buClr>
                <a:srgbClr val="0070C0"/>
              </a:buClr>
              <a:buFont typeface="Arial" panose="020B0604020202020204" pitchFamily="34" charset="0"/>
              <a:buChar char="•"/>
            </a:pPr>
            <a:r>
              <a:rPr lang="fr-CA" sz="8000"/>
              <a:t>Faciliter l’accès aux services pour la population</a:t>
            </a:r>
          </a:p>
          <a:p>
            <a:pPr marL="446088" indent="-354013">
              <a:buClr>
                <a:srgbClr val="0070C0"/>
              </a:buClr>
              <a:buFont typeface="Arial" panose="020B0604020202020204" pitchFamily="34" charset="0"/>
              <a:buChar char="•"/>
            </a:pPr>
            <a:r>
              <a:rPr lang="fr-CA" sz="8000"/>
              <a:t>Améliorer la qualité et la sécurité des soins</a:t>
            </a:r>
          </a:p>
          <a:p>
            <a:pPr marL="446088" indent="-354013">
              <a:buClr>
                <a:srgbClr val="0070C0"/>
              </a:buClr>
              <a:buFont typeface="Arial" panose="020B0604020202020204" pitchFamily="34" charset="0"/>
              <a:buChar char="•"/>
            </a:pPr>
            <a:r>
              <a:rPr lang="fr-CA" sz="8000"/>
              <a:t>Accroitre l’efficience et l’efficacité du réseau de la santé et des services sociaux.</a:t>
            </a:r>
          </a:p>
          <a:p>
            <a:pPr marL="92075" indent="0">
              <a:buClr>
                <a:srgbClr val="0070C0"/>
              </a:buClr>
              <a:buNone/>
            </a:pPr>
            <a:r>
              <a:rPr lang="fr-CA" sz="8800"/>
              <a:t> </a:t>
            </a:r>
          </a:p>
          <a:p>
            <a:endParaRPr lang="fr-CA" sz="2400"/>
          </a:p>
        </p:txBody>
      </p:sp>
      <p:sp>
        <p:nvSpPr>
          <p:cNvPr id="4" name="Espace réservé du numéro de diapositive 3">
            <a:extLst>
              <a:ext uri="{FF2B5EF4-FFF2-40B4-BE49-F238E27FC236}">
                <a16:creationId xmlns:a16="http://schemas.microsoft.com/office/drawing/2014/main" id="{76319E53-F397-8B21-960F-26155992577A}"/>
              </a:ext>
            </a:extLst>
          </p:cNvPr>
          <p:cNvSpPr>
            <a:spLocks noGrp="1"/>
          </p:cNvSpPr>
          <p:nvPr>
            <p:ph type="sldNum" sz="quarter" idx="12"/>
          </p:nvPr>
        </p:nvSpPr>
        <p:spPr/>
        <p:txBody>
          <a:bodyPr/>
          <a:lstStyle/>
          <a:p>
            <a:fld id="{4C93ABBE-8FCF-4CA4-A4DF-AF6091731530}" type="slidenum">
              <a:rPr lang="fr-CA" smtClean="0"/>
              <a:pPr/>
              <a:t>31</a:t>
            </a:fld>
            <a:endParaRPr lang="fr-CA"/>
          </a:p>
        </p:txBody>
      </p:sp>
      <p:pic>
        <p:nvPicPr>
          <p:cNvPr id="8" name="Picture 2" descr="Gaétan Barrette - Assemblée nationale du Québec">
            <a:extLst>
              <a:ext uri="{FF2B5EF4-FFF2-40B4-BE49-F238E27FC236}">
                <a16:creationId xmlns:a16="http://schemas.microsoft.com/office/drawing/2014/main" id="{201DC365-6ADF-9F04-DF49-5DB36C8A2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1855" y="3085897"/>
            <a:ext cx="1208903" cy="1611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ristian Dubé - Assemblée nationale du Québec">
            <a:extLst>
              <a:ext uri="{FF2B5EF4-FFF2-40B4-BE49-F238E27FC236}">
                <a16:creationId xmlns:a16="http://schemas.microsoft.com/office/drawing/2014/main" id="{0193CC20-3D5E-6D8C-3474-72B51A879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1856" y="4787391"/>
            <a:ext cx="1208903" cy="161187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Philippe Couillard - Assemblée nationale du Québec">
            <a:extLst>
              <a:ext uri="{FF2B5EF4-FFF2-40B4-BE49-F238E27FC236}">
                <a16:creationId xmlns:a16="http://schemas.microsoft.com/office/drawing/2014/main" id="{80722F1D-21EE-E68A-DB3E-0E5334E2788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71855" y="1390399"/>
            <a:ext cx="1208903" cy="1605875"/>
          </a:xfrm>
          <a:prstGeom prst="rect">
            <a:avLst/>
          </a:prstGeom>
          <a:noFill/>
          <a:ln>
            <a:noFill/>
          </a:ln>
        </p:spPr>
      </p:pic>
    </p:spTree>
    <p:extLst>
      <p:ext uri="{BB962C8B-B14F-4D97-AF65-F5344CB8AC3E}">
        <p14:creationId xmlns:p14="http://schemas.microsoft.com/office/powerpoint/2010/main" val="1436250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AD927-20BD-04F9-E4D9-E2BDE88F7C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19B9DAC-0B43-16E8-1195-1EAF73C376D8}"/>
              </a:ext>
            </a:extLst>
          </p:cNvPr>
          <p:cNvSpPr>
            <a:spLocks noGrp="1"/>
          </p:cNvSpPr>
          <p:nvPr>
            <p:ph type="title"/>
            <p:custDataLst>
              <p:tags r:id="rId1"/>
            </p:custDataLst>
          </p:nvPr>
        </p:nvSpPr>
        <p:spPr/>
        <p:txBody>
          <a:bodyPr>
            <a:normAutofit/>
          </a:bodyPr>
          <a:lstStyle/>
          <a:p>
            <a:pPr algn="l">
              <a:tabLst>
                <a:tab pos="1884363" algn="l"/>
              </a:tabLst>
            </a:pPr>
            <a:r>
              <a:rPr lang="fr-CA"/>
              <a:t>Les prétentions du privé en santé </a:t>
            </a:r>
          </a:p>
        </p:txBody>
      </p:sp>
      <p:sp>
        <p:nvSpPr>
          <p:cNvPr id="3" name="Espace réservé du contenu 2">
            <a:extLst>
              <a:ext uri="{FF2B5EF4-FFF2-40B4-BE49-F238E27FC236}">
                <a16:creationId xmlns:a16="http://schemas.microsoft.com/office/drawing/2014/main" id="{0A289871-4E50-E7CC-B2F6-E99C09639428}"/>
              </a:ext>
            </a:extLst>
          </p:cNvPr>
          <p:cNvSpPr>
            <a:spLocks noGrp="1"/>
          </p:cNvSpPr>
          <p:nvPr>
            <p:ph idx="1"/>
            <p:custDataLst>
              <p:tags r:id="rId2"/>
            </p:custDataLst>
          </p:nvPr>
        </p:nvSpPr>
        <p:spPr>
          <a:xfrm>
            <a:off x="838198" y="1612139"/>
            <a:ext cx="8699341" cy="5109336"/>
          </a:xfrm>
        </p:spPr>
        <p:txBody>
          <a:bodyPr vert="horz" lIns="91440" tIns="45720" rIns="91440" bIns="45720" rtlCol="0" anchor="t">
            <a:normAutofit fontScale="25000" lnSpcReduction="20000"/>
          </a:bodyPr>
          <a:lstStyle/>
          <a:p>
            <a:pPr marL="0" indent="0">
              <a:buNone/>
            </a:pPr>
            <a:r>
              <a:rPr lang="fr-CA" sz="11200" b="1">
                <a:latin typeface="Arial"/>
                <a:cs typeface="Arial"/>
              </a:rPr>
              <a:t>Ne pas reproduire l’erreur américaine</a:t>
            </a:r>
          </a:p>
          <a:p>
            <a:endParaRPr lang="fr-CA" sz="1400" b="1"/>
          </a:p>
          <a:p>
            <a:pPr marL="0" indent="0">
              <a:buNone/>
            </a:pPr>
            <a:endParaRPr lang="fr-CA" sz="8000" b="1">
              <a:ea typeface="Calibri" panose="020F0502020204030204" pitchFamily="34" charset="0"/>
            </a:endParaRPr>
          </a:p>
          <a:p>
            <a:pPr marL="0" indent="0">
              <a:buClr>
                <a:srgbClr val="0070C0"/>
              </a:buClr>
              <a:buNone/>
            </a:pPr>
            <a:r>
              <a:rPr lang="fr-CA" sz="9600" b="1">
                <a:solidFill>
                  <a:srgbClr val="1B1F25"/>
                </a:solidFill>
                <a:latin typeface="Arial"/>
                <a:ea typeface="Calibri"/>
                <a:cs typeface="Arial"/>
              </a:rPr>
              <a:t>85 millions </a:t>
            </a:r>
            <a:r>
              <a:rPr lang="fr-CA" sz="8000">
                <a:solidFill>
                  <a:srgbClr val="1B1F25"/>
                </a:solidFill>
                <a:latin typeface="Arial"/>
                <a:ea typeface="Calibri"/>
                <a:cs typeface="Arial"/>
              </a:rPr>
              <a:t>		</a:t>
            </a:r>
            <a:r>
              <a:rPr lang="fr-CA" sz="9600">
                <a:solidFill>
                  <a:srgbClr val="1B1F25"/>
                </a:solidFill>
                <a:latin typeface="Arial"/>
                <a:ea typeface="Calibri"/>
                <a:cs typeface="Arial"/>
              </a:rPr>
              <a:t>Le système de santé américain dépense 			deux fois plus par habitant que n’importe 			quel autre grand pays, et pourtant, 				85 millions de personnes (25 % de sa 				population) ne sont pas assurées ou sont 			sous-assurées</a:t>
            </a:r>
          </a:p>
          <a:p>
            <a:pPr>
              <a:buClr>
                <a:srgbClr val="0070C0"/>
              </a:buClr>
            </a:pPr>
            <a:endParaRPr lang="fr-CA" sz="8000">
              <a:solidFill>
                <a:srgbClr val="1B1F25"/>
              </a:solidFill>
              <a:ea typeface="Calibri" panose="020F0502020204030204" pitchFamily="34" charset="0"/>
            </a:endParaRPr>
          </a:p>
          <a:p>
            <a:pPr marL="0" indent="0">
              <a:buClr>
                <a:srgbClr val="0070C0"/>
              </a:buClr>
              <a:buNone/>
            </a:pPr>
            <a:r>
              <a:rPr lang="fr-CA" sz="9600" b="1">
                <a:latin typeface="Arial"/>
                <a:ea typeface="Calibri"/>
                <a:cs typeface="Arial"/>
              </a:rPr>
              <a:t>Espérance </a:t>
            </a:r>
            <a:r>
              <a:rPr lang="fr-CA" sz="8000">
                <a:latin typeface="Arial"/>
                <a:ea typeface="Calibri"/>
                <a:cs typeface="Arial"/>
              </a:rPr>
              <a:t>		</a:t>
            </a:r>
            <a:r>
              <a:rPr lang="fr-CA" sz="9600">
                <a:latin typeface="Arial"/>
                <a:ea typeface="Calibri"/>
                <a:cs typeface="Arial"/>
              </a:rPr>
              <a:t>Elle est inférieure à celle de presque tous</a:t>
            </a:r>
          </a:p>
          <a:p>
            <a:pPr marL="0" indent="0">
              <a:buClr>
                <a:srgbClr val="0070C0"/>
              </a:buClr>
              <a:buNone/>
            </a:pPr>
            <a:r>
              <a:rPr lang="fr-CA" sz="9600" b="1">
                <a:latin typeface="Arial"/>
                <a:ea typeface="Calibri"/>
                <a:cs typeface="Arial"/>
              </a:rPr>
              <a:t>de vie </a:t>
            </a:r>
            <a:r>
              <a:rPr lang="fr-CA" sz="8000">
                <a:latin typeface="Arial"/>
                <a:ea typeface="Calibri"/>
                <a:cs typeface="Arial"/>
              </a:rPr>
              <a:t>		</a:t>
            </a:r>
            <a:r>
              <a:rPr lang="fr-CA" sz="9600">
                <a:latin typeface="Arial"/>
                <a:ea typeface="Calibri"/>
                <a:cs typeface="Arial"/>
              </a:rPr>
              <a:t>les grands pays (35</a:t>
            </a:r>
            <a:r>
              <a:rPr lang="fr-CA" sz="9600" baseline="30000">
                <a:latin typeface="Arial"/>
                <a:ea typeface="Calibri"/>
                <a:cs typeface="Arial"/>
              </a:rPr>
              <a:t>e</a:t>
            </a:r>
            <a:r>
              <a:rPr lang="fr-CA" sz="9600">
                <a:latin typeface="Arial"/>
                <a:ea typeface="Calibri"/>
                <a:cs typeface="Arial"/>
              </a:rPr>
              <a:t> position mondiale)</a:t>
            </a:r>
          </a:p>
          <a:p>
            <a:pPr>
              <a:buClr>
                <a:srgbClr val="0070C0"/>
              </a:buClr>
            </a:pPr>
            <a:endParaRPr lang="fr-CA" sz="8000">
              <a:ea typeface="Calibri" panose="020F0502020204030204" pitchFamily="34" charset="0"/>
            </a:endParaRPr>
          </a:p>
          <a:p>
            <a:pPr marL="0" indent="0">
              <a:buClr>
                <a:srgbClr val="0070C0"/>
              </a:buClr>
              <a:buNone/>
            </a:pPr>
            <a:r>
              <a:rPr lang="fr-CA" sz="9600" b="1">
                <a:latin typeface="Arial"/>
                <a:ea typeface="Calibri"/>
                <a:cs typeface="Arial"/>
              </a:rPr>
              <a:t>500 000	</a:t>
            </a:r>
            <a:r>
              <a:rPr lang="fr-CA" sz="8000">
                <a:latin typeface="Arial"/>
                <a:ea typeface="Calibri"/>
                <a:cs typeface="Arial"/>
              </a:rPr>
              <a:t>	</a:t>
            </a:r>
            <a:r>
              <a:rPr lang="fr-CA" sz="9600">
                <a:latin typeface="Arial"/>
                <a:ea typeface="Calibri"/>
                <a:cs typeface="Arial"/>
              </a:rPr>
              <a:t>Nombre annuel de faillites personnelles 				attribuables à des dettes médicales</a:t>
            </a:r>
            <a:endParaRPr lang="fr-CA" sz="9600">
              <a:ea typeface="Calibri" panose="020F0502020204030204" pitchFamily="34" charset="0"/>
            </a:endParaRPr>
          </a:p>
          <a:p>
            <a:pPr marL="92075" indent="0">
              <a:buClr>
                <a:srgbClr val="0070C0"/>
              </a:buClr>
              <a:buNone/>
            </a:pPr>
            <a:r>
              <a:rPr lang="fr-CA" sz="8800">
                <a:latin typeface="Arial"/>
                <a:cs typeface="Arial"/>
              </a:rPr>
              <a:t> </a:t>
            </a:r>
          </a:p>
          <a:p>
            <a:endParaRPr lang="fr-CA" sz="2400"/>
          </a:p>
        </p:txBody>
      </p:sp>
      <p:sp>
        <p:nvSpPr>
          <p:cNvPr id="4" name="Espace réservé du numéro de diapositive 3">
            <a:extLst>
              <a:ext uri="{FF2B5EF4-FFF2-40B4-BE49-F238E27FC236}">
                <a16:creationId xmlns:a16="http://schemas.microsoft.com/office/drawing/2014/main" id="{DEE78696-4972-D9D6-248F-F7D5667C2711}"/>
              </a:ext>
            </a:extLst>
          </p:cNvPr>
          <p:cNvSpPr>
            <a:spLocks noGrp="1"/>
          </p:cNvSpPr>
          <p:nvPr>
            <p:ph type="sldNum" sz="quarter" idx="12"/>
          </p:nvPr>
        </p:nvSpPr>
        <p:spPr/>
        <p:txBody>
          <a:bodyPr/>
          <a:lstStyle/>
          <a:p>
            <a:fld id="{4C93ABBE-8FCF-4CA4-A4DF-AF6091731530}" type="slidenum">
              <a:rPr lang="fr-CA" smtClean="0"/>
              <a:pPr/>
              <a:t>32</a:t>
            </a:fld>
            <a:endParaRPr lang="fr-CA"/>
          </a:p>
        </p:txBody>
      </p:sp>
      <p:pic>
        <p:nvPicPr>
          <p:cNvPr id="5" name="Picture 2" descr="Les symboles américains: une imagerie représentative des USA ...">
            <a:extLst>
              <a:ext uri="{FF2B5EF4-FFF2-40B4-BE49-F238E27FC236}">
                <a16:creationId xmlns:a16="http://schemas.microsoft.com/office/drawing/2014/main" id="{5C38ADA4-C741-25B5-ED6C-9AECC4672F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8800" y="1323360"/>
            <a:ext cx="2726997" cy="181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04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72332-389B-785D-65D1-4D928683623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D628C2-E7A9-F15C-36A9-2A3E505A8F86}"/>
              </a:ext>
            </a:extLst>
          </p:cNvPr>
          <p:cNvSpPr>
            <a:spLocks noGrp="1"/>
          </p:cNvSpPr>
          <p:nvPr>
            <p:ph type="title"/>
            <p:custDataLst>
              <p:tags r:id="rId1"/>
            </p:custDataLst>
          </p:nvPr>
        </p:nvSpPr>
        <p:spPr/>
        <p:txBody>
          <a:bodyPr>
            <a:normAutofit/>
          </a:bodyPr>
          <a:lstStyle/>
          <a:p>
            <a:pPr algn="l">
              <a:tabLst>
                <a:tab pos="1884363" algn="l"/>
              </a:tabLst>
            </a:pPr>
            <a:r>
              <a:rPr lang="fr-CA"/>
              <a:t>Ne pas jouer à la roulette russe!</a:t>
            </a:r>
          </a:p>
        </p:txBody>
      </p:sp>
      <p:sp>
        <p:nvSpPr>
          <p:cNvPr id="3" name="Espace réservé du contenu 2">
            <a:extLst>
              <a:ext uri="{FF2B5EF4-FFF2-40B4-BE49-F238E27FC236}">
                <a16:creationId xmlns:a16="http://schemas.microsoft.com/office/drawing/2014/main" id="{7A04A62A-4B37-E76E-9B3C-F7A46DF77E57}"/>
              </a:ext>
            </a:extLst>
          </p:cNvPr>
          <p:cNvSpPr>
            <a:spLocks noGrp="1"/>
          </p:cNvSpPr>
          <p:nvPr>
            <p:ph idx="1"/>
            <p:custDataLst>
              <p:tags r:id="rId2"/>
            </p:custDataLst>
          </p:nvPr>
        </p:nvSpPr>
        <p:spPr>
          <a:xfrm>
            <a:off x="838199" y="1612139"/>
            <a:ext cx="6882116" cy="5109336"/>
          </a:xfrm>
        </p:spPr>
        <p:txBody>
          <a:bodyPr vert="horz" lIns="91440" tIns="45720" rIns="91440" bIns="45720" rtlCol="0" anchor="t">
            <a:normAutofit fontScale="25000" lnSpcReduction="20000"/>
          </a:bodyPr>
          <a:lstStyle/>
          <a:p>
            <a:pPr marL="0" indent="0">
              <a:buNone/>
            </a:pPr>
            <a:endParaRPr lang="fr-CA" sz="9600" b="1">
              <a:solidFill>
                <a:srgbClr val="222222"/>
              </a:solidFill>
              <a:latin typeface="Calibri" panose="020F0502020204030204" pitchFamily="34" charset="0"/>
              <a:ea typeface="Calibri" panose="020F0502020204030204" pitchFamily="34" charset="0"/>
              <a:cs typeface="Calibri" panose="020F0502020204030204" pitchFamily="34" charset="0"/>
            </a:endParaRPr>
          </a:p>
          <a:p>
            <a:r>
              <a:rPr lang="fr-CA" sz="9600">
                <a:latin typeface="Arial"/>
                <a:cs typeface="Arial"/>
              </a:rPr>
              <a:t>Personne ne sait dans quel état sera sa santé ou sa situation financière dans 15 ans </a:t>
            </a:r>
          </a:p>
          <a:p>
            <a:endParaRPr lang="fr-CA" sz="9600"/>
          </a:p>
          <a:p>
            <a:r>
              <a:rPr lang="fr-CA" sz="9600">
                <a:latin typeface="Arial"/>
                <a:cs typeface="Arial"/>
              </a:rPr>
              <a:t>Tout le monde voudra avoir accès à des services publics de qualité advenant un diagnostic grave </a:t>
            </a:r>
          </a:p>
          <a:p>
            <a:endParaRPr lang="fr-CA" sz="9600"/>
          </a:p>
          <a:p>
            <a:r>
              <a:rPr lang="fr-CA" sz="9600">
                <a:latin typeface="Arial"/>
                <a:cs typeface="Arial"/>
              </a:rPr>
              <a:t>Il faut avoir une vision globale et à long terme de la situation et des solutions </a:t>
            </a:r>
          </a:p>
          <a:p>
            <a:endParaRPr lang="fr-CA" sz="9600"/>
          </a:p>
          <a:p>
            <a:r>
              <a:rPr lang="fr-CA" sz="9600">
                <a:latin typeface="Arial"/>
                <a:cs typeface="Arial"/>
              </a:rPr>
              <a:t>La solution privée d’aujourd’hui, qui prétend résoudre temporairement un problème, pourrait devenir demain notre plus grand problème </a:t>
            </a:r>
            <a:endParaRPr lang="fr-CA" sz="9600" b="1">
              <a:solidFill>
                <a:srgbClr val="222222"/>
              </a:solidFill>
              <a:latin typeface="Arial"/>
              <a:ea typeface="Calibri" panose="020F0502020204030204" pitchFamily="34" charset="0"/>
              <a:cs typeface="Arial"/>
            </a:endParaRPr>
          </a:p>
          <a:p>
            <a:pPr marL="92075" indent="0">
              <a:buClr>
                <a:srgbClr val="0070C0"/>
              </a:buClr>
              <a:buNone/>
            </a:pPr>
            <a:r>
              <a:rPr lang="fr-CA" sz="8800">
                <a:latin typeface="Arial"/>
                <a:cs typeface="Arial"/>
              </a:rPr>
              <a:t> </a:t>
            </a:r>
          </a:p>
          <a:p>
            <a:endParaRPr lang="fr-CA" sz="2400"/>
          </a:p>
        </p:txBody>
      </p:sp>
      <p:sp>
        <p:nvSpPr>
          <p:cNvPr id="4" name="Espace réservé du numéro de diapositive 3">
            <a:extLst>
              <a:ext uri="{FF2B5EF4-FFF2-40B4-BE49-F238E27FC236}">
                <a16:creationId xmlns:a16="http://schemas.microsoft.com/office/drawing/2014/main" id="{74CF533E-52E4-0F91-062C-C9B6396E5F56}"/>
              </a:ext>
            </a:extLst>
          </p:cNvPr>
          <p:cNvSpPr>
            <a:spLocks noGrp="1"/>
          </p:cNvSpPr>
          <p:nvPr>
            <p:ph type="sldNum" sz="quarter" idx="12"/>
          </p:nvPr>
        </p:nvSpPr>
        <p:spPr/>
        <p:txBody>
          <a:bodyPr/>
          <a:lstStyle/>
          <a:p>
            <a:fld id="{4C93ABBE-8FCF-4CA4-A4DF-AF6091731530}" type="slidenum">
              <a:rPr lang="fr-CA" smtClean="0"/>
              <a:pPr/>
              <a:t>33</a:t>
            </a:fld>
            <a:endParaRPr lang="fr-CA"/>
          </a:p>
        </p:txBody>
      </p:sp>
      <p:pic>
        <p:nvPicPr>
          <p:cNvPr id="6" name="Picture 12" descr="Thrown Red Dice stock image. Image of throw, casino, gamble - 6017105">
            <a:extLst>
              <a:ext uri="{FF2B5EF4-FFF2-40B4-BE49-F238E27FC236}">
                <a16:creationId xmlns:a16="http://schemas.microsoft.com/office/drawing/2014/main" id="{112DF4B0-4699-097E-1027-9AC23E2DC8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8729" y="2006761"/>
            <a:ext cx="1988223" cy="246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21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715136" y="2532810"/>
            <a:ext cx="2761727" cy="1792379"/>
          </a:xfrm>
          <a:prstGeom prst="rect">
            <a:avLst/>
          </a:prstGeom>
        </p:spPr>
      </p:pic>
      <p:sp>
        <p:nvSpPr>
          <p:cNvPr id="2" name="Espace réservé du numéro de diapositive 1">
            <a:extLst>
              <a:ext uri="{FF2B5EF4-FFF2-40B4-BE49-F238E27FC236}">
                <a16:creationId xmlns:a16="http://schemas.microsoft.com/office/drawing/2014/main" id="{1FC95C63-5466-8E8E-98B1-C513232E7823}"/>
              </a:ext>
            </a:extLst>
          </p:cNvPr>
          <p:cNvSpPr>
            <a:spLocks noGrp="1"/>
          </p:cNvSpPr>
          <p:nvPr>
            <p:ph type="sldNum" sz="quarter" idx="12"/>
          </p:nvPr>
        </p:nvSpPr>
        <p:spPr/>
        <p:txBody>
          <a:bodyPr/>
          <a:lstStyle/>
          <a:p>
            <a:fld id="{4C93ABBE-8FCF-4CA4-A4DF-AF6091731530}" type="slidenum">
              <a:rPr lang="fr-CA" smtClean="0"/>
              <a:pPr/>
              <a:t>34</a:t>
            </a:fld>
            <a:endParaRPr lang="fr-CA"/>
          </a:p>
        </p:txBody>
      </p:sp>
    </p:spTree>
    <p:extLst>
      <p:ext uri="{BB962C8B-B14F-4D97-AF65-F5344CB8AC3E}">
        <p14:creationId xmlns:p14="http://schemas.microsoft.com/office/powerpoint/2010/main" val="395403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CC6C0-8C2B-44C2-ADB9-C28C87AE2DB4}"/>
              </a:ext>
            </a:extLst>
          </p:cNvPr>
          <p:cNvSpPr>
            <a:spLocks noGrp="1"/>
          </p:cNvSpPr>
          <p:nvPr>
            <p:ph type="title"/>
            <p:custDataLst>
              <p:tags r:id="rId1"/>
            </p:custDataLst>
          </p:nvPr>
        </p:nvSpPr>
        <p:spPr/>
        <p:txBody>
          <a:bodyPr/>
          <a:lstStyle/>
          <a:p>
            <a:r>
              <a:rPr lang="fr-CA"/>
              <a:t>Les formes de privatisation</a:t>
            </a:r>
          </a:p>
        </p:txBody>
      </p:sp>
      <p:sp>
        <p:nvSpPr>
          <p:cNvPr id="3" name="Espace réservé du contenu 2">
            <a:extLst>
              <a:ext uri="{FF2B5EF4-FFF2-40B4-BE49-F238E27FC236}">
                <a16:creationId xmlns:a16="http://schemas.microsoft.com/office/drawing/2014/main" id="{9C4677F1-D98B-483B-9735-921AB60C2FA1}"/>
              </a:ext>
            </a:extLst>
          </p:cNvPr>
          <p:cNvSpPr>
            <a:spLocks noGrp="1"/>
          </p:cNvSpPr>
          <p:nvPr>
            <p:ph idx="1"/>
            <p:custDataLst>
              <p:tags r:id="rId2"/>
            </p:custDataLst>
          </p:nvPr>
        </p:nvSpPr>
        <p:spPr>
          <a:xfrm>
            <a:off x="838199" y="1925783"/>
            <a:ext cx="10300855" cy="4744212"/>
          </a:xfrm>
        </p:spPr>
        <p:txBody>
          <a:bodyPr vert="horz" lIns="91440" tIns="45720" rIns="91440" bIns="45720" rtlCol="0" anchor="t">
            <a:normAutofit/>
          </a:bodyPr>
          <a:lstStyle/>
          <a:p>
            <a:pPr marL="0" indent="0">
              <a:buNone/>
            </a:pPr>
            <a:r>
              <a:rPr lang="fr-CA" b="1">
                <a:latin typeface="Arial"/>
                <a:cs typeface="Arial"/>
              </a:rPr>
              <a:t>Dimensions à considérer</a:t>
            </a:r>
          </a:p>
          <a:p>
            <a:pPr marL="0" indent="0">
              <a:buNone/>
            </a:pPr>
            <a:r>
              <a:rPr lang="fr-CA" sz="800">
                <a:latin typeface="Arial"/>
                <a:cs typeface="Arial"/>
              </a:rPr>
              <a:t> </a:t>
            </a:r>
          </a:p>
          <a:p>
            <a:pPr lvl="0"/>
            <a:r>
              <a:rPr lang="fr-CA">
                <a:latin typeface="Arial"/>
                <a:cs typeface="Arial"/>
              </a:rPr>
              <a:t>La source du financement : public (gouvernement) ou privé (assurances, contributions des usagères et des usagers)</a:t>
            </a:r>
          </a:p>
          <a:p>
            <a:pPr marL="0" lvl="0" indent="0">
              <a:buNone/>
            </a:pPr>
            <a:endParaRPr lang="fr-CA" sz="800"/>
          </a:p>
          <a:p>
            <a:pPr lvl="0"/>
            <a:r>
              <a:rPr lang="fr-CA">
                <a:latin typeface="Arial"/>
                <a:cs typeface="Arial"/>
              </a:rPr>
              <a:t>La prestation des services (publique, privée sans but lucratif ou privée à but lucratif)</a:t>
            </a:r>
          </a:p>
          <a:p>
            <a:pPr marL="0" lvl="0" indent="0">
              <a:buNone/>
            </a:pPr>
            <a:endParaRPr lang="fr-CA" sz="800"/>
          </a:p>
          <a:p>
            <a:r>
              <a:rPr lang="fr-CA">
                <a:latin typeface="Arial"/>
                <a:cs typeface="Arial"/>
              </a:rPr>
              <a:t>La gouvernance et la gestion des services  (autorité hiérarchique et fonctionnelle, processus décisionnel, outils de gestion et de contrôle, évaluation du rendement, processus d’optimisation, etc.)</a:t>
            </a:r>
          </a:p>
          <a:p>
            <a:pPr marL="0" marR="0" algn="just">
              <a:spcBef>
                <a:spcPts val="0"/>
              </a:spcBef>
              <a:spcAft>
                <a:spcPts val="0"/>
              </a:spcAft>
              <a:tabLst>
                <a:tab pos="355600" algn="l"/>
              </a:tabLst>
            </a:pPr>
            <a:endParaRPr lang="fr-CA" sz="240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9E2C66BD-5F04-A149-5322-71E5BB7098BB}"/>
              </a:ext>
            </a:extLst>
          </p:cNvPr>
          <p:cNvSpPr>
            <a:spLocks noGrp="1"/>
          </p:cNvSpPr>
          <p:nvPr>
            <p:ph type="sldNum" sz="quarter" idx="12"/>
          </p:nvPr>
        </p:nvSpPr>
        <p:spPr/>
        <p:txBody>
          <a:bodyPr/>
          <a:lstStyle/>
          <a:p>
            <a:fld id="{4C93ABBE-8FCF-4CA4-A4DF-AF6091731530}" type="slidenum">
              <a:rPr lang="fr-CA" smtClean="0"/>
              <a:pPr/>
              <a:t>4</a:t>
            </a:fld>
            <a:endParaRPr lang="fr-CA"/>
          </a:p>
        </p:txBody>
      </p:sp>
    </p:spTree>
    <p:extLst>
      <p:ext uri="{BB962C8B-B14F-4D97-AF65-F5344CB8AC3E}">
        <p14:creationId xmlns:p14="http://schemas.microsoft.com/office/powerpoint/2010/main" val="131186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3E3037-E914-69E3-1D63-48C66AFBAB3D}"/>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15094E-E7A8-4E33-38FF-A329E37A98CB}"/>
              </a:ext>
            </a:extLst>
          </p:cNvPr>
          <p:cNvSpPr>
            <a:spLocks noGrp="1"/>
          </p:cNvSpPr>
          <p:nvPr>
            <p:ph type="title"/>
            <p:custDataLst>
              <p:tags r:id="rId1"/>
            </p:custDataLst>
          </p:nvPr>
        </p:nvSpPr>
        <p:spPr>
          <a:xfrm>
            <a:off x="640080" y="325369"/>
            <a:ext cx="4368602" cy="1956841"/>
          </a:xfrm>
        </p:spPr>
        <p:txBody>
          <a:bodyPr anchor="b">
            <a:normAutofit/>
          </a:bodyPr>
          <a:lstStyle/>
          <a:p>
            <a:r>
              <a:rPr lang="fr-CA" sz="4200"/>
              <a:t>Les formes de privatisation </a:t>
            </a:r>
            <a:r>
              <a:rPr lang="fr-CA" sz="4200" b="0"/>
              <a:t>(suites)</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62406DF-8D8C-35F5-0290-22A9F37DA5AC}"/>
              </a:ext>
            </a:extLst>
          </p:cNvPr>
          <p:cNvSpPr>
            <a:spLocks noGrp="1"/>
          </p:cNvSpPr>
          <p:nvPr>
            <p:ph idx="1"/>
            <p:custDataLst>
              <p:tags r:id="rId2"/>
            </p:custDataLst>
          </p:nvPr>
        </p:nvSpPr>
        <p:spPr>
          <a:xfrm>
            <a:off x="640080" y="720436"/>
            <a:ext cx="5454396" cy="5812195"/>
          </a:xfrm>
        </p:spPr>
        <p:txBody>
          <a:bodyPr vert="horz" lIns="91440" tIns="45720" rIns="91440" bIns="45720" rtlCol="0" anchor="t">
            <a:normAutofit lnSpcReduction="10000"/>
          </a:bodyPr>
          <a:lstStyle/>
          <a:p>
            <a:pPr marL="0" indent="0">
              <a:buNone/>
            </a:pPr>
            <a:r>
              <a:rPr lang="fr-CA" b="1">
                <a:latin typeface="Arial"/>
                <a:cs typeface="Arial"/>
              </a:rPr>
              <a:t>Le modèle privé-privé : </a:t>
            </a:r>
          </a:p>
          <a:p>
            <a:pPr marL="0" indent="0">
              <a:buNone/>
            </a:pPr>
            <a:r>
              <a:rPr lang="fr-CA" sz="2400" b="1">
                <a:latin typeface="Arial"/>
                <a:cs typeface="Arial"/>
              </a:rPr>
              <a:t>financement ET prestation privés </a:t>
            </a:r>
          </a:p>
          <a:p>
            <a:pPr marL="0" indent="0">
              <a:buNone/>
            </a:pPr>
            <a:endParaRPr lang="fr-CA" sz="1500"/>
          </a:p>
          <a:p>
            <a:pPr marL="0" indent="0">
              <a:buNone/>
            </a:pPr>
            <a:endParaRPr lang="fr-CA" sz="1500"/>
          </a:p>
          <a:p>
            <a:pPr marL="0" indent="0">
              <a:buNone/>
            </a:pPr>
            <a:endParaRPr lang="fr-CA" sz="1500"/>
          </a:p>
          <a:p>
            <a:pPr marL="0" indent="0">
              <a:buNone/>
            </a:pPr>
            <a:endParaRPr lang="fr-CA" sz="1500"/>
          </a:p>
          <a:p>
            <a:pPr marL="0" lvl="0" indent="0">
              <a:buNone/>
            </a:pPr>
            <a:r>
              <a:rPr lang="fr-CA" sz="2400" b="1">
                <a:latin typeface="Arial"/>
                <a:cs typeface="Arial"/>
              </a:rPr>
              <a:t>Financement privé</a:t>
            </a:r>
            <a:r>
              <a:rPr lang="fr-CA" sz="2400">
                <a:latin typeface="Arial"/>
                <a:cs typeface="Arial"/>
              </a:rPr>
              <a:t> = les personnes payent directement de leur poche ou indirectement par l’entremise d’assurances privées (individuelles ou collectives)</a:t>
            </a:r>
          </a:p>
          <a:p>
            <a:pPr marL="0" lvl="0" indent="0">
              <a:buNone/>
            </a:pPr>
            <a:endParaRPr lang="fr-CA" sz="800"/>
          </a:p>
          <a:p>
            <a:pPr marL="0" indent="0">
              <a:buNone/>
            </a:pPr>
            <a:r>
              <a:rPr lang="fr-CA" sz="2400" b="1">
                <a:latin typeface="Arial"/>
                <a:cs typeface="Arial"/>
              </a:rPr>
              <a:t>Prestation privée</a:t>
            </a:r>
            <a:r>
              <a:rPr lang="fr-CA" sz="2400">
                <a:latin typeface="Arial"/>
                <a:cs typeface="Arial"/>
              </a:rPr>
              <a:t> = les services sont offerts par des entreprises privées à but lucratif (cliniques médicales privées) ou par des personnes professionnelles à leur compte.</a:t>
            </a:r>
            <a:endParaRPr lang="fr-CA" sz="1500">
              <a:effectLst/>
              <a:latin typeface="Arial"/>
              <a:ea typeface="Times New Roman" panose="02020603050405020304" pitchFamily="18" charset="0"/>
              <a:cs typeface="Arial"/>
            </a:endParaRPr>
          </a:p>
          <a:p>
            <a:pPr lvl="1"/>
            <a:endParaRPr lang="fr-CA" sz="1500"/>
          </a:p>
          <a:p>
            <a:pPr marL="0" indent="0">
              <a:buNone/>
            </a:pPr>
            <a:endParaRPr lang="fr-CA" sz="1500"/>
          </a:p>
          <a:p>
            <a:endParaRPr lang="fr-CA" sz="1500"/>
          </a:p>
        </p:txBody>
      </p:sp>
      <p:pic>
        <p:nvPicPr>
          <p:cNvPr id="1026" name="Picture 2" descr="Chirurgie privée - Cliniques médicales Lacroix">
            <a:extLst>
              <a:ext uri="{FF2B5EF4-FFF2-40B4-BE49-F238E27FC236}">
                <a16:creationId xmlns:a16="http://schemas.microsoft.com/office/drawing/2014/main" id="{8BE7B89E-C475-B07B-7865-77CB61620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777" r="11248" b="-2"/>
          <a:stretch>
            <a:fillRect/>
          </a:stretch>
        </p:blipFill>
        <p:spPr bwMode="auto">
          <a:xfrm>
            <a:off x="6094476" y="1"/>
            <a:ext cx="6094476" cy="685799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1B81279E-5238-BAC5-4658-DA17A18C88EA}"/>
              </a:ext>
            </a:extLst>
          </p:cNvPr>
          <p:cNvSpPr>
            <a:spLocks noGrp="1"/>
          </p:cNvSpPr>
          <p:nvPr>
            <p:ph type="sldNum" sz="quarter" idx="12"/>
          </p:nvPr>
        </p:nvSpPr>
        <p:spPr>
          <a:xfrm>
            <a:off x="10439400" y="6356350"/>
            <a:ext cx="914400" cy="365125"/>
          </a:xfrm>
        </p:spPr>
        <p:txBody>
          <a:bodyPr>
            <a:normAutofit/>
          </a:bodyPr>
          <a:lstStyle/>
          <a:p>
            <a:pPr>
              <a:spcAft>
                <a:spcPts val="600"/>
              </a:spcAft>
            </a:pPr>
            <a:fld id="{4C93ABBE-8FCF-4CA4-A4DF-AF6091731530}" type="slidenum">
              <a:rPr lang="fr-CA">
                <a:solidFill>
                  <a:srgbClr val="FFFFFF"/>
                </a:solidFill>
              </a:rPr>
              <a:pPr>
                <a:spcAft>
                  <a:spcPts val="600"/>
                </a:spcAft>
              </a:pPr>
              <a:t>5</a:t>
            </a:fld>
            <a:endParaRPr lang="fr-CA">
              <a:solidFill>
                <a:srgbClr val="FFFFFF"/>
              </a:solidFill>
            </a:endParaRPr>
          </a:p>
        </p:txBody>
      </p:sp>
    </p:spTree>
    <p:extLst>
      <p:ext uri="{BB962C8B-B14F-4D97-AF65-F5344CB8AC3E}">
        <p14:creationId xmlns:p14="http://schemas.microsoft.com/office/powerpoint/2010/main" val="407900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2812D1-832C-03A7-EE18-C3E94DC280DA}"/>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3990CD-56AE-450D-25CD-55695B26311B}"/>
              </a:ext>
            </a:extLst>
          </p:cNvPr>
          <p:cNvSpPr>
            <a:spLocks noGrp="1"/>
          </p:cNvSpPr>
          <p:nvPr>
            <p:ph type="title"/>
            <p:custDataLst>
              <p:tags r:id="rId1"/>
            </p:custDataLst>
          </p:nvPr>
        </p:nvSpPr>
        <p:spPr>
          <a:xfrm>
            <a:off x="630936" y="640080"/>
            <a:ext cx="4818888" cy="1481328"/>
          </a:xfrm>
        </p:spPr>
        <p:txBody>
          <a:bodyPr anchor="b">
            <a:normAutofit/>
          </a:bodyPr>
          <a:lstStyle/>
          <a:p>
            <a:r>
              <a:rPr lang="fr-CA" sz="5000"/>
              <a:t>Les formes de privatisation</a:t>
            </a:r>
          </a:p>
        </p:txBody>
      </p:sp>
      <p:sp>
        <p:nvSpPr>
          <p:cNvPr id="205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BAB14A6-3CDE-7593-422D-61839D00F5C4}"/>
              </a:ext>
            </a:extLst>
          </p:cNvPr>
          <p:cNvSpPr>
            <a:spLocks noGrp="1"/>
          </p:cNvSpPr>
          <p:nvPr>
            <p:ph idx="1"/>
            <p:custDataLst>
              <p:tags r:id="rId2"/>
            </p:custDataLst>
          </p:nvPr>
        </p:nvSpPr>
        <p:spPr>
          <a:xfrm>
            <a:off x="640459" y="640080"/>
            <a:ext cx="5982385" cy="5854446"/>
          </a:xfrm>
        </p:spPr>
        <p:txBody>
          <a:bodyPr anchor="t">
            <a:normAutofit fontScale="92500" lnSpcReduction="20000"/>
          </a:bodyPr>
          <a:lstStyle/>
          <a:p>
            <a:pPr marL="0" indent="0">
              <a:buNone/>
            </a:pPr>
            <a:r>
              <a:rPr lang="fr-CA" sz="3000" b="1">
                <a:latin typeface="Arial"/>
                <a:cs typeface="Arial"/>
              </a:rPr>
              <a:t>Le modèle public-privé :</a:t>
            </a:r>
          </a:p>
          <a:p>
            <a:pPr marL="0" indent="0">
              <a:buNone/>
            </a:pPr>
            <a:r>
              <a:rPr lang="fr-CA" sz="2600">
                <a:latin typeface="Arial"/>
                <a:cs typeface="Arial"/>
              </a:rPr>
              <a:t>financement public ET prestation privée</a:t>
            </a:r>
          </a:p>
          <a:p>
            <a:pPr marL="0" indent="0">
              <a:buNone/>
            </a:pPr>
            <a:endParaRPr lang="fr-CA" sz="1500"/>
          </a:p>
          <a:p>
            <a:pPr marL="0" indent="0">
              <a:buNone/>
            </a:pPr>
            <a:endParaRPr lang="fr-CA" sz="1500"/>
          </a:p>
          <a:p>
            <a:pPr marL="0" indent="0">
              <a:buNone/>
            </a:pPr>
            <a:endParaRPr lang="fr-CA" sz="1500"/>
          </a:p>
          <a:p>
            <a:pPr marL="0" indent="0">
              <a:buNone/>
            </a:pPr>
            <a:endParaRPr lang="fr-CA" sz="1500"/>
          </a:p>
          <a:p>
            <a:pPr marL="0" indent="0">
              <a:buNone/>
            </a:pPr>
            <a:endParaRPr lang="fr-CA" sz="1500"/>
          </a:p>
          <a:p>
            <a:pPr marL="0" lvl="0" indent="0">
              <a:buNone/>
            </a:pPr>
            <a:r>
              <a:rPr lang="fr-CA" sz="2400" b="1">
                <a:latin typeface="Arial"/>
                <a:cs typeface="Arial"/>
              </a:rPr>
              <a:t>Financement public</a:t>
            </a:r>
            <a:r>
              <a:rPr lang="fr-CA" sz="2400">
                <a:latin typeface="Arial"/>
                <a:cs typeface="Arial"/>
              </a:rPr>
              <a:t> = le gouvernement paie la facture (services payés par les fonds publics) </a:t>
            </a:r>
          </a:p>
          <a:p>
            <a:pPr marL="0" lvl="0" indent="0">
              <a:buNone/>
            </a:pPr>
            <a:endParaRPr lang="fr-CA" sz="800"/>
          </a:p>
          <a:p>
            <a:pPr marL="0" indent="0">
              <a:buNone/>
            </a:pPr>
            <a:r>
              <a:rPr lang="fr-CA" sz="2600" b="1">
                <a:latin typeface="Arial"/>
                <a:cs typeface="Arial"/>
              </a:rPr>
              <a:t>Prestation privée</a:t>
            </a:r>
            <a:r>
              <a:rPr lang="fr-CA" sz="2600">
                <a:latin typeface="Arial"/>
                <a:cs typeface="Arial"/>
              </a:rPr>
              <a:t> = les services sont offerts par des professionnelles et professionnels rémunérés par la RAMQ (médecins, pharmaciennes et pharmaciens) ou via des ententes / contrats avec des entreprises privées à but lucratif (groupes de médecine de famille, centres médicaux spécialisés de chirurgies, etc.)</a:t>
            </a:r>
          </a:p>
          <a:p>
            <a:pPr marL="0" marR="0">
              <a:spcBef>
                <a:spcPts val="0"/>
              </a:spcBef>
              <a:spcAft>
                <a:spcPts val="0"/>
              </a:spcAft>
              <a:tabLst>
                <a:tab pos="355600" algn="l"/>
              </a:tabLst>
            </a:pPr>
            <a:endParaRPr lang="fr-CA" sz="150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fr-CA" sz="1500"/>
          </a:p>
          <a:p>
            <a:pPr marL="0" indent="0">
              <a:buNone/>
            </a:pPr>
            <a:endParaRPr lang="fr-CA" sz="1500"/>
          </a:p>
          <a:p>
            <a:endParaRPr lang="fr-CA" sz="1500"/>
          </a:p>
        </p:txBody>
      </p:sp>
      <p:pic>
        <p:nvPicPr>
          <p:cNvPr id="2050" name="Picture 2" descr="GMF du Granit - Groupe de médecine de famille du Granit">
            <a:extLst>
              <a:ext uri="{FF2B5EF4-FFF2-40B4-BE49-F238E27FC236}">
                <a16:creationId xmlns:a16="http://schemas.microsoft.com/office/drawing/2014/main" id="{C9F2A904-0C04-F91E-D2CE-53EDCCF4DF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25663" y="797900"/>
            <a:ext cx="5174511" cy="238027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ACBB8D45-29B8-FB45-DA7F-A1009998FA95}"/>
              </a:ext>
            </a:extLst>
          </p:cNvPr>
          <p:cNvSpPr>
            <a:spLocks noGrp="1"/>
          </p:cNvSpPr>
          <p:nvPr>
            <p:ph type="sldNum" sz="quarter" idx="12"/>
          </p:nvPr>
        </p:nvSpPr>
        <p:spPr>
          <a:xfrm>
            <a:off x="8638309" y="6314786"/>
            <a:ext cx="2743200" cy="365125"/>
          </a:xfrm>
        </p:spPr>
        <p:txBody>
          <a:bodyPr>
            <a:normAutofit/>
          </a:bodyPr>
          <a:lstStyle/>
          <a:p>
            <a:pPr>
              <a:spcAft>
                <a:spcPts val="600"/>
              </a:spcAft>
            </a:pPr>
            <a:fld id="{4C93ABBE-8FCF-4CA4-A4DF-AF6091731530}" type="slidenum">
              <a:rPr lang="fr-CA" smtClean="0"/>
              <a:pPr>
                <a:spcAft>
                  <a:spcPts val="600"/>
                </a:spcAft>
              </a:pPr>
              <a:t>6</a:t>
            </a:fld>
            <a:endParaRPr lang="fr-CA"/>
          </a:p>
        </p:txBody>
      </p:sp>
      <p:sp>
        <p:nvSpPr>
          <p:cNvPr id="6" name="ZoneTexte 5">
            <a:extLst>
              <a:ext uri="{FF2B5EF4-FFF2-40B4-BE49-F238E27FC236}">
                <a16:creationId xmlns:a16="http://schemas.microsoft.com/office/drawing/2014/main" id="{5247CDC9-DB84-48A0-7242-74F46C2F1AA5}"/>
              </a:ext>
            </a:extLst>
          </p:cNvPr>
          <p:cNvSpPr txBox="1"/>
          <p:nvPr/>
        </p:nvSpPr>
        <p:spPr>
          <a:xfrm>
            <a:off x="7342908" y="3602182"/>
            <a:ext cx="4457266" cy="2554545"/>
          </a:xfrm>
          <a:prstGeom prst="rect">
            <a:avLst/>
          </a:prstGeom>
          <a:noFill/>
        </p:spPr>
        <p:txBody>
          <a:bodyPr wrap="square" rtlCol="0">
            <a:spAutoFit/>
          </a:bodyPr>
          <a:lstStyle/>
          <a:p>
            <a:r>
              <a:rPr lang="fr-CA" sz="2400" b="1"/>
              <a:t>GMF</a:t>
            </a:r>
          </a:p>
          <a:p>
            <a:endParaRPr lang="fr-CA" sz="800"/>
          </a:p>
          <a:p>
            <a:r>
              <a:rPr lang="fr-CA" sz="2400" b="1"/>
              <a:t>GMF-R</a:t>
            </a:r>
            <a:r>
              <a:rPr lang="fr-CA" sz="2400"/>
              <a:t>  (super clinique avec médecins spécialistes)</a:t>
            </a:r>
          </a:p>
          <a:p>
            <a:endParaRPr lang="fr-CA" sz="800"/>
          </a:p>
          <a:p>
            <a:r>
              <a:rPr lang="fr-CA" sz="2400" b="1"/>
              <a:t>GMF-U</a:t>
            </a:r>
            <a:r>
              <a:rPr lang="fr-CA" sz="2400"/>
              <a:t> (universitaire : combine les missions de soins, de recherche et d’enseignement)</a:t>
            </a:r>
          </a:p>
        </p:txBody>
      </p:sp>
    </p:spTree>
    <p:extLst>
      <p:ext uri="{BB962C8B-B14F-4D97-AF65-F5344CB8AC3E}">
        <p14:creationId xmlns:p14="http://schemas.microsoft.com/office/powerpoint/2010/main" val="87484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601A79-716C-8B7B-B2A6-12A4EE82A083}"/>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1043F5-DFAE-FB24-BDC7-9F98E9E92C51}"/>
              </a:ext>
            </a:extLst>
          </p:cNvPr>
          <p:cNvSpPr>
            <a:spLocks noGrp="1"/>
          </p:cNvSpPr>
          <p:nvPr>
            <p:ph type="title"/>
            <p:custDataLst>
              <p:tags r:id="rId1"/>
            </p:custDataLst>
          </p:nvPr>
        </p:nvSpPr>
        <p:spPr>
          <a:xfrm>
            <a:off x="630936" y="640080"/>
            <a:ext cx="4818888" cy="1481328"/>
          </a:xfrm>
        </p:spPr>
        <p:txBody>
          <a:bodyPr anchor="b">
            <a:normAutofit/>
          </a:bodyPr>
          <a:lstStyle/>
          <a:p>
            <a:r>
              <a:rPr lang="fr-CA" sz="5000"/>
              <a:t>Les formes de privatisation</a:t>
            </a:r>
          </a:p>
        </p:txBody>
      </p:sp>
      <p:sp>
        <p:nvSpPr>
          <p:cNvPr id="308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A8921DE-8F02-A3F2-DCAD-1D5C32780D0F}"/>
              </a:ext>
            </a:extLst>
          </p:cNvPr>
          <p:cNvSpPr>
            <a:spLocks noGrp="1"/>
          </p:cNvSpPr>
          <p:nvPr>
            <p:ph idx="1"/>
            <p:custDataLst>
              <p:tags r:id="rId2"/>
            </p:custDataLst>
          </p:nvPr>
        </p:nvSpPr>
        <p:spPr>
          <a:xfrm>
            <a:off x="630936" y="640080"/>
            <a:ext cx="5449824" cy="5568696"/>
          </a:xfrm>
        </p:spPr>
        <p:txBody>
          <a:bodyPr anchor="t">
            <a:normAutofit lnSpcReduction="10000"/>
          </a:bodyPr>
          <a:lstStyle/>
          <a:p>
            <a:pPr marL="0" indent="0">
              <a:buNone/>
            </a:pPr>
            <a:r>
              <a:rPr lang="fr-CA" b="1">
                <a:latin typeface="Arial"/>
                <a:cs typeface="Arial"/>
              </a:rPr>
              <a:t>Le modèle entièrement public :</a:t>
            </a:r>
          </a:p>
          <a:p>
            <a:pPr marL="0" indent="0">
              <a:buNone/>
            </a:pPr>
            <a:r>
              <a:rPr lang="fr-CA" sz="2400">
                <a:latin typeface="Arial"/>
                <a:cs typeface="Arial"/>
              </a:rPr>
              <a:t>financement public ET prestation publique</a:t>
            </a:r>
          </a:p>
          <a:p>
            <a:pPr marL="0" indent="0">
              <a:buNone/>
            </a:pPr>
            <a:endParaRPr lang="fr-CA" sz="1700"/>
          </a:p>
          <a:p>
            <a:pPr marL="0" indent="0">
              <a:buNone/>
            </a:pPr>
            <a:endParaRPr lang="fr-CA" sz="1700"/>
          </a:p>
          <a:p>
            <a:pPr marL="0" indent="0">
              <a:buNone/>
            </a:pPr>
            <a:endParaRPr lang="fr-CA" sz="1700"/>
          </a:p>
          <a:p>
            <a:pPr marL="0" indent="0">
              <a:buNone/>
            </a:pPr>
            <a:r>
              <a:rPr lang="fr-CA" sz="2400" b="1">
                <a:latin typeface="Arial"/>
                <a:cs typeface="Arial"/>
              </a:rPr>
              <a:t>Financement public</a:t>
            </a:r>
            <a:r>
              <a:rPr lang="fr-CA" sz="2400">
                <a:latin typeface="Arial"/>
                <a:cs typeface="Arial"/>
              </a:rPr>
              <a:t> = le gouvernement paie la facture (services payés par les fonds publics, les usagères et les usagers n’ont rien à débourser) </a:t>
            </a:r>
          </a:p>
          <a:p>
            <a:pPr marL="0" lvl="0" indent="0">
              <a:buNone/>
            </a:pPr>
            <a:endParaRPr lang="fr-CA" sz="2400"/>
          </a:p>
          <a:p>
            <a:pPr marL="0" lvl="0" indent="0">
              <a:buNone/>
            </a:pPr>
            <a:r>
              <a:rPr lang="fr-CA" sz="2400" b="1">
                <a:latin typeface="Arial"/>
                <a:cs typeface="Arial"/>
              </a:rPr>
              <a:t>Prestation publique</a:t>
            </a:r>
            <a:r>
              <a:rPr lang="fr-CA" sz="2400">
                <a:latin typeface="Arial"/>
                <a:cs typeface="Arial"/>
              </a:rPr>
              <a:t> = les services sont offerts par des ressources professionnelles salariées de l’État (hôpitaux, CLSC, etc.)</a:t>
            </a:r>
            <a:endParaRPr lang="fr-CA" sz="2400">
              <a:effectLst/>
              <a:latin typeface="Arial"/>
              <a:ea typeface="Times New Roman" panose="02020603050405020304" pitchFamily="18" charset="0"/>
              <a:cs typeface="Arial"/>
            </a:endParaRPr>
          </a:p>
          <a:p>
            <a:pPr lvl="1"/>
            <a:endParaRPr lang="fr-CA" sz="1700"/>
          </a:p>
          <a:p>
            <a:pPr marL="0" indent="0">
              <a:buNone/>
            </a:pPr>
            <a:endParaRPr lang="fr-CA" sz="1700"/>
          </a:p>
          <a:p>
            <a:endParaRPr lang="fr-CA" sz="1700"/>
          </a:p>
        </p:txBody>
      </p:sp>
      <p:pic>
        <p:nvPicPr>
          <p:cNvPr id="3074" name="Picture 2" descr="Hôpital Art vectoriel, icônes et graphiques à télécharger gratuitement">
            <a:extLst>
              <a:ext uri="{FF2B5EF4-FFF2-40B4-BE49-F238E27FC236}">
                <a16:creationId xmlns:a16="http://schemas.microsoft.com/office/drawing/2014/main" id="{BCF47AC3-11A7-8919-245B-87579E96E7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28232" y="2175076"/>
            <a:ext cx="5763768" cy="404474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F4BFA7C5-722B-A5C1-2462-7C8F2CE9F73A}"/>
              </a:ext>
            </a:extLst>
          </p:cNvPr>
          <p:cNvSpPr>
            <a:spLocks noGrp="1"/>
          </p:cNvSpPr>
          <p:nvPr>
            <p:ph type="sldNum" sz="quarter" idx="12"/>
          </p:nvPr>
        </p:nvSpPr>
        <p:spPr>
          <a:xfrm>
            <a:off x="8610600" y="6356350"/>
            <a:ext cx="2743200" cy="365125"/>
          </a:xfrm>
        </p:spPr>
        <p:txBody>
          <a:bodyPr>
            <a:normAutofit/>
          </a:bodyPr>
          <a:lstStyle/>
          <a:p>
            <a:pPr>
              <a:spcAft>
                <a:spcPts val="600"/>
              </a:spcAft>
            </a:pPr>
            <a:fld id="{4C93ABBE-8FCF-4CA4-A4DF-AF6091731530}" type="slidenum">
              <a:rPr lang="fr-CA" smtClean="0"/>
              <a:pPr>
                <a:spcAft>
                  <a:spcPts val="600"/>
                </a:spcAft>
              </a:pPr>
              <a:t>7</a:t>
            </a:fld>
            <a:endParaRPr lang="fr-CA"/>
          </a:p>
        </p:txBody>
      </p:sp>
    </p:spTree>
    <p:extLst>
      <p:ext uri="{BB962C8B-B14F-4D97-AF65-F5344CB8AC3E}">
        <p14:creationId xmlns:p14="http://schemas.microsoft.com/office/powerpoint/2010/main" val="340956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F6DAA-CE2F-40D6-8471-96D146975B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369742B-CB27-CC78-5B0D-F90A965A7203}"/>
              </a:ext>
            </a:extLst>
          </p:cNvPr>
          <p:cNvSpPr>
            <a:spLocks noGrp="1"/>
          </p:cNvSpPr>
          <p:nvPr>
            <p:ph type="title"/>
            <p:custDataLst>
              <p:tags r:id="rId1"/>
            </p:custDataLst>
          </p:nvPr>
        </p:nvSpPr>
        <p:spPr/>
        <p:txBody>
          <a:bodyPr/>
          <a:lstStyle/>
          <a:p>
            <a:r>
              <a:rPr lang="fr-CA"/>
              <a:t>Vrai ou faux?</a:t>
            </a:r>
          </a:p>
        </p:txBody>
      </p:sp>
      <p:sp>
        <p:nvSpPr>
          <p:cNvPr id="3" name="Espace réservé du contenu 2">
            <a:extLst>
              <a:ext uri="{FF2B5EF4-FFF2-40B4-BE49-F238E27FC236}">
                <a16:creationId xmlns:a16="http://schemas.microsoft.com/office/drawing/2014/main" id="{894886CA-5D94-E173-AA47-03648BB45B89}"/>
              </a:ext>
            </a:extLst>
          </p:cNvPr>
          <p:cNvSpPr>
            <a:spLocks noGrp="1"/>
          </p:cNvSpPr>
          <p:nvPr>
            <p:ph idx="1"/>
            <p:custDataLst>
              <p:tags r:id="rId2"/>
            </p:custDataLst>
          </p:nvPr>
        </p:nvSpPr>
        <p:spPr>
          <a:xfrm>
            <a:off x="838199" y="1925783"/>
            <a:ext cx="3165765" cy="4744212"/>
          </a:xfrm>
        </p:spPr>
        <p:txBody>
          <a:bodyPr>
            <a:normAutofit/>
          </a:bodyPr>
          <a:lstStyle/>
          <a:p>
            <a:pPr marL="0" indent="0">
              <a:buNone/>
            </a:pPr>
            <a:r>
              <a:rPr lang="fr-CA" b="1"/>
              <a:t>Le privé occupe une place marginale dans le réseau de la santé… </a:t>
            </a:r>
          </a:p>
          <a:p>
            <a:pPr marL="0" indent="0">
              <a:buNone/>
            </a:pPr>
            <a:endParaRPr lang="fr-CA" b="1"/>
          </a:p>
          <a:p>
            <a:pPr marL="0" indent="0">
              <a:buNone/>
            </a:pPr>
            <a:r>
              <a:rPr lang="fr-CA" b="1"/>
              <a:t>Cessons de nous inquiéter…</a:t>
            </a:r>
          </a:p>
          <a:p>
            <a:pPr marL="0" indent="0">
              <a:buNone/>
            </a:pPr>
            <a:endParaRPr lang="fr-CA"/>
          </a:p>
          <a:p>
            <a:pPr marL="0" marR="0" algn="just">
              <a:spcBef>
                <a:spcPts val="0"/>
              </a:spcBef>
              <a:spcAft>
                <a:spcPts val="0"/>
              </a:spcAft>
              <a:tabLst>
                <a:tab pos="355600" algn="l"/>
              </a:tabLst>
            </a:pPr>
            <a:endParaRPr lang="fr-CA" sz="240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fr-CA"/>
          </a:p>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1723AA6F-B9C9-2D4B-C7D3-26EF664DDFEB}"/>
              </a:ext>
            </a:extLst>
          </p:cNvPr>
          <p:cNvSpPr>
            <a:spLocks noGrp="1"/>
          </p:cNvSpPr>
          <p:nvPr>
            <p:ph type="sldNum" sz="quarter" idx="12"/>
          </p:nvPr>
        </p:nvSpPr>
        <p:spPr/>
        <p:txBody>
          <a:bodyPr/>
          <a:lstStyle/>
          <a:p>
            <a:fld id="{4C93ABBE-8FCF-4CA4-A4DF-AF6091731530}" type="slidenum">
              <a:rPr lang="fr-CA" smtClean="0"/>
              <a:pPr/>
              <a:t>8</a:t>
            </a:fld>
            <a:endParaRPr lang="fr-CA"/>
          </a:p>
        </p:txBody>
      </p:sp>
      <p:pic>
        <p:nvPicPr>
          <p:cNvPr id="4098" name="Picture 2" descr="citrons dans une panier isolé sur blanc Contexte avec ombre. frais,  biologique et mûr citrons dans une rustique osier panier. biologique citron  fruit pendant printemps et été temps 57822272 Photo de stock">
            <a:extLst>
              <a:ext uri="{FF2B5EF4-FFF2-40B4-BE49-F238E27FC236}">
                <a16:creationId xmlns:a16="http://schemas.microsoft.com/office/drawing/2014/main" id="{A59D24C3-7D67-25EB-3EB0-2777F5F75B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5978" y="2775816"/>
            <a:ext cx="6566022" cy="35805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me | Super C">
            <a:extLst>
              <a:ext uri="{FF2B5EF4-FFF2-40B4-BE49-F238E27FC236}">
                <a16:creationId xmlns:a16="http://schemas.microsoft.com/office/drawing/2014/main" id="{B805073C-4D92-8AA8-B635-81DCA6F4A8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3964" y="4594699"/>
            <a:ext cx="1942099" cy="194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7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14147-8489-C111-1886-2E2D453A080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5C0F59-3B8B-FAB4-70C3-7ACE83D7C225}"/>
              </a:ext>
            </a:extLst>
          </p:cNvPr>
          <p:cNvSpPr>
            <a:spLocks noGrp="1"/>
          </p:cNvSpPr>
          <p:nvPr>
            <p:ph type="title"/>
            <p:custDataLst>
              <p:tags r:id="rId1"/>
            </p:custDataLst>
          </p:nvPr>
        </p:nvSpPr>
        <p:spPr>
          <a:xfrm>
            <a:off x="838200" y="188006"/>
            <a:ext cx="10515600" cy="1340404"/>
          </a:xfrm>
        </p:spPr>
        <p:txBody>
          <a:bodyPr>
            <a:normAutofit fontScale="90000"/>
          </a:bodyPr>
          <a:lstStyle/>
          <a:p>
            <a:pPr algn="l">
              <a:tabLst>
                <a:tab pos="1787525" algn="l"/>
              </a:tabLst>
            </a:pPr>
            <a:r>
              <a:rPr lang="fr-CA">
                <a:latin typeface="Arial"/>
                <a:cs typeface="Arial"/>
              </a:rPr>
              <a:t>FAUX  Le privé occupe une place croissante dans le réseau de la santé …</a:t>
            </a:r>
            <a:br>
              <a:rPr lang="fr-CA"/>
            </a:br>
            <a:endParaRPr lang="fr-CA"/>
          </a:p>
        </p:txBody>
      </p:sp>
      <p:sp>
        <p:nvSpPr>
          <p:cNvPr id="3" name="Espace réservé du contenu 2">
            <a:extLst>
              <a:ext uri="{FF2B5EF4-FFF2-40B4-BE49-F238E27FC236}">
                <a16:creationId xmlns:a16="http://schemas.microsoft.com/office/drawing/2014/main" id="{E98D5616-C5DD-3910-0728-AE8DCAAD790C}"/>
              </a:ext>
            </a:extLst>
          </p:cNvPr>
          <p:cNvSpPr>
            <a:spLocks noGrp="1"/>
          </p:cNvSpPr>
          <p:nvPr>
            <p:ph idx="1"/>
            <p:custDataLst>
              <p:tags r:id="rId2"/>
            </p:custDataLst>
          </p:nvPr>
        </p:nvSpPr>
        <p:spPr>
          <a:xfrm>
            <a:off x="838199" y="1496291"/>
            <a:ext cx="10515599" cy="5173704"/>
          </a:xfrm>
        </p:spPr>
        <p:txBody>
          <a:bodyPr>
            <a:normAutofit/>
          </a:bodyPr>
          <a:lstStyle/>
          <a:p>
            <a:pPr marL="0" indent="0">
              <a:buNone/>
            </a:pPr>
            <a:endParaRPr lang="fr-CA"/>
          </a:p>
          <a:p>
            <a:endParaRPr lang="fr-CA"/>
          </a:p>
        </p:txBody>
      </p:sp>
      <p:sp>
        <p:nvSpPr>
          <p:cNvPr id="4" name="Espace réservé du numéro de diapositive 3">
            <a:extLst>
              <a:ext uri="{FF2B5EF4-FFF2-40B4-BE49-F238E27FC236}">
                <a16:creationId xmlns:a16="http://schemas.microsoft.com/office/drawing/2014/main" id="{FF765261-C687-786B-D471-EFB74944FD07}"/>
              </a:ext>
            </a:extLst>
          </p:cNvPr>
          <p:cNvSpPr>
            <a:spLocks noGrp="1"/>
          </p:cNvSpPr>
          <p:nvPr>
            <p:ph type="sldNum" sz="quarter" idx="12"/>
          </p:nvPr>
        </p:nvSpPr>
        <p:spPr/>
        <p:txBody>
          <a:bodyPr/>
          <a:lstStyle/>
          <a:p>
            <a:fld id="{4C93ABBE-8FCF-4CA4-A4DF-AF6091731530}" type="slidenum">
              <a:rPr lang="fr-CA" smtClean="0"/>
              <a:pPr/>
              <a:t>9</a:t>
            </a:fld>
            <a:endParaRPr lang="fr-CA"/>
          </a:p>
        </p:txBody>
      </p:sp>
      <p:pic>
        <p:nvPicPr>
          <p:cNvPr id="5" name="Image 4" descr="Une image contenant texte, capture d’écran, Police, Publicité en ligne&#10;&#10;Le contenu généré par l’IA peut être incorrect.">
            <a:extLst>
              <a:ext uri="{FF2B5EF4-FFF2-40B4-BE49-F238E27FC236}">
                <a16:creationId xmlns:a16="http://schemas.microsoft.com/office/drawing/2014/main" id="{2A7490D1-28A3-C53B-46EC-0B1A58AB6A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017" y="1832268"/>
            <a:ext cx="5220122" cy="4104881"/>
          </a:xfrm>
          <a:prstGeom prst="rect">
            <a:avLst/>
          </a:prstGeom>
          <a:noFill/>
          <a:ln>
            <a:noFill/>
          </a:ln>
        </p:spPr>
      </p:pic>
      <p:grpSp>
        <p:nvGrpSpPr>
          <p:cNvPr id="6" name="Groupe 5">
            <a:extLst>
              <a:ext uri="{FF2B5EF4-FFF2-40B4-BE49-F238E27FC236}">
                <a16:creationId xmlns:a16="http://schemas.microsoft.com/office/drawing/2014/main" id="{17FD3AA3-5F39-1297-A725-EF97A9BF4F37}"/>
              </a:ext>
            </a:extLst>
          </p:cNvPr>
          <p:cNvGrpSpPr/>
          <p:nvPr/>
        </p:nvGrpSpPr>
        <p:grpSpPr bwMode="auto">
          <a:xfrm>
            <a:off x="5996420" y="1712474"/>
            <a:ext cx="5220122" cy="4520051"/>
            <a:chOff x="0" y="0"/>
            <a:chExt cx="5410207" cy="5394061"/>
          </a:xfrm>
        </p:grpSpPr>
        <p:pic>
          <p:nvPicPr>
            <p:cNvPr id="7" name="Image 6">
              <a:extLst>
                <a:ext uri="{FF2B5EF4-FFF2-40B4-BE49-F238E27FC236}">
                  <a16:creationId xmlns:a16="http://schemas.microsoft.com/office/drawing/2014/main" id="{2B374283-127A-F155-EFBA-C0F576DD7F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5410207" cy="539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3C7F36E-79F1-22CC-34A4-A838A049E0B8}"/>
                </a:ext>
              </a:extLst>
            </p:cNvPr>
            <p:cNvSpPr/>
            <p:nvPr/>
          </p:nvSpPr>
          <p:spPr>
            <a:xfrm>
              <a:off x="4544724" y="4882435"/>
              <a:ext cx="865483" cy="5116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endParaRPr lang="fr-CA"/>
            </a:p>
          </p:txBody>
        </p:sp>
      </p:grpSp>
    </p:spTree>
    <p:extLst>
      <p:ext uri="{BB962C8B-B14F-4D97-AF65-F5344CB8AC3E}">
        <p14:creationId xmlns:p14="http://schemas.microsoft.com/office/powerpoint/2010/main" val="625729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Q 2019 Instances" id="{102E28D6-AFC4-4BBF-8E2C-1934A49D47C6}" vid="{1DDCFC31-29DE-4A61-8903-37969D8C4EE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8a0b9a-6f8d-4151-b7a6-2eaae58fdac6">
      <Terms xmlns="http://schemas.microsoft.com/office/infopath/2007/PartnerControls"/>
    </lcf76f155ced4ddcb4097134ff3c332f>
    <TaxCatchAll xmlns="bbb25a7b-10a5-47f8-bc9b-09dbf4f044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01ED80A388CA439DC4C6092148A930" ma:contentTypeVersion="14" ma:contentTypeDescription="Crée un document." ma:contentTypeScope="" ma:versionID="21e081e45f99eba365b7f863d84de68c">
  <xsd:schema xmlns:xsd="http://www.w3.org/2001/XMLSchema" xmlns:xs="http://www.w3.org/2001/XMLSchema" xmlns:p="http://schemas.microsoft.com/office/2006/metadata/properties" xmlns:ns2="318a0b9a-6f8d-4151-b7a6-2eaae58fdac6" xmlns:ns3="bbb25a7b-10a5-47f8-bc9b-09dbf4f0449b" targetNamespace="http://schemas.microsoft.com/office/2006/metadata/properties" ma:root="true" ma:fieldsID="a6aa412b3d241f15975cb1a485171ffb" ns2:_="" ns3:_="">
    <xsd:import namespace="318a0b9a-6f8d-4151-b7a6-2eaae58fdac6"/>
    <xsd:import namespace="bbb25a7b-10a5-47f8-bc9b-09dbf4f044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a0b9a-6f8d-4151-b7a6-2eaae58fd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5d618017-d64a-4afe-9f0d-73b2437256f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b25a7b-10a5-47f8-bc9b-09dbf4f0449b"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ff0a60e9-51e9-4cb7-9a80-f203ff2adefc}" ma:internalName="TaxCatchAll" ma:showField="CatchAllData" ma:web="bbb25a7b-10a5-47f8-bc9b-09dbf4f04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C87F91-C939-4F35-8B8C-E8245C1576FA}">
  <ds:schemaRefs>
    <ds:schemaRef ds:uri="http://purl.org/dc/dcmitype/"/>
    <ds:schemaRef ds:uri="http://schemas.microsoft.com/office/2006/metadata/properties"/>
    <ds:schemaRef ds:uri="http://schemas.microsoft.com/office/2006/documentManagement/types"/>
    <ds:schemaRef ds:uri="http://purl.org/dc/terms/"/>
    <ds:schemaRef ds:uri="dc06e792-3df1-4150-9cbd-76997002671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685EF586-4C49-43FB-96F2-C93B0F949CE3}">
  <ds:schemaRefs>
    <ds:schemaRef ds:uri="http://schemas.microsoft.com/sharepoint/v3/contenttype/forms"/>
  </ds:schemaRefs>
</ds:datastoreItem>
</file>

<file path=customXml/itemProps3.xml><?xml version="1.0" encoding="utf-8"?>
<ds:datastoreItem xmlns:ds="http://schemas.openxmlformats.org/officeDocument/2006/customXml" ds:itemID="{E41758AE-14A8-4DC1-96D9-A11634AC475E}"/>
</file>

<file path=docMetadata/LabelInfo.xml><?xml version="1.0" encoding="utf-8"?>
<clbl:labelList xmlns:clbl="http://schemas.microsoft.com/office/2020/mipLabelMetadata">
  <clbl:label id="{f6fdb3b2-8627-411b-9af1-04540f5ff4ea}" enabled="0" method="" siteId="{f6fdb3b2-8627-411b-9af1-04540f5ff4ea}" removed="1"/>
</clbl:labelList>
</file>

<file path=docProps/app.xml><?xml version="1.0" encoding="utf-8"?>
<Properties xmlns="http://schemas.openxmlformats.org/officeDocument/2006/extended-properties" xmlns:vt="http://schemas.openxmlformats.org/officeDocument/2006/docPropsVTypes">
  <Template>2019 CSQ Instances</Template>
  <TotalTime>0</TotalTime>
  <Words>6275</Words>
  <Application>Microsoft Office PowerPoint</Application>
  <PresentationFormat>Grand écran</PresentationFormat>
  <Paragraphs>583</Paragraphs>
  <Slides>34</Slides>
  <Notes>34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Raleway</vt:lpstr>
      <vt:lpstr>Calibri</vt:lpstr>
      <vt:lpstr>Wingdings</vt:lpstr>
      <vt:lpstr>Aptos</vt:lpstr>
      <vt:lpstr>Thème Office</vt:lpstr>
      <vt:lpstr> LE PRIVÉ EN SANTÉ  Mieux comprendre la réalité</vt:lpstr>
      <vt:lpstr>Au menu</vt:lpstr>
      <vt:lpstr>Objectifs et limites </vt:lpstr>
      <vt:lpstr>Les formes de privatisation</vt:lpstr>
      <vt:lpstr>Les formes de privatisation (suites)</vt:lpstr>
      <vt:lpstr>Les formes de privatisation</vt:lpstr>
      <vt:lpstr>Les formes de privatisation</vt:lpstr>
      <vt:lpstr>Vrai ou faux?</vt:lpstr>
      <vt:lpstr>FAUX  Le privé occupe une place croissante dans le réseau de la santé … </vt:lpstr>
      <vt:lpstr>FAUX    Le privé occupe une place croissante dans le réseau de la santé… (suite) </vt:lpstr>
      <vt:lpstr>FAUX    Le privé occupe une place croissance dans le réseau de la santé… (suite) </vt:lpstr>
      <vt:lpstr>Vrai ou faux?</vt:lpstr>
      <vt:lpstr>FAUX  En fait, ça dépend pour qui…</vt:lpstr>
      <vt:lpstr>FAUX  En fait, ça dépend pour qui… (suite)</vt:lpstr>
      <vt:lpstr>FAUX  En fait, ça dépend pour qui… (suite)</vt:lpstr>
      <vt:lpstr>Vrai ou faux?</vt:lpstr>
      <vt:lpstr>FAUX Une fausse solution coûteuse…</vt:lpstr>
      <vt:lpstr>FAUX Une fausse solution coûteuse… (suite)</vt:lpstr>
      <vt:lpstr>Vrai ou faux?</vt:lpstr>
      <vt:lpstr>FAUX Ce n’est pas démontré, ni garanti</vt:lpstr>
      <vt:lpstr>Vrai ou faux?</vt:lpstr>
      <vt:lpstr>FAUX Ce n’est pas le cas…</vt:lpstr>
      <vt:lpstr>FAUX Ce n’est pas le cas…</vt:lpstr>
      <vt:lpstr>Vrai ou faux?</vt:lpstr>
      <vt:lpstr>FAUX Pas toujours, bien au contraire…</vt:lpstr>
      <vt:lpstr>FAUX Pas toujours, bien au contraire… (suite)</vt:lpstr>
      <vt:lpstr>FAUX Pas toujours, bien au contraire… (suite)</vt:lpstr>
      <vt:lpstr>Vrai ou faux?</vt:lpstr>
      <vt:lpstr>FAUX   Cela dépend de ce qui est recherché…</vt:lpstr>
      <vt:lpstr>FAUX Cela dépend de ce qui est recherché…</vt:lpstr>
      <vt:lpstr>Les prétentions du privé en santé </vt:lpstr>
      <vt:lpstr>Les prétentions du privé en santé </vt:lpstr>
      <vt:lpstr>Ne pas jouer à la roulette russe!</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Cynthia Calise</dc:creator>
  <cp:lastModifiedBy>Karimme Vega</cp:lastModifiedBy>
  <cp:revision>2</cp:revision>
  <dcterms:created xsi:type="dcterms:W3CDTF">2021-04-26T19:11:17Z</dcterms:created>
  <dcterms:modified xsi:type="dcterms:W3CDTF">2026-02-06T17:06:47Z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0x0101005501ED80A388CA439DC4C6092148A930</vt:lpwstr>
  </property>
  <property fmtid="{D5CDD505-2E9C-101B-9397-08002B2CF9AE}" pid="3" name="SrcDocmn">
    <vt:lpwstr/>
  </property>
  <property fmtid="{D5CDD505-2E9C-101B-9397-08002B2CF9AE}" pid="4" name="CodeClass">
    <vt:lpwstr/>
  </property>
  <property fmtid="{D5CDD505-2E9C-101B-9397-08002B2CF9AE}" pid="5" name="MotCle">
    <vt:lpwstr/>
  </property>
</Properties>
</file>