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style1.xml" ContentType="application/vnd.ms-office.chartstyle+xml"/>
  <Override PartName="/ppt/charts/chart1.xml" ContentType="application/vnd.openxmlformats-officedocument.drawingml.chart+xml"/>
  <Override PartName="/ppt/commentAuthors.xml" ContentType="application/vnd.openxmlformats-officedocument.presentationml.commentAuthors+xml"/>
  <Override PartName="/ppt/notesMasters/notesMaster1.xml" ContentType="application/vnd.openxmlformats-officedocument.presentationml.notesMaster+xml"/>
  <Override PartName="/ppt/charts/colors1.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7" r:id="rId2"/>
    <p:sldMasterId id="2147483690" r:id="rId3"/>
  </p:sldMasterIdLst>
  <p:notesMasterIdLst>
    <p:notesMasterId r:id="rId44"/>
  </p:notesMasterIdLst>
  <p:sldIdLst>
    <p:sldId id="257" r:id="rId4"/>
    <p:sldId id="350" r:id="rId5"/>
    <p:sldId id="310" r:id="rId6"/>
    <p:sldId id="318" r:id="rId7"/>
    <p:sldId id="333" r:id="rId8"/>
    <p:sldId id="335" r:id="rId9"/>
    <p:sldId id="381" r:id="rId10"/>
    <p:sldId id="362" r:id="rId11"/>
    <p:sldId id="363" r:id="rId12"/>
    <p:sldId id="382" r:id="rId13"/>
    <p:sldId id="329" r:id="rId14"/>
    <p:sldId id="378" r:id="rId15"/>
    <p:sldId id="317" r:id="rId16"/>
    <p:sldId id="304" r:id="rId17"/>
    <p:sldId id="302" r:id="rId18"/>
    <p:sldId id="314" r:id="rId19"/>
    <p:sldId id="303" r:id="rId20"/>
    <p:sldId id="379" r:id="rId21"/>
    <p:sldId id="380" r:id="rId22"/>
    <p:sldId id="316" r:id="rId23"/>
    <p:sldId id="321" r:id="rId24"/>
    <p:sldId id="361" r:id="rId25"/>
    <p:sldId id="360" r:id="rId26"/>
    <p:sldId id="367" r:id="rId27"/>
    <p:sldId id="368" r:id="rId28"/>
    <p:sldId id="383" r:id="rId29"/>
    <p:sldId id="369" r:id="rId30"/>
    <p:sldId id="370" r:id="rId31"/>
    <p:sldId id="372" r:id="rId32"/>
    <p:sldId id="373" r:id="rId33"/>
    <p:sldId id="384" r:id="rId34"/>
    <p:sldId id="374" r:id="rId35"/>
    <p:sldId id="375" r:id="rId36"/>
    <p:sldId id="376" r:id="rId37"/>
    <p:sldId id="407" r:id="rId38"/>
    <p:sldId id="377" r:id="rId39"/>
    <p:sldId id="266" r:id="rId40"/>
    <p:sldId id="268" r:id="rId41"/>
    <p:sldId id="267" r:id="rId42"/>
    <p:sldId id="269" r:id="rId43"/>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e Plourde" initials="AP" lastIdx="3" clrIdx="0">
    <p:extLst>
      <p:ext uri="{19B8F6BF-5375-455C-9EA6-DF929625EA0E}">
        <p15:presenceInfo xmlns:p15="http://schemas.microsoft.com/office/powerpoint/2012/main" userId="6cbb5177b8c6019a" providerId="Windows Live"/>
      </p:ext>
    </p:extLst>
  </p:cmAuthor>
  <p:cmAuthor id="2" name="Guillaume Hébert" initials="GH" lastIdx="1" clrIdx="1">
    <p:extLst>
      <p:ext uri="{19B8F6BF-5375-455C-9EA6-DF929625EA0E}">
        <p15:presenceInfo xmlns:p15="http://schemas.microsoft.com/office/powerpoint/2012/main" userId="S::guillaumehebert@irisrecherche.onmicrosoft.com::15e7e459-0bb8-44f3-bce4-20c17f8376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F46"/>
    <a:srgbClr val="E15A4B"/>
    <a:srgbClr val="EADFCB"/>
    <a:srgbClr val="124248"/>
    <a:srgbClr val="CDC5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47"/>
    <p:restoredTop sz="93969" autoAdjust="0"/>
  </p:normalViewPr>
  <p:slideViewPr>
    <p:cSldViewPr snapToGrid="0" snapToObjects="1">
      <p:cViewPr varScale="1">
        <p:scale>
          <a:sx n="80" d="100"/>
          <a:sy n="80" d="100"/>
        </p:scale>
        <p:origin x="858"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customXml" Target="../customXml/item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Users\myriammoore\Library\CloudStorage\GoogleDrive-myriam.lavoiemoore@gmail.com\Mon%20disque\Travail\IRIS\Confe&#769;rences%20et%20se&#769;minaires\Prive&#769;%20en%20sante&#769;\data-projetpilot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'data-projetpilote'!$B$10</c:f>
              <c:strCache>
                <c:ptCount val="1"/>
                <c:pt idx="0">
                  <c:v>Public</c:v>
                </c:pt>
              </c:strCache>
            </c:strRef>
          </c:tx>
          <c:spPr>
            <a:solidFill>
              <a:srgbClr val="124248"/>
            </a:solidFill>
            <a:ln>
              <a:noFill/>
            </a:ln>
            <a:effectLst/>
          </c:spPr>
          <c:invertIfNegative val="0"/>
          <c:cat>
            <c:strRef>
              <c:f>'data-projetpilote'!$A$11:$A$15</c:f>
              <c:strCache>
                <c:ptCount val="5"/>
                <c:pt idx="0">
                  <c:v>Doigt ressort</c:v>
                </c:pt>
                <c:pt idx="1">
                  <c:v>Coloscopie longue</c:v>
                </c:pt>
                <c:pt idx="2">
                  <c:v>Coloscopie courte</c:v>
                </c:pt>
                <c:pt idx="3">
                  <c:v>Tunnel Carpien</c:v>
                </c:pt>
                <c:pt idx="4">
                  <c:v>Cataracte</c:v>
                </c:pt>
              </c:strCache>
            </c:strRef>
          </c:cat>
          <c:val>
            <c:numRef>
              <c:f>'data-projetpilote'!$B$11:$B$15</c:f>
              <c:numCache>
                <c:formatCode>General</c:formatCode>
                <c:ptCount val="5"/>
                <c:pt idx="0">
                  <c:v>368</c:v>
                </c:pt>
                <c:pt idx="1">
                  <c:v>322</c:v>
                </c:pt>
                <c:pt idx="2">
                  <c:v>290</c:v>
                </c:pt>
                <c:pt idx="3">
                  <c:v>495</c:v>
                </c:pt>
                <c:pt idx="4">
                  <c:v>782</c:v>
                </c:pt>
              </c:numCache>
            </c:numRef>
          </c:val>
          <c:extLst>
            <c:ext xmlns:c16="http://schemas.microsoft.com/office/drawing/2014/chart" uri="{C3380CC4-5D6E-409C-BE32-E72D297353CC}">
              <c16:uniqueId val="{00000000-B4A8-4AF1-AB37-FB9780797AF9}"/>
            </c:ext>
          </c:extLst>
        </c:ser>
        <c:ser>
          <c:idx val="1"/>
          <c:order val="1"/>
          <c:tx>
            <c:strRef>
              <c:f>'data-projetpilote'!$C$10</c:f>
              <c:strCache>
                <c:ptCount val="1"/>
                <c:pt idx="0">
                  <c:v>Privé</c:v>
                </c:pt>
              </c:strCache>
            </c:strRef>
          </c:tx>
          <c:spPr>
            <a:solidFill>
              <a:srgbClr val="EC8F46"/>
            </a:solidFill>
            <a:ln>
              <a:noFill/>
            </a:ln>
            <a:effectLst/>
          </c:spPr>
          <c:invertIfNegative val="0"/>
          <c:cat>
            <c:strRef>
              <c:f>'data-projetpilote'!$A$11:$A$15</c:f>
              <c:strCache>
                <c:ptCount val="5"/>
                <c:pt idx="0">
                  <c:v>Doigt ressort</c:v>
                </c:pt>
                <c:pt idx="1">
                  <c:v>Coloscopie longue</c:v>
                </c:pt>
                <c:pt idx="2">
                  <c:v>Coloscopie courte</c:v>
                </c:pt>
                <c:pt idx="3">
                  <c:v>Tunnel Carpien</c:v>
                </c:pt>
                <c:pt idx="4">
                  <c:v>Cataracte</c:v>
                </c:pt>
              </c:strCache>
            </c:strRef>
          </c:cat>
          <c:val>
            <c:numRef>
              <c:f>'data-projetpilote'!$C$11:$C$15</c:f>
              <c:numCache>
                <c:formatCode>General</c:formatCode>
                <c:ptCount val="5"/>
                <c:pt idx="0">
                  <c:v>383</c:v>
                </c:pt>
                <c:pt idx="1">
                  <c:v>574</c:v>
                </c:pt>
                <c:pt idx="2">
                  <c:v>739</c:v>
                </c:pt>
                <c:pt idx="3">
                  <c:v>908</c:v>
                </c:pt>
                <c:pt idx="4">
                  <c:v>1137</c:v>
                </c:pt>
              </c:numCache>
            </c:numRef>
          </c:val>
          <c:extLst>
            <c:ext xmlns:c16="http://schemas.microsoft.com/office/drawing/2014/chart" uri="{C3380CC4-5D6E-409C-BE32-E72D297353CC}">
              <c16:uniqueId val="{00000001-B4A8-4AF1-AB37-FB9780797AF9}"/>
            </c:ext>
          </c:extLst>
        </c:ser>
        <c:dLbls>
          <c:showLegendKey val="0"/>
          <c:showVal val="0"/>
          <c:showCatName val="0"/>
          <c:showSerName val="0"/>
          <c:showPercent val="0"/>
          <c:showBubbleSize val="0"/>
        </c:dLbls>
        <c:gapWidth val="219"/>
        <c:overlap val="-27"/>
        <c:axId val="822802288"/>
        <c:axId val="822551760"/>
      </c:barChart>
      <c:catAx>
        <c:axId val="82280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2551760"/>
        <c:crosses val="autoZero"/>
        <c:auto val="1"/>
        <c:lblAlgn val="ctr"/>
        <c:lblOffset val="100"/>
        <c:noMultiLvlLbl val="0"/>
      </c:catAx>
      <c:valAx>
        <c:axId val="822551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822802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06BFFA-51A1-D543-9527-73A34C28692B}" type="datetimeFigureOut">
              <a:rPr lang="fr-FR" smtClean="0"/>
              <a:t>06/02/2026</a:t>
            </a:fld>
            <a:endParaRPr lang="fr-FR"/>
          </a:p>
        </p:txBody>
      </p:sp>
      <p:sp>
        <p:nvSpPr>
          <p:cNvPr id="4" name="Espace réservé de l'image de diapositive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note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8E658D-C2FE-D245-8153-04D38B193292}" type="slidenum">
              <a:rPr lang="fr-FR" smtClean="0"/>
              <a:t>‹n°›</a:t>
            </a:fld>
            <a:endParaRPr lang="fr-FR"/>
          </a:p>
        </p:txBody>
      </p:sp>
    </p:spTree>
    <p:extLst>
      <p:ext uri="{BB962C8B-B14F-4D97-AF65-F5344CB8AC3E}">
        <p14:creationId xmlns:p14="http://schemas.microsoft.com/office/powerpoint/2010/main" val="156701425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1</a:t>
            </a:fld>
            <a:endParaRPr lang="fr-FR"/>
          </a:p>
        </p:txBody>
      </p:sp>
    </p:spTree>
    <p:extLst>
      <p:ext uri="{BB962C8B-B14F-4D97-AF65-F5344CB8AC3E}">
        <p14:creationId xmlns:p14="http://schemas.microsoft.com/office/powerpoint/2010/main" val="2276458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Pour comprendre la réforme Dubé, ça aide de comprendre ce qu’il y avait avant. On voit ici les 3 réformes les plus récentes, mais on peut remonter à la création du système de santé pour voir à quel point la réforme Dubé tranche avec l’idéal de départ.</a:t>
            </a:r>
          </a:p>
          <a:p>
            <a:endParaRPr lang="fr-CA" dirty="0"/>
          </a:p>
          <a:p>
            <a:r>
              <a:rPr lang="fr-CA" dirty="0"/>
              <a:t>La création de Santé Québec permet au ministre de jouer à un drôle de jeu de cachette. Donne des directives à Santé Québec, puis peut se déresponsabiliser des conséquences quand elles sont impopulaires. Ou encore jeter du lest, apparaître comme le « bon gars » s’il atténue l’ampleur des coupures à faire quand la population commence à voir les impacts négatifs des compressions. Va à l’encontre du principe de la responsabilité gouvernementale auprès de l’Assemblée nationale. Bien expliquer par Nathalie </a:t>
            </a:r>
            <a:r>
              <a:rPr lang="fr-CA" dirty="0" err="1"/>
              <a:t>Normandeau</a:t>
            </a:r>
            <a:r>
              <a:rPr lang="fr-CA" dirty="0"/>
              <a:t> à </a:t>
            </a:r>
            <a:r>
              <a:rPr lang="fr-CA" dirty="0" err="1"/>
              <a:t>Infoman</a:t>
            </a:r>
            <a:r>
              <a:rPr lang="fr-CA" dirty="0"/>
              <a:t> la semaine passée (rare qu’on est d’accord avec Nathalie </a:t>
            </a:r>
            <a:r>
              <a:rPr lang="fr-CA" dirty="0" err="1"/>
              <a:t>Normandeau</a:t>
            </a:r>
            <a:r>
              <a:rPr lang="fr-CA" dirty="0"/>
              <a:t>…)</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73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11</a:t>
            </a:fld>
            <a:endParaRPr lang="fr-FR"/>
          </a:p>
        </p:txBody>
      </p:sp>
    </p:spTree>
    <p:extLst>
      <p:ext uri="{BB962C8B-B14F-4D97-AF65-F5344CB8AC3E}">
        <p14:creationId xmlns:p14="http://schemas.microsoft.com/office/powerpoint/2010/main" val="35965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12</a:t>
            </a:fld>
            <a:endParaRPr lang="fr-FR"/>
          </a:p>
        </p:txBody>
      </p:sp>
    </p:spTree>
    <p:extLst>
      <p:ext uri="{BB962C8B-B14F-4D97-AF65-F5344CB8AC3E}">
        <p14:creationId xmlns:p14="http://schemas.microsoft.com/office/powerpoint/2010/main" val="1808995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solidFill>
                  <a:srgbClr val="000000"/>
                </a:solidFill>
                <a:latin typeface="Calibri" panose="020F0502020204030204" pitchFamily="34" charset="0"/>
              </a:rPr>
              <a:t>VRAI MÊME QUAND LES SERVICES SONT PAYÉS PAR LE PUBLIC: Dans le modèle de la prestation privée de services financés par des fonds publics, l’inefficacité du privé à améliorer l’accès demeure entière. De plus, dans ce modèle comme dans celui du financement privé des services, les coûts restent plus élevés, la gratuité n’est pas assurée, la qualité des services est moindre et l’équité dans l’accès se trouve menacée.</a:t>
            </a:r>
          </a:p>
          <a:p>
            <a:endParaRPr lang="fr-CA" sz="1800" dirty="0">
              <a:solidFill>
                <a:srgbClr val="000000"/>
              </a:solidFill>
              <a:latin typeface="Calibri" panose="020F0502020204030204" pitchFamily="34" charset="0"/>
            </a:endParaRPr>
          </a:p>
          <a:p>
            <a:endParaRPr lang="fr-CA" sz="1800" dirty="0">
              <a:solidFill>
                <a:srgbClr val="000000"/>
              </a:solidFill>
              <a:latin typeface="Calibri" panose="020F0502020204030204" pitchFamily="34" charset="0"/>
            </a:endParaRPr>
          </a:p>
          <a:p>
            <a:r>
              <a:rPr lang="fr-CA" dirty="0"/>
              <a:t>Le secteur privé connaît une forte</a:t>
            </a:r>
          </a:p>
          <a:p>
            <a:r>
              <a:rPr lang="fr-CA" dirty="0"/>
              <a:t>progression en santé au Québec</a:t>
            </a:r>
          </a:p>
          <a:p>
            <a:r>
              <a:rPr lang="fr-CA" dirty="0"/>
              <a:t>depuis une quarantaine d’années.</a:t>
            </a:r>
          </a:p>
          <a:p>
            <a:r>
              <a:rPr lang="fr-CA" dirty="0"/>
              <a:t>Entre 1979 et 2019, la part du</a:t>
            </a:r>
          </a:p>
          <a:p>
            <a:r>
              <a:rPr lang="fr-CA" dirty="0"/>
              <a:t>financement privé en santé a crû de</a:t>
            </a:r>
          </a:p>
          <a:p>
            <a:r>
              <a:rPr lang="fr-CA" dirty="0"/>
              <a:t>52,6 %.</a:t>
            </a:r>
          </a:p>
          <a:p>
            <a:endParaRPr lang="fr-CA" dirty="0"/>
          </a:p>
          <a:p>
            <a:r>
              <a:rPr lang="fr-CA" dirty="0"/>
              <a:t>À 15,3 milliards de dollars en 2019,</a:t>
            </a:r>
          </a:p>
          <a:p>
            <a:r>
              <a:rPr lang="fr-CA" dirty="0"/>
              <a:t>les dépenses privées en santé étaient</a:t>
            </a:r>
          </a:p>
          <a:p>
            <a:r>
              <a:rPr lang="fr-CA" dirty="0"/>
              <a:t>7,5 milliards plus élevées que si leur</a:t>
            </a:r>
          </a:p>
          <a:p>
            <a:r>
              <a:rPr lang="fr-CA" dirty="0"/>
              <a:t>proportion du PIB était toujours</a:t>
            </a:r>
          </a:p>
          <a:p>
            <a:r>
              <a:rPr lang="fr-CA" dirty="0"/>
              <a:t>celle qui prévalait en 1981.</a:t>
            </a:r>
          </a:p>
          <a:p>
            <a:endParaRPr lang="fr-CA" dirty="0"/>
          </a:p>
          <a:p>
            <a:r>
              <a:rPr lang="fr-CA" dirty="0"/>
              <a:t>Selon les données de l’Institut canadien d’information</a:t>
            </a:r>
          </a:p>
          <a:p>
            <a:r>
              <a:rPr lang="fr-CA" dirty="0"/>
              <a:t>sur la santé (ICIS), la part du financement privé était de 17,5 %</a:t>
            </a:r>
          </a:p>
          <a:p>
            <a:r>
              <a:rPr lang="fr-CA" dirty="0"/>
              <a:t>en 1979. Elle a connu une augmentation constante durant les décennies</a:t>
            </a:r>
          </a:p>
          <a:p>
            <a:r>
              <a:rPr lang="fr-CA" dirty="0"/>
              <a:t>suivantes et a frôlé les 30 % en 2012. Depuis, la proportion du financement</a:t>
            </a:r>
          </a:p>
          <a:p>
            <a:r>
              <a:rPr lang="fr-CA" dirty="0"/>
              <a:t>privé aurait connu une légère diminution. Il n’en demeure pas moins</a:t>
            </a:r>
          </a:p>
          <a:p>
            <a:r>
              <a:rPr lang="fr-CA" dirty="0"/>
              <a:t>qu’avant la pandémie de 2020, la part du privé avait augmenté de 52,6 %</a:t>
            </a:r>
          </a:p>
          <a:p>
            <a:r>
              <a:rPr lang="fr-CA" dirty="0"/>
              <a:t>en 40 ans.</a:t>
            </a:r>
          </a:p>
          <a:p>
            <a:endParaRPr lang="fr-CA" dirty="0"/>
          </a:p>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13</a:t>
            </a:fld>
            <a:endParaRPr lang="fr-FR"/>
          </a:p>
        </p:txBody>
      </p:sp>
    </p:spTree>
    <p:extLst>
      <p:ext uri="{BB962C8B-B14F-4D97-AF65-F5344CB8AC3E}">
        <p14:creationId xmlns:p14="http://schemas.microsoft.com/office/powerpoint/2010/main" val="2488754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698830">
              <a:defRPr/>
            </a:pPr>
            <a:r>
              <a:rPr lang="fr-CA" dirty="0">
                <a:solidFill>
                  <a:prstClr val="black"/>
                </a:solidFill>
                <a:latin typeface="inherit"/>
              </a:rPr>
              <a:t>N'est-ce pas une manière de désengorger le système?</a:t>
            </a:r>
          </a:p>
          <a:p>
            <a:pPr defTabSz="698830">
              <a:defRPr/>
            </a:pPr>
            <a:r>
              <a:rPr lang="fr-CA" dirty="0">
                <a:solidFill>
                  <a:prstClr val="black"/>
                </a:solidFill>
                <a:latin typeface="inherit"/>
              </a:rPr>
              <a:t>«Pas quand le problème, c'est le manque de </a:t>
            </a:r>
            <a:r>
              <a:rPr lang="fr-CA" dirty="0" err="1">
                <a:solidFill>
                  <a:prstClr val="black"/>
                </a:solidFill>
                <a:latin typeface="inherit"/>
              </a:rPr>
              <a:t>main-d'oeuvre</a:t>
            </a:r>
            <a:r>
              <a:rPr lang="fr-CA" dirty="0">
                <a:solidFill>
                  <a:prstClr val="black"/>
                </a:solidFill>
                <a:latin typeface="inherit"/>
              </a:rPr>
              <a:t> ou les conditions de travail des infirmières et des travailleurs du réseau. On a des salles d'opération, parfois même flambant neuves, qui ne sont pas utilisées autant qu'elles pourraient l'être.»</a:t>
            </a:r>
          </a:p>
          <a:p>
            <a:pPr defTabSz="698830">
              <a:defRPr/>
            </a:pPr>
            <a:r>
              <a:rPr lang="fr-CA" b="1" dirty="0">
                <a:solidFill>
                  <a:srgbClr val="525559"/>
                </a:solidFill>
                <a:latin typeface="inherit"/>
              </a:rPr>
              <a:t>La Dr Isabelle Leblanc</a:t>
            </a:r>
          </a:p>
          <a:p>
            <a:endParaRPr lang="fr-CA" dirty="0"/>
          </a:p>
          <a:p>
            <a:r>
              <a:rPr lang="fr-CA" dirty="0"/>
              <a:t>La main-d’œuvre totale en santé et services sociaux par </a:t>
            </a:r>
            <a:r>
              <a:rPr lang="fr-CA" dirty="0" err="1"/>
              <a:t>habitant·e</a:t>
            </a:r>
            <a:r>
              <a:rPr lang="fr-CA" dirty="0"/>
              <a:t> (incluant les secteurs public et privé) était 35 % plus élevée en 2022 qu’il y a trente ans. Il y a aujourd’hui l’équivalent de 132 000 personnes de plus qui exercent dans ce secteur qu’en 1991, à une époque où l’on considérait qu’il existait un surplus de main-d’œuvre en santé</a:t>
            </a:r>
          </a:p>
          <a:p>
            <a:endParaRPr lang="fr-CA" dirty="0"/>
          </a:p>
          <a:p>
            <a:r>
              <a:rPr lang="fr-CA" dirty="0"/>
              <a:t>Malgré les embauches massives effectuées durant la pandémie, le réseau public a vu ses effectifs diminuer de 14 % depuis 1991 et compte aujourd’hui l’équivalent de 45 400 </a:t>
            </a:r>
            <a:r>
              <a:rPr lang="fr-CA" dirty="0" err="1"/>
              <a:t>employé·e·s</a:t>
            </a:r>
            <a:r>
              <a:rPr lang="fr-CA" dirty="0"/>
              <a:t> de moins qu’il y a trente ans.</a:t>
            </a:r>
          </a:p>
          <a:p>
            <a:endParaRPr lang="fr-CA" dirty="0"/>
          </a:p>
          <a:p>
            <a:r>
              <a:rPr lang="fr-CA" dirty="0"/>
              <a:t>Le nombre de travailleurs et de travailleuses dans le domaine des « soins</a:t>
            </a:r>
          </a:p>
          <a:p>
            <a:r>
              <a:rPr lang="fr-CA" dirty="0"/>
              <a:t>de santé et assistance sociale » au Québec s’élevait à 606 400 en 2019.</a:t>
            </a:r>
          </a:p>
          <a:p>
            <a:r>
              <a:rPr lang="fr-CA" dirty="0"/>
              <a:t>Comme le montre le graphique 4, la proportion des travailleurs et des</a:t>
            </a:r>
          </a:p>
          <a:p>
            <a:r>
              <a:rPr lang="fr-CA" dirty="0"/>
              <a:t>travailleuses de la santé qui exercent dans le secteur privé ou qui sont</a:t>
            </a:r>
          </a:p>
          <a:p>
            <a:r>
              <a:rPr lang="fr-CA" dirty="0"/>
              <a:t>travailleurs ou travailleuses autonomes a augmenté au fil des décennies.</a:t>
            </a:r>
          </a:p>
          <a:p>
            <a:r>
              <a:rPr lang="fr-CA" b="1" dirty="0"/>
              <a:t>Leur proportion était de 39,8 % en 1987 alors qu’elle atteignait 52,3 % en</a:t>
            </a:r>
          </a:p>
          <a:p>
            <a:r>
              <a:rPr lang="fr-CA" b="1" dirty="0"/>
              <a:t>2019, soit une augmentation de 31 %.</a:t>
            </a:r>
          </a:p>
          <a:p>
            <a:endParaRPr lang="fr-CA" dirty="0"/>
          </a:p>
          <a:p>
            <a:r>
              <a:rPr lang="fr-CA" b="1" dirty="0"/>
              <a:t>Cette augmentation s’est effectuée aux dépens du secteur public, dont</a:t>
            </a:r>
          </a:p>
          <a:p>
            <a:r>
              <a:rPr lang="fr-CA" b="1" dirty="0"/>
              <a:t>la proportion a suivi la trajectoire inverse (de 60,2 à 47,7 %)</a:t>
            </a:r>
            <a:r>
              <a:rPr lang="fr-CA" dirty="0"/>
              <a:t>. L’embauche</a:t>
            </a:r>
          </a:p>
          <a:p>
            <a:r>
              <a:rPr lang="fr-CA" dirty="0"/>
              <a:t>accrue de personnel dans le réseau public en raison de la pandémie</a:t>
            </a:r>
          </a:p>
          <a:p>
            <a:r>
              <a:rPr lang="fr-CA" dirty="0"/>
              <a:t>annonce toutefois une remontée de la proportion d’emplois dans ce secteur.</a:t>
            </a:r>
          </a:p>
          <a:p>
            <a:r>
              <a:rPr lang="fr-CA" dirty="0"/>
              <a:t>En 2020, elle était de 50,7 %, en hausse de 3 points de pourcentage.</a:t>
            </a:r>
          </a:p>
          <a:p>
            <a:endParaRPr lang="fr-CA" dirty="0"/>
          </a:p>
          <a:p>
            <a:r>
              <a:rPr lang="fr-CA" dirty="0"/>
              <a:t>L’apport d’un système privé parallèle contribuerait selon</a:t>
            </a:r>
          </a:p>
          <a:p>
            <a:r>
              <a:rPr lang="fr-CA" dirty="0"/>
              <a:t>eux à désengorger le réseau public.</a:t>
            </a:r>
          </a:p>
          <a:p>
            <a:r>
              <a:rPr lang="fr-CA" dirty="0"/>
              <a:t>Quels seraient ces nouveaux apports ? Il ne s’agirait pas bien entendu de</a:t>
            </a:r>
          </a:p>
          <a:p>
            <a:r>
              <a:rPr lang="fr-CA" dirty="0"/>
              <a:t>ressources humaines puisqu’il existe déjà une pénurie de personnel en</a:t>
            </a:r>
          </a:p>
          <a:p>
            <a:r>
              <a:rPr lang="fr-CA" dirty="0"/>
              <a:t>santé et en services sociaux au Québec. Un réseau privé ne fabrique pas</a:t>
            </a:r>
          </a:p>
          <a:p>
            <a:r>
              <a:rPr lang="fr-CA" dirty="0"/>
              <a:t>de clones : le personnel qui y travaille provient souvent du réseau public,</a:t>
            </a:r>
          </a:p>
          <a:p>
            <a:r>
              <a:rPr lang="fr-CA" dirty="0"/>
              <a:t>ce qui aggrave la pénurie dans celui-ci. De plus, le secteur privé s’appuie</a:t>
            </a:r>
          </a:p>
          <a:p>
            <a:r>
              <a:rPr lang="fr-CA" dirty="0"/>
              <a:t>largement sur le système public d’éducation pour la formation de son</a:t>
            </a:r>
          </a:p>
          <a:p>
            <a:r>
              <a:rPr lang="fr-CA" dirty="0"/>
              <a:t>personnel. Par conséquent, le secteur privé n’apporte pas de nouvelles</a:t>
            </a:r>
          </a:p>
          <a:p>
            <a:r>
              <a:rPr lang="fr-CA" dirty="0"/>
              <a:t>ressources humaines et il cannibalise le secteur public davantage qu’il</a:t>
            </a:r>
          </a:p>
          <a:p>
            <a:r>
              <a:rPr lang="fr-CA" dirty="0"/>
              <a:t>ne le soulage.</a:t>
            </a:r>
          </a:p>
          <a:p>
            <a:endParaRPr lang="fr-CA" dirty="0"/>
          </a:p>
          <a:p>
            <a:r>
              <a:rPr lang="fr-CA" dirty="0"/>
              <a:t>https://ici.radio-canada.ca/nouvelle/2141926/agences-prives-sante-dube-infirmieres</a:t>
            </a:r>
          </a:p>
          <a:p>
            <a:r>
              <a:rPr lang="fr-CA" dirty="0"/>
              <a:t>L’élimination du recours aux agences privées pour la main-d’œuvre indépendante (MOI) commence à porter ses fruits sur le plan financier dans le réseau de la santé.</a:t>
            </a:r>
          </a:p>
          <a:p>
            <a:endParaRPr lang="fr-CA" dirty="0"/>
          </a:p>
          <a:p>
            <a:r>
              <a:rPr lang="fr-CA" dirty="0"/>
              <a:t>Selon une compilation faite par Radio-Canada auprès d’une vingtaine d’établissements, les économies nettes auront dépassé les 330 millions de dollars lors de la fin de l’exercice financier en mars prochain.</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14</a:t>
            </a:fld>
            <a:endParaRPr lang="fr-FR">
              <a:solidFill>
                <a:prstClr val="black"/>
              </a:solidFill>
              <a:latin typeface="Calibri" panose="020F0502020204030204"/>
            </a:endParaRPr>
          </a:p>
        </p:txBody>
      </p:sp>
    </p:spTree>
    <p:extLst>
      <p:ext uri="{BB962C8B-B14F-4D97-AF65-F5344CB8AC3E}">
        <p14:creationId xmlns:p14="http://schemas.microsoft.com/office/powerpoint/2010/main" val="518880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Rien n’indique que le modèle des GMF permet d’augmenter</a:t>
            </a:r>
          </a:p>
          <a:p>
            <a:r>
              <a:rPr lang="fr-CA" dirty="0"/>
              <a:t>la prise en charge de </a:t>
            </a:r>
            <a:r>
              <a:rPr lang="fr-CA" dirty="0" err="1"/>
              <a:t>patient·e·s</a:t>
            </a:r>
            <a:r>
              <a:rPr lang="fr-CA" dirty="0"/>
              <a:t> : certaines données</a:t>
            </a:r>
          </a:p>
          <a:p>
            <a:r>
              <a:rPr lang="fr-CA" dirty="0"/>
              <a:t>indiquent que le ratio de </a:t>
            </a:r>
            <a:r>
              <a:rPr lang="fr-CA" dirty="0" err="1"/>
              <a:t>patient·e·s</a:t>
            </a:r>
            <a:r>
              <a:rPr lang="fr-CA" dirty="0"/>
              <a:t> </a:t>
            </a:r>
            <a:r>
              <a:rPr lang="fr-CA" dirty="0" err="1"/>
              <a:t>inscrit·e·s</a:t>
            </a:r>
            <a:r>
              <a:rPr lang="fr-CA" dirty="0"/>
              <a:t> par</a:t>
            </a:r>
          </a:p>
          <a:p>
            <a:r>
              <a:rPr lang="fr-CA" dirty="0"/>
              <a:t>médecin pratiquant en GMF n’a augmenté que de 2 % en</a:t>
            </a:r>
          </a:p>
          <a:p>
            <a:r>
              <a:rPr lang="fr-CA" dirty="0"/>
              <a:t>6 ans, et d’autres indiquent qu’il a même diminué de 8 %</a:t>
            </a:r>
          </a:p>
          <a:p>
            <a:r>
              <a:rPr lang="fr-CA" dirty="0"/>
              <a:t>entre 2014-2015 et 2018-2019.</a:t>
            </a:r>
          </a:p>
          <a:p>
            <a:endParaRPr lang="fr-CA" dirty="0"/>
          </a:p>
          <a:p>
            <a:r>
              <a:rPr lang="fr-CA" dirty="0"/>
              <a:t>Alors que les GMF visent principalement à favoriser l’accès aux médecins de famille, à désengorger les urgences et à améliorer l’accès aux services psychosociaux de première ligne, les indicateurs généraux du MSSS montrent clairement que, sur ces trois objectifs, aucune cible n’est atteinte. En fait, dans certains cas, les « performances » sont si mauvaises que le MSSS a revu les cibles à la baisse au cours des dernières années</a:t>
            </a:r>
          </a:p>
          <a:p>
            <a:endParaRPr lang="fr-CA" dirty="0"/>
          </a:p>
          <a:p>
            <a:r>
              <a:rPr lang="fr-CA" dirty="0"/>
              <a:t>Alors que les GMF devraient en principe contribuer à</a:t>
            </a:r>
          </a:p>
          <a:p>
            <a:r>
              <a:rPr lang="fr-CA" dirty="0"/>
              <a:t>désengorger les urgences hospitalières, au moins 15 % d’entre</a:t>
            </a:r>
          </a:p>
          <a:p>
            <a:r>
              <a:rPr lang="fr-CA" dirty="0"/>
              <a:t>eux ont conclu des ententes avec des services d’urgence pour</a:t>
            </a:r>
          </a:p>
          <a:p>
            <a:r>
              <a:rPr lang="fr-CA" dirty="0"/>
              <a:t>que ceux-ci assurent une partie de leurs heures d’ouverture,</a:t>
            </a:r>
          </a:p>
          <a:p>
            <a:endParaRPr lang="fr-CA" dirty="0"/>
          </a:p>
          <a:p>
            <a:r>
              <a:rPr lang="fr-CA" dirty="0"/>
              <a:t>Le transfert de ressources professionnelles vers les</a:t>
            </a:r>
          </a:p>
          <a:p>
            <a:r>
              <a:rPr lang="fr-CA" dirty="0"/>
              <a:t>GMF s’est traduit par une perte de services psychosociaux</a:t>
            </a:r>
          </a:p>
          <a:p>
            <a:r>
              <a:rPr lang="fr-CA" dirty="0"/>
              <a:t>d e première ligne offerts en CLSC, qui équivaut à plus d e</a:t>
            </a:r>
          </a:p>
          <a:p>
            <a:r>
              <a:rPr lang="fr-CA" dirty="0"/>
              <a:t>700 000 heures de services de consultation sociale (une</a:t>
            </a:r>
          </a:p>
          <a:p>
            <a:r>
              <a:rPr lang="fr-CA" dirty="0"/>
              <a:t>chute de 42 % de l’offre de service en CLSC) et à près de</a:t>
            </a:r>
          </a:p>
          <a:p>
            <a:r>
              <a:rPr lang="fr-CA" dirty="0"/>
              <a:t>60 000 heures de consultation psychologique (une chute</a:t>
            </a:r>
          </a:p>
          <a:p>
            <a:r>
              <a:rPr lang="fr-CA" dirty="0"/>
              <a:t>de 52 %)</a:t>
            </a:r>
          </a:p>
          <a:p>
            <a:endParaRPr lang="fr-CA" dirty="0"/>
          </a:p>
          <a:p>
            <a:r>
              <a:rPr lang="fr-CA" dirty="0"/>
              <a:t>le MSSS indique que parmi les objectifs principaux des GMF se trouvent l’amélioration de l’accès aux médecins de famille et, par ricochet, la diminution du recours aux urgences hospitalières et l’amélioration de l’accès aux autres services professionnels de première ligne, notamment les services psychosociaux</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15</a:t>
            </a:fld>
            <a:endParaRPr lang="fr-FR">
              <a:solidFill>
                <a:prstClr val="black"/>
              </a:solidFill>
              <a:latin typeface="Calibri" panose="020F0502020204030204"/>
            </a:endParaRPr>
          </a:p>
        </p:txBody>
      </p:sp>
    </p:spTree>
    <p:extLst>
      <p:ext uri="{BB962C8B-B14F-4D97-AF65-F5344CB8AC3E}">
        <p14:creationId xmlns:p14="http://schemas.microsoft.com/office/powerpoint/2010/main" val="3039258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Méta-analyse de </a:t>
            </a:r>
            <a:r>
              <a:rPr lang="fr-CA" dirty="0" err="1"/>
              <a:t>Devereaux</a:t>
            </a:r>
            <a:r>
              <a:rPr lang="fr-CA" dirty="0"/>
              <a:t> et al. (2004). Comparaison entre les hôpitaux privés à but lucratif et les hôpitaux privés à but non lucratif. Coûts 19% + élevés dans les hôpitaux à but lucratif (notamment à cause des frais d’administration et des profits)</a:t>
            </a:r>
          </a:p>
          <a:p>
            <a:endParaRPr lang="fr-CA" dirty="0"/>
          </a:p>
          <a:p>
            <a:r>
              <a:rPr lang="fr-CA" dirty="0"/>
              <a:t>- Le coût + élevé </a:t>
            </a:r>
            <a:r>
              <a:rPr lang="fr-CA" dirty="0" err="1"/>
              <a:t>ds</a:t>
            </a:r>
            <a:r>
              <a:rPr lang="fr-CA" dirty="0"/>
              <a:t> le privé </a:t>
            </a:r>
            <a:r>
              <a:rPr lang="fr-CA" dirty="0" err="1"/>
              <a:t>pr</a:t>
            </a:r>
            <a:r>
              <a:rPr lang="fr-CA" dirty="0"/>
              <a:t> toutes les interventions</a:t>
            </a:r>
          </a:p>
          <a:p>
            <a:r>
              <a:rPr lang="fr-CA" dirty="0"/>
              <a:t>- La marge de profit assurée</a:t>
            </a:r>
          </a:p>
          <a:p>
            <a:r>
              <a:rPr lang="fr-CA" dirty="0"/>
              <a:t>- Les cliniques privées + proches des quartiers fortunés (p-e le mentionner brièvement pour y revenir + tard)</a:t>
            </a:r>
          </a:p>
          <a:p>
            <a:endParaRPr lang="fr-CA" dirty="0"/>
          </a:p>
          <a:p>
            <a:r>
              <a:rPr lang="fr-CA" dirty="0"/>
              <a:t>En 2016, l’ancien ministre de la Santé Gaétan Barrette lançait un projet-pilote visant à comparer les coûts de cinq types de chirurgies et procédures entre le réseau public et trois cliniques privées: </a:t>
            </a:r>
            <a:r>
              <a:rPr lang="fr-CA" dirty="0" err="1"/>
              <a:t>RocklandMD</a:t>
            </a:r>
            <a:r>
              <a:rPr lang="fr-CA" dirty="0"/>
              <a:t>, Chirurgie Dix30 et </a:t>
            </a:r>
            <a:r>
              <a:rPr lang="fr-CA" dirty="0" err="1"/>
              <a:t>Opmedic</a:t>
            </a:r>
            <a:r>
              <a:rPr lang="fr-CA" dirty="0"/>
              <a:t>.</a:t>
            </a:r>
          </a:p>
          <a:p>
            <a:endParaRPr lang="fr-CA" dirty="0"/>
          </a:p>
          <a:p>
            <a:r>
              <a:rPr lang="fr-CA" dirty="0"/>
              <a:t>Les données sont incontestables: pour toutes les interventions testées par le projet-pilote, le coût est significativement plus élevé lorsqu’elles sont réalisées dans les cliniques privées. Par exemple, en 2019-2020, le coût d’une chirurgie du tunnel carpien était en moyenne de 908 $ au privé contre 495 $ au public, une différence de 84 %. Celui d’une coloscopie courte était de 739 $ au privé, ce qui représente près du triple du coût de la même intervention en établissement public, qui était de 290 $.</a:t>
            </a:r>
          </a:p>
          <a:p>
            <a:endParaRPr lang="fr-CA" dirty="0"/>
          </a:p>
          <a:p>
            <a:r>
              <a:rPr lang="fr-CA" dirty="0"/>
              <a:t>L’analyse des résultats du projet-pilote montre également qu’entre 2018-2019 et 2019-2020, les établissements publics sont parvenus à réduire de manière importante le coût de trois des quatre interventions pour lesquelles des données sont disponibles. Le coût a diminué de 11 % pour les chirurgies de la cataracte, de 38 % pour les coloscopies longues et de 13 % pour les coloscopies courtes, alors qu’il a augmenté respectivement de 3 %, 4 % et 81 % lorsque ces procédures étaient effectuées dans les centres médicaux privés. Seul le coût des chirurgies du tunnel carpien a augmenté dans le public (de 6 %) et diminué dans le privé (de 4 %) durant la même période. Autrement dit, le public est parvenu à faire des gains d’efficience importants pendant que les coûts augmentaient dans les cliniques privées.</a:t>
            </a:r>
          </a:p>
          <a:p>
            <a:endParaRPr lang="fr-CA" dirty="0"/>
          </a:p>
          <a:p>
            <a:r>
              <a:rPr lang="fr-CA" dirty="0"/>
              <a:t>Une partie de l’explication se trouve probablement dans la marge de profit garantie aux cliniques privées participantes. En effet, le décret établissant les conditions de mise en œuvre du projet-pilote stipulait que « chaque clinique sera financée selon les dépenses réelles engagées (coûts directs et indirects) pour produire les services visés ainsi qu’une marge de profit ». Les documents fournis par le ministère précisent que cette marge de profit a été fixée à 10 % pour les centres médicaux visés par le projet.</a:t>
            </a:r>
          </a:p>
          <a:p>
            <a:endParaRPr lang="fr-CA" dirty="0"/>
          </a:p>
          <a:p>
            <a:r>
              <a:rPr lang="fr-CA" dirty="0"/>
              <a:t>Ces modalités signifient que les cliniques privées ne prennent aucun risque financier puisque le remboursement de la totalité des coûts est garanti. Pire, ces conditions sont un véritable incitatif à augmenter les coûts puisque, plus ils sont élevés, plus le montant des profits l’est aussi.</a:t>
            </a:r>
          </a:p>
          <a:p>
            <a:endParaRPr lang="fr-CA" dirty="0"/>
          </a:p>
          <a:p>
            <a:r>
              <a:rPr lang="fr-CA" dirty="0"/>
              <a:t>dans plusieurs cas, les conditions négociées par les établissements publics sont encore plus avantageuses pour les centres médicaux, qui se sont vu garantir une marge de profit de 15%. </a:t>
            </a:r>
          </a:p>
          <a:p>
            <a:endParaRPr lang="fr-CA" dirty="0"/>
          </a:p>
          <a:p>
            <a:r>
              <a:rPr lang="fr-CA" dirty="0"/>
              <a:t>Lorsqu’on ne tient compte que des frais directs (salaires, fournitures et autres charges directes), qui représentent la part la plus importante des coûts totaux et qui sont calculés de la même manière au public et au privé, on arrive à la même conclusion: le coût reste significativement plus élevé au privé (entre 33% et 105% plus élevés, sauf en ce qui concerne la chirurgie du doigt ressort, pour laquelle les frais directs sont 26% moins élevés au privé).</a:t>
            </a:r>
          </a:p>
          <a:p>
            <a:endParaRPr lang="fr-CA" dirty="0"/>
          </a:p>
          <a:p>
            <a:r>
              <a:rPr lang="fr-CA" dirty="0"/>
              <a:t>L’apport du secteur privé prendrait donc la forme d’investisseurs privés qui</a:t>
            </a:r>
          </a:p>
          <a:p>
            <a:r>
              <a:rPr lang="fr-CA" dirty="0"/>
              <a:t>financeraient le développement d’établissements privés. Bien entendu,</a:t>
            </a:r>
          </a:p>
          <a:p>
            <a:r>
              <a:rPr lang="fr-CA" dirty="0"/>
              <a:t>ces investissements privés exigeraient l’extraction de bénéfices, c’est-à-dire</a:t>
            </a:r>
          </a:p>
          <a:p>
            <a:r>
              <a:rPr lang="fr-CA" dirty="0"/>
              <a:t>que les opérations des installations privées devraient générer un rendement</a:t>
            </a:r>
          </a:p>
          <a:p>
            <a:r>
              <a:rPr lang="fr-CA" dirty="0"/>
              <a:t>suffisamment intéressant. Ce n’est d’ailleurs pas un hasard si les</a:t>
            </a:r>
          </a:p>
          <a:p>
            <a:r>
              <a:rPr lang="fr-CA" dirty="0"/>
              <a:t>cliniques privées emblématiques que sont Rockland MD, Clinique Dix30 et</a:t>
            </a:r>
          </a:p>
          <a:p>
            <a:r>
              <a:rPr lang="fr-CA" dirty="0" err="1"/>
              <a:t>Opmedic</a:t>
            </a:r>
            <a:r>
              <a:rPr lang="fr-CA" dirty="0"/>
              <a:t> sont situées près de populations plus fortunées et non pas dans</a:t>
            </a:r>
          </a:p>
          <a:p>
            <a:r>
              <a:rPr lang="fr-CA" dirty="0"/>
              <a:t>le quartier Hochelaga-Maisonneuve à Montréal : ces cliniques privées ne</a:t>
            </a:r>
          </a:p>
          <a:p>
            <a:r>
              <a:rPr lang="fr-CA" dirty="0"/>
              <a:t>cherchent pas des </a:t>
            </a:r>
            <a:r>
              <a:rPr lang="fr-CA" dirty="0" err="1"/>
              <a:t>patient·e·s</a:t>
            </a:r>
            <a:r>
              <a:rPr lang="fr-CA" dirty="0"/>
              <a:t> à soigner, elles cherchent d’abord et avant</a:t>
            </a:r>
          </a:p>
          <a:p>
            <a:r>
              <a:rPr lang="fr-CA" dirty="0"/>
              <a:t>tout des occasions d’affaires lucratives.</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16</a:t>
            </a:fld>
            <a:endParaRPr lang="fr-FR">
              <a:solidFill>
                <a:prstClr val="black"/>
              </a:solidFill>
              <a:latin typeface="Calibri" panose="020F0502020204030204"/>
            </a:endParaRPr>
          </a:p>
        </p:txBody>
      </p:sp>
    </p:spTree>
    <p:extLst>
      <p:ext uri="{BB962C8B-B14F-4D97-AF65-F5344CB8AC3E}">
        <p14:creationId xmlns:p14="http://schemas.microsoft.com/office/powerpoint/2010/main" val="143866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Au Québec, 9,8 milliards de dollars ont été consacrés en 2019 aux médicaments</a:t>
            </a:r>
          </a:p>
          <a:p>
            <a:r>
              <a:rPr lang="fr-CA" dirty="0"/>
              <a:t>prescrits (8,6 milliards) ou non prescrits (1,2 milliard). Du total</a:t>
            </a:r>
          </a:p>
          <a:p>
            <a:r>
              <a:rPr lang="fr-CA" dirty="0"/>
              <a:t>des dépenses en médicaments, 60 % ont été réalisées par des assureurs</a:t>
            </a:r>
          </a:p>
          <a:p>
            <a:r>
              <a:rPr lang="fr-CA" dirty="0"/>
              <a:t>privés ou directement par les ménages</a:t>
            </a:r>
          </a:p>
          <a:p>
            <a:endParaRPr lang="fr-CA" dirty="0"/>
          </a:p>
          <a:p>
            <a:r>
              <a:rPr lang="fr-CA" dirty="0"/>
              <a:t>-	Principe est simple : au lieu d’avoir 100 régimes d'assurance-médicaments publics et de plus de 100 000 régimes privés, comme c’est le cas actuellement, on a un seul régime public offert à tout le monde</a:t>
            </a:r>
          </a:p>
          <a:p>
            <a:r>
              <a:rPr lang="fr-CA" dirty="0"/>
              <a:t>o	Simplicité</a:t>
            </a:r>
          </a:p>
          <a:p>
            <a:r>
              <a:rPr lang="fr-CA" dirty="0"/>
              <a:t>o	Équité</a:t>
            </a:r>
          </a:p>
          <a:p>
            <a:r>
              <a:rPr lang="fr-CA" dirty="0"/>
              <a:t>o	Meilleur rapport de force</a:t>
            </a:r>
          </a:p>
          <a:p>
            <a:r>
              <a:rPr lang="fr-CA" dirty="0"/>
              <a:t>-	Canada = seul pays riche doté d’une assurance-maladie qui n’inclut pas l’assurance-médicaments</a:t>
            </a:r>
          </a:p>
          <a:p>
            <a:r>
              <a:rPr lang="fr-CA" dirty="0"/>
              <a:t>-	Après la Suisse et les États-Unis, pays de l’OCDE où les prix sont les plus élevés</a:t>
            </a:r>
          </a:p>
          <a:p>
            <a:r>
              <a:rPr lang="fr-CA" dirty="0"/>
              <a:t>-	Impacts concrets sur la vie des gens :</a:t>
            </a:r>
          </a:p>
          <a:p>
            <a:r>
              <a:rPr lang="fr-CA" dirty="0"/>
              <a:t>o	Une personne sur 5 au Canada dit ne pas avoir d’assurance-médicament</a:t>
            </a:r>
          </a:p>
          <a:p>
            <a:r>
              <a:rPr lang="fr-CA" dirty="0"/>
              <a:t>	Presque 1 sur 3 chez les personnes racisées et personnes immigrantes</a:t>
            </a:r>
          </a:p>
          <a:p>
            <a:r>
              <a:rPr lang="fr-CA" dirty="0"/>
              <a:t>	1 Canadien sur 10 (9 %) a déclaré ne pas respecter ses ordonnances de médicaments</a:t>
            </a:r>
          </a:p>
          <a:p>
            <a:r>
              <a:rPr lang="fr-CA" dirty="0"/>
              <a:t>•	plus de deux fois plus élevée chez les personnes sans assurance-médicaments (17 %) que chez les personnes qui en avaient une (7 %)</a:t>
            </a:r>
          </a:p>
          <a:p>
            <a:r>
              <a:rPr lang="fr-CA" dirty="0"/>
              <a:t>•	= Aggravation des problèmes de santé, ce qui peut avoir des impacts à long terme pour la personne (et donc engendrer coûts encore plus élevés pour le </a:t>
            </a:r>
            <a:r>
              <a:rPr lang="fr-CA" dirty="0" err="1"/>
              <a:t>syst</a:t>
            </a:r>
            <a:r>
              <a:rPr lang="fr-CA" dirty="0"/>
              <a:t>)</a:t>
            </a:r>
          </a:p>
          <a:p>
            <a:r>
              <a:rPr lang="fr-CA" dirty="0"/>
              <a:t>	un million de Canadiens avaient réduit leurs dépenses ménagères en épicerie et en chauffage afin de pouvoir payer leurs médicaments</a:t>
            </a:r>
          </a:p>
          <a:p>
            <a:r>
              <a:rPr lang="fr-CA" dirty="0"/>
              <a:t>o	(Commission Hoskins) permettrait aux ménages d’économiser en moyenne 350 $; et permettrait aux employeurs qui offrent des assurances collectives de réduire leur coût de 750 $ en moyenne par </a:t>
            </a:r>
            <a:r>
              <a:rPr lang="fr-CA" dirty="0" err="1"/>
              <a:t>employé·e</a:t>
            </a:r>
            <a:endParaRPr lang="fr-CA" dirty="0"/>
          </a:p>
          <a:p>
            <a:r>
              <a:rPr lang="fr-CA" dirty="0"/>
              <a:t>	Utile en contexte d’inflation</a:t>
            </a:r>
          </a:p>
          <a:p>
            <a:r>
              <a:rPr lang="fr-CA" dirty="0"/>
              <a:t>	Mesure progressiste parce qu’elle touche les ménages les plus démunis</a:t>
            </a:r>
          </a:p>
          <a:p>
            <a:r>
              <a:rPr lang="fr-CA" dirty="0"/>
              <a:t>-	Ce que dit le rapport :</a:t>
            </a:r>
          </a:p>
          <a:p>
            <a:r>
              <a:rPr lang="fr-CA" dirty="0"/>
              <a:t>o	le Canada a tendance à payer une prime pour les médicaments brevetés et génériques, qui correspondait à environ 51 % et 22 %, respectivement, de toutes les ventes en 2021</a:t>
            </a:r>
          </a:p>
          <a:p>
            <a:r>
              <a:rPr lang="fr-CA" dirty="0"/>
              <a:t>o	Selon Santé Canada, les prix des médicaments d’ordonnance au Canada sont environ 25 % supérieurs à la moyenne des pays membres de l’Organisation de coopération et de développement économiques (OCDE)</a:t>
            </a:r>
          </a:p>
          <a:p>
            <a:r>
              <a:rPr lang="fr-CA" dirty="0"/>
              <a:t>o	L’assurance-médicaments devrait donner lieu à une augmentation du nombre d’ordonnances exécutées, attribuable aux réductions des prix aux points de vente rendues possibles par une contribution faible, voire nulle. </a:t>
            </a:r>
          </a:p>
          <a:p>
            <a:r>
              <a:rPr lang="fr-CA" dirty="0"/>
              <a:t>o	Les prix directement imposés aux patients devraient baisser de 47 % à 100 %, ce qui donne lieu à des augmentations générales de l’utilisation de médicaments d’ordonnance de 13,5 %</a:t>
            </a:r>
          </a:p>
          <a:p>
            <a:r>
              <a:rPr lang="fr-CA" dirty="0"/>
              <a:t>o	Un plus grand pouvoir de négociation afin de réduire les prix des médicaments de la liste à leur plus bas au Canada</a:t>
            </a:r>
          </a:p>
          <a:p>
            <a:r>
              <a:rPr lang="fr-CA" dirty="0"/>
              <a:t>o	La substitution par des génériques est plus prévalente dans les régimes d’assurance-médicaments publics</a:t>
            </a:r>
          </a:p>
          <a:p>
            <a:r>
              <a:rPr lang="fr-CA" dirty="0"/>
              <a:t>o	L’imposition de politiques universelles de substitution par des médicaments génériques et biosimilaires</a:t>
            </a:r>
          </a:p>
          <a:p>
            <a:r>
              <a:rPr lang="fr-CA" dirty="0"/>
              <a:t>-	Hoskins</a:t>
            </a:r>
          </a:p>
          <a:p>
            <a:r>
              <a:rPr lang="fr-CA" dirty="0"/>
              <a:t>o	Les Canadiens ont dépensé 34 milliards de dollars pour des médicaments d'ordonnance en 2018</a:t>
            </a:r>
          </a:p>
          <a:p>
            <a:r>
              <a:rPr lang="fr-CA" dirty="0"/>
              <a:t>o	Près de 3 millions de Canadiens ont affirmé qu'ils n'étaient pas en mesure de payer au moins un de leurs médicaments d'ordonnance;</a:t>
            </a:r>
          </a:p>
          <a:p>
            <a:r>
              <a:rPr lang="fr-CA" dirty="0"/>
              <a:t>o	Même les personnes assurées ont de la difficulté à payer leurs ordonnances en raison des quotes-parts, de la coassurance et des franchises. Sur les 3 millions de personnes qui n'avaient pas les moyens de payer leurs médicaments, 38 % avaient une assurance privée et 21 % avaient une assurance publique, mais ça ne couvrait pas suffisamment leurs frais</a:t>
            </a:r>
          </a:p>
          <a:p>
            <a:r>
              <a:rPr lang="fr-CA" dirty="0"/>
              <a:t>o	Près d'un million de Canadiens ont réduit leur consommation d'aliments ou chauffent moins leur maison afin de pouvoir payer leurs médicaments</a:t>
            </a:r>
          </a:p>
          <a:p>
            <a:r>
              <a:rPr lang="fr-CA" dirty="0"/>
              <a:t>o	Près d'un million de Canadiens ont dû emprunter de l'argent pour payer des médicaments d'ordonnance</a:t>
            </a:r>
          </a:p>
          <a:p>
            <a:endParaRPr lang="fr-CA" dirty="0"/>
          </a:p>
          <a:p>
            <a:r>
              <a:rPr lang="fr-CA" dirty="0"/>
              <a:t>Les autres services professionnels:</a:t>
            </a:r>
          </a:p>
          <a:p>
            <a:r>
              <a:rPr lang="fr-CA" dirty="0"/>
              <a:t>- Or, les assurances privées sont de plus en plus dispendieuses, connaissant</a:t>
            </a:r>
          </a:p>
          <a:p>
            <a:r>
              <a:rPr lang="fr-CA" dirty="0"/>
              <a:t>une hausse annuelle de 6 % dans les quatre dernières années pour s’établir</a:t>
            </a:r>
          </a:p>
          <a:p>
            <a:r>
              <a:rPr lang="fr-CA" dirty="0"/>
              <a:t>à 1 144 $ par ménage en 2019 6. Cette augmentation coïncide pourtant avec</a:t>
            </a:r>
          </a:p>
          <a:p>
            <a:r>
              <a:rPr lang="fr-CA" dirty="0"/>
              <a:t>une augmentation de l’inefficacité des assurances privées 7. Au Québec,</a:t>
            </a:r>
          </a:p>
          <a:p>
            <a:r>
              <a:rPr lang="fr-CA" dirty="0"/>
              <a:t>les primes privées sont même 33,5 % plus élevées que dans le reste du</a:t>
            </a:r>
          </a:p>
          <a:p>
            <a:r>
              <a:rPr lang="fr-CA" dirty="0"/>
              <a:t>Canada. En l’absence de couverture universelle par l’État, l’accès à ces</a:t>
            </a:r>
          </a:p>
          <a:p>
            <a:r>
              <a:rPr lang="fr-CA" dirty="0"/>
              <a:t>services est donc restreint aux travailleurs et travailleuses victimes de</a:t>
            </a:r>
          </a:p>
          <a:p>
            <a:r>
              <a:rPr lang="fr-CA" dirty="0"/>
              <a:t>lésions professionnelles, aux </a:t>
            </a:r>
            <a:r>
              <a:rPr lang="fr-CA" dirty="0" err="1"/>
              <a:t>accidenté·e·s</a:t>
            </a:r>
            <a:r>
              <a:rPr lang="fr-CA" dirty="0"/>
              <a:t> de la route, aux victimes d’actes</a:t>
            </a:r>
          </a:p>
          <a:p>
            <a:r>
              <a:rPr lang="fr-CA" dirty="0"/>
              <a:t>criminels et aux personnes nanties.</a:t>
            </a:r>
          </a:p>
          <a:p>
            <a:endParaRPr lang="fr-CA" dirty="0"/>
          </a:p>
          <a:p>
            <a:r>
              <a:rPr lang="fr-CA" dirty="0"/>
              <a:t>Alors que</a:t>
            </a:r>
          </a:p>
          <a:p>
            <a:r>
              <a:rPr lang="fr-CA" dirty="0"/>
              <a:t>les promoteurs du secteur privé prennent régulièrement pour cible les</a:t>
            </a:r>
          </a:p>
          <a:p>
            <a:r>
              <a:rPr lang="fr-CA" dirty="0"/>
              <a:t>lourdeurs bureaucratiques du secteur public, les coûts administratifs de</a:t>
            </a:r>
          </a:p>
          <a:p>
            <a:r>
              <a:rPr lang="fr-CA" dirty="0"/>
              <a:t>l’assurance privée sont quatre, cinq, voire dix fois plus élevés que ceux d’un</a:t>
            </a:r>
          </a:p>
          <a:p>
            <a:r>
              <a:rPr lang="fr-CA" dirty="0"/>
              <a:t>régime public 4. En effet, les compagnies d’assurances ne bénéficient pas</a:t>
            </a:r>
          </a:p>
          <a:p>
            <a:r>
              <a:rPr lang="fr-CA" dirty="0"/>
              <a:t>des économies d’échelle que peut réaliser un régime public et universel.</a:t>
            </a:r>
          </a:p>
          <a:p>
            <a:r>
              <a:rPr lang="fr-CA" dirty="0"/>
              <a:t>De plus, les assureurs privés sont moins efficaces : une proportion bien</a:t>
            </a:r>
          </a:p>
          <a:p>
            <a:r>
              <a:rPr lang="fr-CA" dirty="0"/>
              <a:t>plus élevée des sommes qu’ils récoltent en primes auprès des </a:t>
            </a:r>
            <a:r>
              <a:rPr lang="fr-CA" dirty="0" err="1"/>
              <a:t>adhérent·e·s</a:t>
            </a:r>
            <a:endParaRPr lang="fr-CA" dirty="0"/>
          </a:p>
          <a:p>
            <a:r>
              <a:rPr lang="fr-CA" dirty="0"/>
              <a:t>au régime d’assurance est destinée à des dépenses non médicales, c’</a:t>
            </a:r>
            <a:r>
              <a:rPr lang="fr-CA" dirty="0" err="1"/>
              <a:t>està</a:t>
            </a:r>
            <a:r>
              <a:rPr lang="fr-CA" dirty="0"/>
              <a:t>-</a:t>
            </a:r>
          </a:p>
          <a:p>
            <a:r>
              <a:rPr lang="fr-CA" dirty="0"/>
              <a:t>dire les frais d’administration, les dépenses de marketing et le versement</a:t>
            </a:r>
          </a:p>
          <a:p>
            <a:r>
              <a:rPr lang="fr-CA" dirty="0"/>
              <a:t>de dividendes aux actionnaires.</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17</a:t>
            </a:fld>
            <a:endParaRPr lang="fr-FR">
              <a:solidFill>
                <a:prstClr val="black"/>
              </a:solidFill>
              <a:latin typeface="Calibri" panose="020F0502020204030204"/>
            </a:endParaRPr>
          </a:p>
        </p:txBody>
      </p:sp>
    </p:spTree>
    <p:extLst>
      <p:ext uri="{BB962C8B-B14F-4D97-AF65-F5344CB8AC3E}">
        <p14:creationId xmlns:p14="http://schemas.microsoft.com/office/powerpoint/2010/main" val="36890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 </a:t>
            </a:r>
            <a:r>
              <a:rPr lang="fr-CA" dirty="0" err="1"/>
              <a:t>Physios</a:t>
            </a:r>
            <a:r>
              <a:rPr lang="fr-CA" dirty="0"/>
              <a:t> ou psys.</a:t>
            </a:r>
            <a:br>
              <a:rPr lang="fr-CA" dirty="0"/>
            </a:br>
            <a:br>
              <a:rPr lang="fr-CA" dirty="0"/>
            </a:br>
            <a:r>
              <a:rPr lang="fr-CA" dirty="0"/>
              <a:t>= Privatiser les profits, socialiser les pertes.</a:t>
            </a:r>
            <a:br>
              <a:rPr lang="fr-CA" dirty="0"/>
            </a:br>
            <a:br>
              <a:rPr lang="fr-CA" dirty="0"/>
            </a:br>
            <a:r>
              <a:rPr lang="fr-CA" dirty="0"/>
              <a:t>L’organisation des assurances médicaments au Québec offre un exemple</a:t>
            </a:r>
          </a:p>
          <a:p>
            <a:r>
              <a:rPr lang="fr-CA" dirty="0"/>
              <a:t>limpide des conséquences d’un régime hybride public-privé. L’assurance</a:t>
            </a:r>
          </a:p>
          <a:p>
            <a:r>
              <a:rPr lang="fr-CA" dirty="0"/>
              <a:t>privée enrôle majoritairement des </a:t>
            </a:r>
            <a:r>
              <a:rPr lang="fr-CA" dirty="0" err="1"/>
              <a:t>adhérent·e·s</a:t>
            </a:r>
            <a:r>
              <a:rPr lang="fr-CA" dirty="0"/>
              <a:t> au sein de la population</a:t>
            </a:r>
          </a:p>
          <a:p>
            <a:r>
              <a:rPr lang="fr-CA" dirty="0"/>
              <a:t>active, et donc qui tendent à être plus jeunes et plus en santé. L’assurance</a:t>
            </a:r>
          </a:p>
          <a:p>
            <a:r>
              <a:rPr lang="fr-CA" dirty="0"/>
              <a:t>publique couvre toutes les autres personnes, c’est-à-dire celles qui constitueraient</a:t>
            </a:r>
          </a:p>
          <a:p>
            <a:r>
              <a:rPr lang="fr-CA" dirty="0"/>
              <a:t>un fardeau financier pour le régime assurantiel. La conséquence :</a:t>
            </a:r>
          </a:p>
          <a:p>
            <a:r>
              <a:rPr lang="fr-CA" dirty="0"/>
              <a:t>le régime général québécois est extrêmement lucratif pour les assureurs</a:t>
            </a:r>
          </a:p>
          <a:p>
            <a:r>
              <a:rPr lang="fr-CA" dirty="0"/>
              <a:t>privés et fortement déficitaire pour le régime public. Ce résultat n’a aucun</a:t>
            </a:r>
          </a:p>
          <a:p>
            <a:r>
              <a:rPr lang="fr-CA" dirty="0"/>
              <a:t>lien avec l’efficacité intrinsèque de chacun : le système est construit de</a:t>
            </a:r>
          </a:p>
          <a:p>
            <a:r>
              <a:rPr lang="fr-CA" dirty="0"/>
              <a:t>façon à générer des profits pour le privé et des pertes pour le public.</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18</a:t>
            </a:fld>
            <a:endParaRPr lang="fr-FR">
              <a:solidFill>
                <a:prstClr val="black"/>
              </a:solidFill>
              <a:latin typeface="Calibri" panose="020F0502020204030204"/>
            </a:endParaRPr>
          </a:p>
        </p:txBody>
      </p:sp>
    </p:spTree>
    <p:extLst>
      <p:ext uri="{BB962C8B-B14F-4D97-AF65-F5344CB8AC3E}">
        <p14:creationId xmlns:p14="http://schemas.microsoft.com/office/powerpoint/2010/main" val="473934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L’exemple des formulaires signés dans les cliniques privées qui disent explicitement que les complications d’une chirurgie ne sont pas prises en charge par la clinique…</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19</a:t>
            </a:fld>
            <a:endParaRPr lang="fr-FR">
              <a:solidFill>
                <a:prstClr val="black"/>
              </a:solidFill>
              <a:latin typeface="Calibri" panose="020F0502020204030204"/>
            </a:endParaRPr>
          </a:p>
        </p:txBody>
      </p:sp>
    </p:spTree>
    <p:extLst>
      <p:ext uri="{BB962C8B-B14F-4D97-AF65-F5344CB8AC3E}">
        <p14:creationId xmlns:p14="http://schemas.microsoft.com/office/powerpoint/2010/main" val="145020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a:t>
            </a:fld>
            <a:endParaRPr lang="fr-FR"/>
          </a:p>
        </p:txBody>
      </p:sp>
    </p:spTree>
    <p:extLst>
      <p:ext uri="{BB962C8B-B14F-4D97-AF65-F5344CB8AC3E}">
        <p14:creationId xmlns:p14="http://schemas.microsoft.com/office/powerpoint/2010/main" val="356275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Les résultats d’une récente étude publiée dans le journal The Lancet et utilisant un large éventail de données britanniques collectées entre 2013 et 2020 sont sans équivoque à ce sujet : une augmentation annuelle de 10% du nombre de procédures effectuées dans les cliniques privées augmenterait significativement le taux de mortalité « traitable » de 3,8%, ce qui correspond à 557 décès évitables supplémentaires depuis 2014 pour l’échantillon considéré uniquement (environ 600 000 procédures médicales). La mortalité traitable correspond « au nombre de décès qui peuvent être évités grâce à des interventions médicales appropriées et effectuées à temps ». Les auteurs en arrivent à la conclusion que la hausse du taux de mortalité traitable est une des conséquences de la moins bonne qualité des soins offerts dans le réseau britannique privé comparativement au réseau public.</a:t>
            </a:r>
          </a:p>
          <a:p>
            <a:endParaRPr lang="fr-CA" dirty="0"/>
          </a:p>
          <a:p>
            <a:r>
              <a:rPr lang="fr-CA" dirty="0"/>
              <a:t>Une autre étude, publiée cette fois en 2013, montre qu’une plus grande place du secteur public dans la santé en Italie était associée avec une réduction de la mortalité évitable au fil du temps, alors que ce n’est pas le cas avec le secteur privé.</a:t>
            </a:r>
          </a:p>
          <a:p>
            <a:endParaRPr lang="fr-CA" dirty="0"/>
          </a:p>
          <a:p>
            <a:r>
              <a:rPr lang="fr-CA" dirty="0"/>
              <a:t>Méta-analyse de </a:t>
            </a:r>
            <a:r>
              <a:rPr lang="fr-CA" dirty="0" err="1"/>
              <a:t>Devereaux</a:t>
            </a:r>
            <a:r>
              <a:rPr lang="fr-CA" dirty="0"/>
              <a:t> et al. (2002). Comparaison entre les hôpitaux privés à but lucratif et les hôpitaux privés à but non lucratif. +2% de mortalité dans les hôpitaux à but lucratif (donc faire la nuance: données laissent croire que c’est plutôt la quête de profit du secteur privé à but lucratif qui pose problème: santé pourrait être prise en charge par OSBL/coopératives)</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20</a:t>
            </a:fld>
            <a:endParaRPr lang="fr-FR">
              <a:solidFill>
                <a:prstClr val="black"/>
              </a:solidFill>
              <a:latin typeface="Calibri" panose="020F0502020204030204"/>
            </a:endParaRPr>
          </a:p>
        </p:txBody>
      </p:sp>
    </p:spTree>
    <p:extLst>
      <p:ext uri="{BB962C8B-B14F-4D97-AF65-F5344CB8AC3E}">
        <p14:creationId xmlns:p14="http://schemas.microsoft.com/office/powerpoint/2010/main" val="153884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21</a:t>
            </a:fld>
            <a:endParaRPr lang="fr-FR"/>
          </a:p>
        </p:txBody>
      </p:sp>
    </p:spTree>
    <p:extLst>
      <p:ext uri="{BB962C8B-B14F-4D97-AF65-F5344CB8AC3E}">
        <p14:creationId xmlns:p14="http://schemas.microsoft.com/office/powerpoint/2010/main" val="2923280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En se basant sur ses nombreux travaux de recherche effectués au cours des deux dernières décennies sur le système de santé, l’IRIS propose six chantiers majeurs pour reconstruire le réseau de la santé et des services sociaux. Ces propositions ne prétendent pas être exhaustives ou apporter des solutions à l’ensemble des problèmes auxquels il est confronté. Néanmoins, nous considérons que la réalisation de ces six chantiers donnerait au système public de santé les moyens d’effectuer le virage majeur essentiel à sa résilience et à sa pérennité.</a:t>
            </a:r>
          </a:p>
          <a:p>
            <a:endParaRPr lang="fr-CA" dirty="0"/>
          </a:p>
          <a:p>
            <a:r>
              <a:rPr lang="fr-CA" dirty="0"/>
              <a:t>Ce virage ne pourra évidemment pas être complété du jour au lendemain. Les investissements majeurs et les embauches massives qu’il requiert devront nécessairement être étalés sur quelques années. Néanmoins, la gravité de la crise qui secoue actuellement le réseau et l’ampleur des défis auxquels il sera confronté dans un avenir proche – qu’on pense au vieillissement de la population ou à la crise climatique – imposent une mise en œuvre la plus rapide possible. Dans cette optique, nous concevons le déploiement des six chantiers sur un horizon de trois à six ans. </a:t>
            </a:r>
          </a:p>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22</a:t>
            </a:fld>
            <a:endParaRPr lang="fr-FR"/>
          </a:p>
        </p:txBody>
      </p:sp>
    </p:spTree>
    <p:extLst>
      <p:ext uri="{BB962C8B-B14F-4D97-AF65-F5344CB8AC3E}">
        <p14:creationId xmlns:p14="http://schemas.microsoft.com/office/powerpoint/2010/main" val="46701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Idées fortes, bien illustrées et faciles à retenir:</a:t>
            </a:r>
          </a:p>
          <a:p>
            <a:pPr marL="174708" indent="-174708">
              <a:buFont typeface="Arial" panose="020B0604020202020204" pitchFamily="34" charset="0"/>
              <a:buChar char="•"/>
            </a:pPr>
            <a:r>
              <a:rPr lang="fr-CA" dirty="0"/>
              <a:t>400 pôles sociaux</a:t>
            </a:r>
          </a:p>
          <a:p>
            <a:pPr marL="174708" indent="-174708">
              <a:buFont typeface="Arial" panose="020B0604020202020204" pitchFamily="34" charset="0"/>
              <a:buChar char="•"/>
            </a:pPr>
            <a:r>
              <a:rPr lang="fr-CA" dirty="0"/>
              <a:t>Dépenses 50/50 (préventif/curatif)</a:t>
            </a:r>
          </a:p>
          <a:p>
            <a:pPr marL="174708" indent="-174708">
              <a:buFont typeface="Arial" panose="020B0604020202020204" pitchFamily="34" charset="0"/>
              <a:buChar char="•"/>
            </a:pPr>
            <a:r>
              <a:rPr lang="fr-CA" dirty="0"/>
              <a:t>Quatre urgences: SM, santé publique, services à domicile et secteur communautaire</a:t>
            </a:r>
          </a:p>
          <a:p>
            <a:pPr marL="174708" indent="-174708">
              <a:buFont typeface="Arial" panose="020B0604020202020204" pitchFamily="34" charset="0"/>
              <a:buChar char="•"/>
            </a:pPr>
            <a:r>
              <a:rPr lang="fr-CA" dirty="0"/>
              <a:t>+100 000 travailleuses et travailleurs</a:t>
            </a:r>
          </a:p>
          <a:p>
            <a:pPr marL="174708" indent="-174708">
              <a:buFont typeface="Arial" panose="020B0604020202020204" pitchFamily="34" charset="0"/>
              <a:buChar char="•"/>
            </a:pPr>
            <a:r>
              <a:rPr lang="fr-CA" dirty="0"/>
              <a:t>Déprivatiser</a:t>
            </a:r>
          </a:p>
          <a:p>
            <a:pPr marL="174708" indent="-174708">
              <a:buFont typeface="Arial" panose="020B0604020202020204" pitchFamily="34" charset="0"/>
              <a:buChar char="•"/>
            </a:pPr>
            <a:r>
              <a:rPr lang="fr-CA" dirty="0"/>
              <a:t>Démédicaliser</a:t>
            </a:r>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23</a:t>
            </a:fld>
            <a:endParaRPr lang="fr-FR"/>
          </a:p>
        </p:txBody>
      </p:sp>
    </p:spTree>
    <p:extLst>
      <p:ext uri="{BB962C8B-B14F-4D97-AF65-F5344CB8AC3E}">
        <p14:creationId xmlns:p14="http://schemas.microsoft.com/office/powerpoint/2010/main" val="272966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solidFill>
                  <a:srgbClr val="000000"/>
                </a:solidFill>
                <a:latin typeface="Calibri" panose="020F0502020204030204" pitchFamily="34" charset="0"/>
              </a:rPr>
              <a:t>- Nous proposons la création d’un véritable réseau de </a:t>
            </a:r>
            <a:r>
              <a:rPr lang="fr-CA" sz="900" b="1" dirty="0">
                <a:solidFill>
                  <a:srgbClr val="000000"/>
                </a:solidFill>
                <a:latin typeface="Calibri" panose="020F0502020204030204" pitchFamily="34" charset="0"/>
              </a:rPr>
              <a:t>400 POINTS DE CONTACTS LOCAUX DIRECTS </a:t>
            </a:r>
            <a:r>
              <a:rPr lang="fr-CA" sz="900" dirty="0">
                <a:solidFill>
                  <a:srgbClr val="000000"/>
                </a:solidFill>
                <a:latin typeface="Calibri" panose="020F0502020204030204" pitchFamily="34" charset="0"/>
              </a:rPr>
              <a:t>entre le système de santé et la population pour gérer 1 500 installations du réseau.</a:t>
            </a:r>
          </a:p>
          <a:p>
            <a:endParaRPr lang="fr-CA" sz="900" b="0" dirty="0">
              <a:effectLst/>
            </a:endParaRPr>
          </a:p>
          <a:p>
            <a:r>
              <a:rPr lang="fr-CA" sz="900" dirty="0">
                <a:solidFill>
                  <a:srgbClr val="000000"/>
                </a:solidFill>
                <a:latin typeface="Calibri" panose="020F0502020204030204" pitchFamily="34" charset="0"/>
              </a:rPr>
              <a:t>- Ces points de contact </a:t>
            </a:r>
            <a:r>
              <a:rPr lang="fr-CA" sz="900" b="1" dirty="0">
                <a:solidFill>
                  <a:srgbClr val="000000"/>
                </a:solidFill>
                <a:latin typeface="Calibri" panose="020F0502020204030204" pitchFamily="34" charset="0"/>
              </a:rPr>
              <a:t>couvriraient un territoire local </a:t>
            </a:r>
            <a:r>
              <a:rPr lang="fr-CA" sz="900" dirty="0">
                <a:solidFill>
                  <a:srgbClr val="000000"/>
                </a:solidFill>
                <a:latin typeface="Calibri" panose="020F0502020204030204" pitchFamily="34" charset="0"/>
              </a:rPr>
              <a:t>comptant entre </a:t>
            </a:r>
            <a:r>
              <a:rPr lang="fr-CA" sz="900" b="1" dirty="0">
                <a:solidFill>
                  <a:srgbClr val="000000"/>
                </a:solidFill>
                <a:latin typeface="Calibri" panose="020F0502020204030204" pitchFamily="34" charset="0"/>
              </a:rPr>
              <a:t>10 000 (pour les milieux ruraux) et 30 000 personnes (pour les milieux urbains)</a:t>
            </a:r>
            <a:r>
              <a:rPr lang="fr-CA" sz="900" dirty="0">
                <a:solidFill>
                  <a:srgbClr val="000000"/>
                </a:solidFill>
                <a:latin typeface="Calibri" panose="020F0502020204030204" pitchFamily="34" charset="0"/>
              </a:rPr>
              <a:t> et seraient responsables des installations (hôpitaux, CLSC, CHSLD, etc.) présentes sur ce territoire. </a:t>
            </a:r>
          </a:p>
          <a:p>
            <a:endParaRPr lang="fr-CA" sz="900" b="0" dirty="0">
              <a:effectLst/>
            </a:endParaRPr>
          </a:p>
          <a:p>
            <a:r>
              <a:rPr lang="fr-CA" sz="900" dirty="0">
                <a:solidFill>
                  <a:srgbClr val="000000"/>
                </a:solidFill>
                <a:latin typeface="Calibri" panose="020F0502020204030204" pitchFamily="34" charset="0"/>
              </a:rPr>
              <a:t>- Il s’agirait </a:t>
            </a:r>
            <a:r>
              <a:rPr lang="fr-CA" sz="900" b="1" dirty="0">
                <a:solidFill>
                  <a:srgbClr val="000000"/>
                </a:solidFill>
                <a:latin typeface="Calibri" panose="020F0502020204030204" pitchFamily="34" charset="0"/>
              </a:rPr>
              <a:t>d’instances décisionnelles </a:t>
            </a:r>
            <a:r>
              <a:rPr lang="fr-CA" sz="900" dirty="0">
                <a:solidFill>
                  <a:srgbClr val="000000"/>
                </a:solidFill>
                <a:latin typeface="Calibri" panose="020F0502020204030204" pitchFamily="34" charset="0"/>
              </a:rPr>
              <a:t>dotées de réels pouvoirs pour déterminer les priorités, les objectifs, les programmes et les services offerts dans ces installations, ainsi que pour </a:t>
            </a:r>
            <a:r>
              <a:rPr lang="fr-CA" sz="900" b="1" dirty="0">
                <a:solidFill>
                  <a:srgbClr val="000000"/>
                </a:solidFill>
                <a:latin typeface="Calibri" panose="020F0502020204030204" pitchFamily="34" charset="0"/>
              </a:rPr>
              <a:t>embaucher leurs gestionnaires et le personnel</a:t>
            </a:r>
            <a:r>
              <a:rPr lang="fr-CA" sz="900" dirty="0">
                <a:solidFill>
                  <a:srgbClr val="000000"/>
                </a:solidFill>
                <a:latin typeface="Calibri" panose="020F0502020204030204" pitchFamily="34" charset="0"/>
              </a:rPr>
              <a:t>. Ils prendraient la forme de conseils d’administration élus, composés de gestionnaires (1/3) et de membres du personnel (1/3) de ces installations, ainsi que de </a:t>
            </a:r>
            <a:r>
              <a:rPr lang="fr-CA" sz="900" dirty="0" err="1">
                <a:solidFill>
                  <a:srgbClr val="000000"/>
                </a:solidFill>
                <a:latin typeface="Calibri" panose="020F0502020204030204" pitchFamily="34" charset="0"/>
              </a:rPr>
              <a:t>citoyen·ne·s</a:t>
            </a:r>
            <a:r>
              <a:rPr lang="fr-CA" sz="900" dirty="0">
                <a:solidFill>
                  <a:srgbClr val="000000"/>
                </a:solidFill>
                <a:latin typeface="Calibri" panose="020F0502020204030204" pitchFamily="34" charset="0"/>
              </a:rPr>
              <a:t> représentatives de la population locale (1/3).</a:t>
            </a:r>
            <a:endParaRPr lang="fr-CA" sz="900" b="0" dirty="0">
              <a:effectLst/>
            </a:endParaRP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 L’approche qui est proposée ici constitue une rupture avec celle de la « nouvelle gestion publique », qui consiste pour l’essentiel à appliquer aux services publics les méthodes de gestion du secteur privé. C’est donc avant tout aux usagères et aux usagers des services que le personnel devrait rendre des comptes plutôt qu’à des supérieurs hiérarchiques déconnectés du terrain.</a:t>
            </a:r>
          </a:p>
          <a:p>
            <a:endParaRPr lang="fr-CA" sz="900" dirty="0">
              <a:solidFill>
                <a:srgbClr val="000000"/>
              </a:solidFill>
              <a:latin typeface="Calibri" panose="020F0502020204030204" pitchFamily="34" charset="0"/>
            </a:endParaRPr>
          </a:p>
          <a:p>
            <a:r>
              <a:rPr lang="fr-CA" sz="900" b="0" dirty="0">
                <a:effectLst/>
              </a:rPr>
              <a:t>Ex. du stationnement à l’hôpital de Vaudreuil-Soulanges. Membres de la pop auraient peut-être vu les bénéfices d’un milieu qui reste vert, au lieu des économies de bout de chandelle faites par des gestionnaires loin du terrain qui voient juste l’aspect comptable.</a:t>
            </a:r>
          </a:p>
          <a:p>
            <a:endParaRPr lang="fr-CA" sz="900" b="0" dirty="0">
              <a:effectLst/>
            </a:endParaRPr>
          </a:p>
          <a:p>
            <a:r>
              <a:rPr lang="fr-CA" sz="900" b="0" dirty="0">
                <a:effectLst/>
              </a:rPr>
              <a:t>Ex. aussi des professionnelles des </a:t>
            </a:r>
            <a:r>
              <a:rPr lang="fr-CA" sz="900" b="0" dirty="0" err="1">
                <a:effectLst/>
              </a:rPr>
              <a:t>soinss</a:t>
            </a:r>
            <a:r>
              <a:rPr lang="fr-CA" sz="900" b="0" dirty="0">
                <a:effectLst/>
              </a:rPr>
              <a:t> à domicile (incluent des TS, des </a:t>
            </a:r>
            <a:r>
              <a:rPr lang="fr-CA" sz="900" b="0" dirty="0" err="1">
                <a:effectLst/>
              </a:rPr>
              <a:t>physios</a:t>
            </a:r>
            <a:r>
              <a:rPr lang="fr-CA" sz="900" b="0" dirty="0">
                <a:effectLst/>
              </a:rPr>
              <a:t>, des </a:t>
            </a:r>
            <a:r>
              <a:rPr lang="fr-CA" sz="900" b="0" dirty="0" err="1">
                <a:effectLst/>
              </a:rPr>
              <a:t>nutris</a:t>
            </a:r>
            <a:r>
              <a:rPr lang="fr-CA" sz="900" b="0" dirty="0">
                <a:effectLst/>
              </a:rPr>
              <a:t>, des </a:t>
            </a:r>
            <a:r>
              <a:rPr lang="fr-CA" sz="900" b="0" dirty="0" err="1">
                <a:effectLst/>
              </a:rPr>
              <a:t>infs</a:t>
            </a:r>
            <a:r>
              <a:rPr lang="fr-CA" sz="900" b="0" dirty="0">
                <a:effectLst/>
              </a:rPr>
              <a:t>, etc.) qui passent 70% de leur temps en déplacement et en paperasse (tâches administratives). Ancrage local = moins de déplacements. Rendre des comptes à la pop = participer à des assemblées citoyennes de santé au lieu de remplir formulaires = mieux connaître son milieu, échanger sur les besoins de la communauté.</a:t>
            </a:r>
          </a:p>
          <a:p>
            <a:r>
              <a:rPr lang="fr-CA" sz="900" b="0" dirty="0">
                <a:effectLst/>
              </a:rPr>
              <a:t>(« Ça passe par de plus petites équipes de professionnelles qui se parlent, avec des dossiers électroniques, et des territoires plus petits pour se déplacer » - Philippe Voyer, directeur des programmes de baccalauréat en sciences infirmières à l’Université Laval)</a:t>
            </a:r>
          </a:p>
          <a:p>
            <a:br>
              <a:rPr lang="fr-CA" sz="900" dirty="0"/>
            </a:br>
            <a:r>
              <a:rPr lang="fr-CA" sz="900" dirty="0"/>
              <a:t>2 volets à cette proposition. Le texte insiste sur le volet démocratique (pleine participation des </a:t>
            </a:r>
            <a:r>
              <a:rPr lang="fr-CA" sz="900" dirty="0" err="1"/>
              <a:t>citoyen·ne·s</a:t>
            </a:r>
            <a:r>
              <a:rPr lang="fr-CA" sz="900" dirty="0"/>
              <a:t> à la gestion et à la prise de décision dans le réseau, notamment pour éviter bureaucratie et paperasse – 70% du temps consacré aux déplacements et aux tâches admins), mais aussi volet accès: Étude en cours montre que les gens doivent déployer efforts considérables pour savoir à quelle porte cogner, trouver point d’entrée dans le réseau pour avoir accès aux services dont ils ont besoin. = Énergie, temps, ressources pour ceux et celles qui font ces démarches (même pour des personnes aptes et débrouillardes qui connaissent déjà bien les services). = non-recours aux services (« laisser passer » le problème, se soigner soi-même, attendre que ça empire) pour ceux et celles qui n’ont pas la capacité ou l’énergie de faire ce travail d’accès aux soins. Un point d’accès clair et connu de tous et toutes, ancré dans la communauté = possibilité de se rendre sur place et d’être orienté par des personnes qui savent manœuvrer à l’intérieur du réseau et qui sont payées pour faire ce travail de tri/répartition/navigation. Ne pas laisser tout le fardeau aux personnes qui ont besoin de services.</a:t>
            </a:r>
          </a:p>
          <a:p>
            <a:endParaRPr lang="fr-CA" sz="900" dirty="0"/>
          </a:p>
          <a:p>
            <a:r>
              <a:rPr lang="fr-CA" sz="900" dirty="0"/>
              <a:t>-----------------------</a:t>
            </a:r>
          </a:p>
          <a:p>
            <a:endParaRPr lang="fr-CA" sz="900" dirty="0"/>
          </a:p>
          <a:p>
            <a:r>
              <a:rPr lang="fr-CA" sz="900" dirty="0"/>
              <a:t>1. Plusieurs études montrent que les services publics les plus efficaces sont ceux qui sont gérés en collaboration étroite avec les usagères et les usagers des services, de manière démocratique et décentralisée</a:t>
            </a:r>
          </a:p>
          <a:p>
            <a:r>
              <a:rPr lang="fr-CA" sz="900" dirty="0"/>
              <a:t>Or, au Québec, les réformes successives ont plutôt eu pour effet de couper le réseau de la santé et des services sociaux de ses ancrages qui permettaient la participation de contacts avec la population. Par conséquent, le système de santé peine à bien connaître et à bien s’adapter aux besoins réels des communautés et de la population, et celles-ci sont dépouillées de toute forme de pouvoir sur les services qui lui sont offerts.</a:t>
            </a:r>
          </a:p>
          <a:p>
            <a:endParaRPr lang="fr-CA" sz="900" dirty="0"/>
          </a:p>
          <a:p>
            <a:r>
              <a:rPr lang="fr-CA" sz="900" dirty="0"/>
              <a:t>2. Plutôt que de confier à une seule agence et à un seul conseil d’administration la tâche de diriger de manière centralisée et hiérarchique les plus de 1 500 installations du réseau, nous proposons la création d’un véritable réseau de 400 points de contacts   locaux directs entre le système de santé et la population . Ces points de contact couvriraient un territoire local comptant entre 10 000 (pour les milieux ruraux) et 30 000 personnes (pour les milieux urbains) et seraient responsables des installations (hôpitaux, CLSC, CHSLD, etc.) présentes sur ce territoire. </a:t>
            </a:r>
          </a:p>
          <a:p>
            <a:endParaRPr lang="fr-CA" sz="900" dirty="0"/>
          </a:p>
          <a:p>
            <a:r>
              <a:rPr lang="fr-CA" sz="900" dirty="0"/>
              <a:t>Il s’agirait d’instances décisionnelles  dotées de réels pouvoir pour déterminer les priorités, les objectifs, les programmes et les services offerts dans ces installations, ainsi que pour embaucher leurs gestionnaires et le personnel. Ils prendraient la forme de conseils d’administration élus, composés de gestionnaires (1/3) et de membres du personnel (1/3) de ces installations, ainsi que de </a:t>
            </a:r>
            <a:r>
              <a:rPr lang="fr-CA" sz="900" dirty="0" err="1"/>
              <a:t>citoyen·ne·s</a:t>
            </a:r>
            <a:r>
              <a:rPr lang="fr-CA" sz="900" dirty="0"/>
              <a:t> représentatives de la population locale (1/3).</a:t>
            </a:r>
          </a:p>
          <a:p>
            <a:endParaRPr lang="fr-CA" sz="900" dirty="0"/>
          </a:p>
          <a:p>
            <a:r>
              <a:rPr lang="fr-CA" sz="900" dirty="0"/>
              <a:t>L’approche qui est proposée ici constitue une rupture avec celle de la « nouvelle gestion publique », qui consiste pour l’essentiel à appliquer aux services publics les méthodes de gestion du secteur privé. En santé et services sociaux, elle se traduit notamment par une gestion centralisée basée sur des indicateurs quantitatifs de performance et par l’imposition de contrôles hiérarchiques serrés sur le personnel, qui doit rendre des comptes à des supérieurs souvent formés pour gérer des entreprises privées.</a:t>
            </a:r>
          </a:p>
          <a:p>
            <a:endParaRPr lang="fr-CA" sz="900" dirty="0"/>
          </a:p>
          <a:p>
            <a:r>
              <a:rPr lang="fr-CA" sz="900" dirty="0"/>
              <a:t>3. D’instaurer une gestion démocratique à échelle humaine et d’inverser la chaîne de reddition de comptes puisque le contrôle sur la qualité des services et sur la capacité des établissements à répondre aux besoins de la population ne serait plus exercé de manière centralisée et du haut vers le bas (top-down), mais plutôt de manière décentralisée et du bas vers le haut (</a:t>
            </a:r>
            <a:r>
              <a:rPr lang="fr-CA" sz="900" dirty="0" err="1"/>
              <a:t>bottom</a:t>
            </a:r>
            <a:r>
              <a:rPr lang="fr-CA" sz="900" dirty="0"/>
              <a:t> up) : il serait exercé démocratiquement par les populations locales. C’est donc avant tout aux usagères et aux usagers des services que le personnel devrait rendre des comptes plutôt qu’à des supérieurs hiérarchiques déconnectés du terrain .</a:t>
            </a:r>
          </a:p>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24</a:t>
            </a:fld>
            <a:endParaRPr lang="fr-FR"/>
          </a:p>
        </p:txBody>
      </p:sp>
    </p:spTree>
    <p:extLst>
      <p:ext uri="{BB962C8B-B14F-4D97-AF65-F5344CB8AC3E}">
        <p14:creationId xmlns:p14="http://schemas.microsoft.com/office/powerpoint/2010/main" val="27105289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800" dirty="0">
                <a:solidFill>
                  <a:srgbClr val="000000"/>
                </a:solidFill>
                <a:latin typeface="Calibri" panose="020F0502020204030204" pitchFamily="34" charset="0"/>
              </a:rPr>
              <a:t>À la racine du mal-financement du réseau : $$$ concentrés sur les services curatifs spécialisés et surspécialisés très coûteux, au détriment de la prévention et des services courants de première ligne. </a:t>
            </a:r>
          </a:p>
          <a:p>
            <a:endParaRPr lang="fr-CA" sz="4500" dirty="0"/>
          </a:p>
          <a:p>
            <a:r>
              <a:rPr lang="fr-CA" sz="1800" dirty="0">
                <a:solidFill>
                  <a:srgbClr val="000000"/>
                </a:solidFill>
                <a:latin typeface="Calibri" panose="020F0502020204030204" pitchFamily="34" charset="0"/>
              </a:rPr>
              <a:t>Autrement dit, une part disproportionnée des dépenses est consacrée à soigner à grands frais les gens lorsqu’ils et elles sont déjà très malades ou en crise, mais très peu est fait par le système de santé pour éviter que ces problèmes ne surviennent ou qu’ils ne s’aggravent.</a:t>
            </a:r>
            <a:endParaRPr lang="fr-CA" sz="4500" dirty="0"/>
          </a:p>
          <a:p>
            <a:endParaRPr lang="fr-CA" dirty="0"/>
          </a:p>
          <a:p>
            <a:r>
              <a:rPr lang="fr-CA" dirty="0"/>
              <a:t>En ce moment, 27% des dépenses du MSSS = 1ère ligne, santé publique et services sociaux. Viser à moyen terme un ratio 50/50, soit 50% des dépenses de programme en santé publique et dans la première ligne, et 50% dans la médecine spécialisée, les hôpitaux, l’hébergement et la réadaptation.</a:t>
            </a:r>
          </a:p>
          <a:p>
            <a:endParaRPr lang="fr-CA" dirty="0"/>
          </a:p>
          <a:p>
            <a:r>
              <a:rPr lang="fr-CA" dirty="0"/>
              <a:t>En 2021-2022, les dépenses de programme dans ces secteurs spécialisés totalisaient 21,8 G$. Il faudrait donc des investissements supplémentaires de 13,8 G$ pour que les dépenses en prévention et en première ligne les égalisent.</a:t>
            </a:r>
          </a:p>
          <a:p>
            <a:endParaRPr lang="fr-CA" dirty="0"/>
          </a:p>
          <a:p>
            <a:r>
              <a:rPr lang="fr-CA" dirty="0"/>
              <a:t>Spontanément, quand on pense à la santé, on a tendance à penser hôpitaux, médecins, infirmières, médicaments. Mais c’est une image partielle. Santé, c’est aussi nourriture de qualité, logement convenable, revenu viable, être entouré d’espaces verts, pouvoir faire de l’exercice, avoir du temps libre, se reposer, avoir des occasions de socialiser, etc.</a:t>
            </a:r>
          </a:p>
          <a:p>
            <a:endParaRPr lang="fr-CA" dirty="0"/>
          </a:p>
          <a:p>
            <a:pPr defTabSz="698830">
              <a:defRPr/>
            </a:pPr>
            <a:r>
              <a:rPr lang="fr-CA" sz="4500" dirty="0">
                <a:solidFill>
                  <a:prstClr val="black"/>
                </a:solidFill>
                <a:latin typeface="Calibri" panose="020F0502020204030204"/>
              </a:rPr>
              <a:t>Plus largement, il faut agir prioritairement sur les déterminants sociaux de la santé. </a:t>
            </a:r>
            <a:r>
              <a:rPr lang="fr-CA" sz="1800" dirty="0">
                <a:solidFill>
                  <a:srgbClr val="000000"/>
                </a:solidFill>
                <a:latin typeface="Calibri" panose="020F0502020204030204" pitchFamily="34" charset="0"/>
              </a:rPr>
              <a:t>Ces déterminants réfèrent aux conditions dans lesquelles les gens vivent, travaillent, se logent, se nourrissent, se déplacent, etc. Ils comptent pour environ 50% dans l’état de santé des populations. Beaucoup plus bénéfiques pour la santé que d’augmenter l’offre de services curatifs du système de soins.</a:t>
            </a:r>
          </a:p>
          <a:p>
            <a:pPr defTabSz="698830">
              <a:defRPr/>
            </a:pPr>
            <a:endParaRPr lang="fr-CA" sz="1800" dirty="0">
              <a:solidFill>
                <a:srgbClr val="000000"/>
              </a:solidFill>
              <a:latin typeface="Calibri" panose="020F0502020204030204" pitchFamily="34" charset="0"/>
            </a:endParaRPr>
          </a:p>
          <a:p>
            <a:pPr defTabSz="698830">
              <a:defRPr/>
            </a:pPr>
            <a:r>
              <a:rPr lang="fr-CA" dirty="0">
                <a:solidFill>
                  <a:prstClr val="black"/>
                </a:solidFill>
                <a:latin typeface="Calibri" panose="020F0502020204030204"/>
              </a:rPr>
              <a:t>Réduire ces besoins et réduire la demande de soins et de services en agissant en amont, sur les facteurs qui contribuent à détériorer l’état de santé de la population. Pas seulement au MSSS (ces déterminants réfèrent aux conditions dans lesquelles les gens vivent, travaillent, se logent, se nourrissent, se déplacent, etc.) Ils comptent pour environ 50% dans l’état de santé des populations (contre 25% pour système de soins, 15% pour biologie et génétique, 10% pour environnement physique selon INSPQ) . Mettre en place des politiques publiques qui contribueraient à réduire de manière importante la pauvreté et les inégalités socioéconomiques – par exemple en bonifiant l’aide sociale et le salaire minimum au niveau du revenu viable ou encore en mettant en place des politiques permettant de diminuer les coûts associés au logement – aurait des conséquences beaucoup plus bénéfiques pour la santé que d’augmenter l’offre de services curatifs du système de soins.</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On pourra jamais assez insister là-dessus:</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 Moisissures dans les logements. Stress liés aux évictions.</a:t>
            </a:r>
          </a:p>
          <a:p>
            <a:pPr defTabSz="698830">
              <a:defRPr/>
            </a:pPr>
            <a:r>
              <a:rPr lang="fr-CA" dirty="0">
                <a:solidFill>
                  <a:prstClr val="black"/>
                </a:solidFill>
                <a:latin typeface="Calibri" panose="020F0502020204030204"/>
              </a:rPr>
              <a:t>- Risques professionnels et accidents de travail</a:t>
            </a:r>
          </a:p>
          <a:p>
            <a:pPr defTabSz="698830">
              <a:defRPr/>
            </a:pPr>
            <a:r>
              <a:rPr lang="fr-CA" dirty="0">
                <a:solidFill>
                  <a:prstClr val="black"/>
                </a:solidFill>
                <a:latin typeface="Calibri" panose="020F0502020204030204"/>
              </a:rPr>
              <a:t>- Déserts alimentaires. Aliments ultra-transformés.</a:t>
            </a:r>
          </a:p>
          <a:p>
            <a:pPr defTabSz="698830">
              <a:defRPr/>
            </a:pPr>
            <a:r>
              <a:rPr lang="fr-CA" dirty="0">
                <a:solidFill>
                  <a:prstClr val="black"/>
                </a:solidFill>
                <a:latin typeface="Calibri" panose="020F0502020204030204"/>
              </a:rPr>
              <a:t>- Sédentarité. Accès à des infrastructures sportives et à des parcs. À un emploi qui donne du temps libre pour pratiquer du sport ou faire du plein air.</a:t>
            </a:r>
          </a:p>
          <a:p>
            <a:pPr defTabSz="698830">
              <a:defRPr/>
            </a:pPr>
            <a:r>
              <a:rPr lang="fr-CA" dirty="0">
                <a:solidFill>
                  <a:prstClr val="black"/>
                </a:solidFill>
                <a:latin typeface="Calibri" panose="020F0502020204030204"/>
              </a:rPr>
              <a:t>- Stress lié au chômage et à la recherche d’emploi. Épuisement lié au fait de devoir combiner deux emplois pour arriver à la fin du mois.</a:t>
            </a:r>
          </a:p>
          <a:p>
            <a:pPr defTabSz="698830">
              <a:defRPr/>
            </a:pPr>
            <a:r>
              <a:rPr lang="fr-CA" dirty="0">
                <a:solidFill>
                  <a:prstClr val="black"/>
                </a:solidFill>
                <a:latin typeface="Calibri" panose="020F0502020204030204"/>
              </a:rPr>
              <a:t>- Éducation pour avoir accès à un emploi avec des meilleures conditions</a:t>
            </a:r>
          </a:p>
          <a:p>
            <a:pPr defTabSz="698830">
              <a:defRPr/>
            </a:pPr>
            <a:r>
              <a:rPr lang="fr-CA" dirty="0">
                <a:solidFill>
                  <a:prstClr val="black"/>
                </a:solidFill>
                <a:latin typeface="Calibri" panose="020F0502020204030204"/>
              </a:rPr>
              <a:t>- Pollution des voitures. Pollution industrielle.</a:t>
            </a:r>
          </a:p>
          <a:p>
            <a:pPr defTabSz="698830">
              <a:defRPr/>
            </a:pPr>
            <a:r>
              <a:rPr lang="fr-CA" dirty="0">
                <a:solidFill>
                  <a:prstClr val="black"/>
                </a:solidFill>
                <a:latin typeface="Calibri" panose="020F0502020204030204"/>
              </a:rPr>
              <a:t>- Voir Cadre de référence pour un air sain de l’AQME</a:t>
            </a:r>
          </a:p>
          <a:p>
            <a:pPr defTabSz="698830">
              <a:defRPr/>
            </a:pPr>
            <a:r>
              <a:rPr lang="fr-CA" dirty="0">
                <a:solidFill>
                  <a:prstClr val="black"/>
                </a:solidFill>
                <a:latin typeface="Calibri" panose="020F0502020204030204"/>
              </a:rPr>
              <a:t>- Déplacements actifs nécessitent aménagement urbain favorable</a:t>
            </a:r>
          </a:p>
          <a:p>
            <a:pPr defTabSz="698830">
              <a:defRPr/>
            </a:pPr>
            <a:r>
              <a:rPr lang="fr-CA" dirty="0">
                <a:solidFill>
                  <a:prstClr val="black"/>
                </a:solidFill>
                <a:latin typeface="Calibri" panose="020F0502020204030204"/>
              </a:rPr>
              <a:t>- Îlots de chaleur</a:t>
            </a:r>
          </a:p>
          <a:p>
            <a:pPr defTabSz="698830">
              <a:defRPr/>
            </a:pPr>
            <a:r>
              <a:rPr lang="fr-CA" dirty="0">
                <a:solidFill>
                  <a:prstClr val="black"/>
                </a:solidFill>
                <a:latin typeface="Calibri" panose="020F0502020204030204"/>
              </a:rPr>
              <a:t>- Smog</a:t>
            </a:r>
          </a:p>
          <a:p>
            <a:pPr defTabSz="698830">
              <a:defRPr/>
            </a:pPr>
            <a:endParaRPr lang="fr-CA" dirty="0">
              <a:solidFill>
                <a:prstClr val="black"/>
              </a:solidFill>
              <a:latin typeface="Calibri" panose="020F0502020204030204"/>
            </a:endParaRPr>
          </a:p>
          <a:p>
            <a:pPr defTabSz="698830">
              <a:defRPr/>
            </a:pPr>
            <a:r>
              <a:rPr lang="fr-CA">
                <a:solidFill>
                  <a:prstClr val="black"/>
                </a:solidFill>
                <a:latin typeface="Calibri" panose="020F0502020204030204"/>
              </a:rPr>
              <a:t>https://www.ledevoir.com/actualites/sante/953262/de-cancers-travers-monde-pourraient-etre-evites-revele-etude</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Q des déterminants sociaux de la santé est très liée à la question écologique…</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Parler du stationnement de l’hôpital ici</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Ou encore du CHUM qui se plaint des pistes cyclables…</a:t>
            </a:r>
          </a:p>
          <a:p>
            <a:pPr defTabSz="698830">
              <a:defRPr/>
            </a:pPr>
            <a:endParaRPr lang="fr-CA" dirty="0">
              <a:solidFill>
                <a:prstClr val="black"/>
              </a:solidFill>
              <a:latin typeface="Calibri" panose="020F0502020204030204"/>
            </a:endParaRPr>
          </a:p>
          <a:p>
            <a:pPr defTabSz="698830">
              <a:defRPr/>
            </a:pPr>
            <a:r>
              <a:rPr lang="fr-CA" dirty="0">
                <a:solidFill>
                  <a:prstClr val="black"/>
                </a:solidFill>
                <a:latin typeface="Calibri" panose="020F0502020204030204"/>
              </a:rPr>
              <a:t>Déterminants commerciaux de la santé: impact (principalement négatif) que les grandes entreprises ont sur la santé des populations (en incitant à consommer de la malbouffe, en ne mettant pas en place mesures appropriées de SST ou en fermant sauvagement leur usine, par exemple). S’approprier l’économie = aussi réduire les méfaits des grandes entreprises</a:t>
            </a:r>
          </a:p>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25</a:t>
            </a:fld>
            <a:endParaRPr lang="fr-FR"/>
          </a:p>
        </p:txBody>
      </p:sp>
    </p:spTree>
    <p:extLst>
      <p:ext uri="{BB962C8B-B14F-4D97-AF65-F5344CB8AC3E}">
        <p14:creationId xmlns:p14="http://schemas.microsoft.com/office/powerpoint/2010/main" val="41635146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52ADE-DF01-A607-0556-C8A05DA81C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1727164-CDCF-1EDC-7E2B-4EA72C437A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749E415-7F93-3BC4-E902-FFE44DC7EA43}"/>
              </a:ext>
            </a:extLst>
          </p:cNvPr>
          <p:cNvSpPr>
            <a:spLocks noGrp="1"/>
          </p:cNvSpPr>
          <p:nvPr>
            <p:ph type="body" idx="1"/>
          </p:nvPr>
        </p:nvSpPr>
        <p:spPr/>
        <p:txBody>
          <a:bodyPr/>
          <a:lstStyle/>
          <a:p>
            <a:r>
              <a:rPr lang="fr-CA" dirty="0"/>
              <a:t>https://www.ababord.org/Les-cliniques-populaires-vs-les-CLSC-Une-lutte-democratique</a:t>
            </a:r>
          </a:p>
          <a:p>
            <a:endParaRPr lang="fr-CA" dirty="0"/>
          </a:p>
          <a:p>
            <a:r>
              <a:rPr lang="fr-CA" dirty="0"/>
              <a:t>Une véritable prévention implique l’identification et l’élimination des causes de la maladie comme la pauvreté et les mauvais logements. Quant à la médecine sociale, qui tente d’adapter une personne aux conditions de vie qui lui sont imposées, elle l’empêche de constater que les problèmes de santé sont des problèmes communs à sa classe et relègue ainsi à l’individuel des problèmes sociaux plus larges.</a:t>
            </a:r>
          </a:p>
          <a:p>
            <a:endParaRPr lang="fr-CA" dirty="0"/>
          </a:p>
          <a:p>
            <a:r>
              <a:rPr lang="fr-CA" dirty="0"/>
              <a:t>Les cliniques populaires prônent un contrôle exclusif de leur gestion par leurs usagers et usagères pour s’assurer qu’elles servent leurs intérêts. Leurs structures ne comptent que des gens issus des milieux populaires et ouvriers. La composition des conseils d’administration au sein des CLSC prévoit plutôt de réserver cinq sièges sur douze aux </a:t>
            </a:r>
            <a:r>
              <a:rPr lang="fr-CA" dirty="0" err="1"/>
              <a:t>représentant·e·s</a:t>
            </a:r>
            <a:r>
              <a:rPr lang="fr-CA" dirty="0"/>
              <a:t> du milieu, tandis que la majorité de l’administration est nommée par le gouvernement. Ce dernier récupère ainsi les efforts et les initiatives des </a:t>
            </a:r>
            <a:r>
              <a:rPr lang="fr-CA" dirty="0" err="1"/>
              <a:t>citoyen·ne·s</a:t>
            </a:r>
            <a:r>
              <a:rPr lang="fr-CA" dirty="0"/>
              <a:t> et met les mouvements sociaux sous le joug d’un conseil d’administration « dirigé par des professionnels technocrates formés et habitués de penser et d’agir comme des patrons [4] » pour soustraire aux milieux populaires le contrôle des cliniques qu’ils avaient mises sur pied et restreindre leurs activités contestataires.</a:t>
            </a:r>
          </a:p>
          <a:p>
            <a:endParaRPr lang="fr-CA" dirty="0"/>
          </a:p>
          <a:p>
            <a:r>
              <a:rPr lang="fr-CA" dirty="0"/>
              <a:t>démystification du rôle du médecin et la déprofessionnalisation de certains actes médicaux. On conteste les privilèges qui sont accordés aux médecins à l’intérieur des CLSC concernant leurs salaires, mais aussi par rapport à leur pouvoir au sein du comité consultatif</a:t>
            </a:r>
          </a:p>
          <a:p>
            <a:endParaRPr lang="fr-CA" dirty="0"/>
          </a:p>
          <a:p>
            <a:r>
              <a:rPr lang="fr-CA" dirty="0"/>
              <a:t>https://ccpsc.qc.ca/fr/histoire-systeme-sante-quebec-clsc/</a:t>
            </a:r>
          </a:p>
          <a:p>
            <a:endParaRPr lang="fr-CA" dirty="0"/>
          </a:p>
          <a:p>
            <a:r>
              <a:rPr lang="fr-CA" dirty="0"/>
              <a:t> la santé de notre société est trop précieuse pour la laisser entre les mains des </a:t>
            </a:r>
            <a:r>
              <a:rPr lang="fr-CA" dirty="0" err="1"/>
              <a:t>seulEs</a:t>
            </a:r>
            <a:r>
              <a:rPr lang="fr-CA" dirty="0"/>
              <a:t> professionnels et des seuls technocrates</a:t>
            </a:r>
          </a:p>
          <a:p>
            <a:endParaRPr lang="fr-CA" dirty="0"/>
          </a:p>
          <a:p>
            <a:pPr algn="l">
              <a:buFont typeface="Arial" panose="020B0604020202020204" pitchFamily="34" charset="0"/>
              <a:buChar char="•"/>
            </a:pPr>
            <a:r>
              <a:rPr lang="fr-CA" b="0" i="0" dirty="0">
                <a:solidFill>
                  <a:srgbClr val="666666"/>
                </a:solidFill>
                <a:effectLst/>
                <a:latin typeface="Raleway" pitchFamily="2" charset="0"/>
              </a:rPr>
              <a:t>la participation de la population aux processus décisionnels concernant l’orientation et la dispensation des soins,</a:t>
            </a:r>
          </a:p>
          <a:p>
            <a:pPr algn="l">
              <a:buFont typeface="Arial" panose="020B0604020202020204" pitchFamily="34" charset="0"/>
              <a:buChar char="•"/>
            </a:pPr>
            <a:r>
              <a:rPr lang="fr-CA" b="0" i="0" dirty="0">
                <a:solidFill>
                  <a:srgbClr val="666666"/>
                </a:solidFill>
                <a:effectLst/>
                <a:latin typeface="Raleway" pitchFamily="2" charset="0"/>
              </a:rPr>
              <a:t>l’accessibilité aux médicaments, aux soins dentaires et de la vue,</a:t>
            </a:r>
          </a:p>
          <a:p>
            <a:pPr algn="l">
              <a:buFont typeface="Arial" panose="020B0604020202020204" pitchFamily="34" charset="0"/>
              <a:buChar char="•"/>
            </a:pPr>
            <a:r>
              <a:rPr lang="fr-CA" b="0" i="0" dirty="0">
                <a:solidFill>
                  <a:srgbClr val="666666"/>
                </a:solidFill>
                <a:effectLst/>
                <a:latin typeface="Raleway" pitchFamily="2" charset="0"/>
              </a:rPr>
              <a:t>le salariat pour les médecins,</a:t>
            </a:r>
          </a:p>
          <a:p>
            <a:pPr algn="l">
              <a:buFont typeface="Arial" panose="020B0604020202020204" pitchFamily="34" charset="0"/>
              <a:buChar char="•"/>
            </a:pPr>
            <a:r>
              <a:rPr lang="fr-CA" b="0" i="0" dirty="0">
                <a:solidFill>
                  <a:srgbClr val="666666"/>
                </a:solidFill>
                <a:effectLst/>
                <a:latin typeface="Raleway" pitchFamily="2" charset="0"/>
              </a:rPr>
              <a:t>le travail en équipe toutes professions confondues,</a:t>
            </a:r>
          </a:p>
          <a:p>
            <a:pPr algn="l">
              <a:buFont typeface="Arial" panose="020B0604020202020204" pitchFamily="34" charset="0"/>
              <a:buChar char="•"/>
            </a:pPr>
            <a:r>
              <a:rPr lang="fr-CA" b="0" i="0" dirty="0">
                <a:solidFill>
                  <a:srgbClr val="666666"/>
                </a:solidFill>
                <a:effectLst/>
                <a:latin typeface="Raleway" pitchFamily="2" charset="0"/>
              </a:rPr>
              <a:t>un projet médical novateur imbriquant le travail clinique et le travail social, </a:t>
            </a:r>
          </a:p>
          <a:p>
            <a:pPr algn="l">
              <a:buFont typeface="Arial" panose="020B0604020202020204" pitchFamily="34" charset="0"/>
              <a:buChar char="•"/>
            </a:pPr>
            <a:r>
              <a:rPr lang="fr-CA" b="0" i="0" dirty="0">
                <a:solidFill>
                  <a:srgbClr val="666666"/>
                </a:solidFill>
                <a:effectLst/>
                <a:latin typeface="Raleway" pitchFamily="2" charset="0"/>
              </a:rPr>
              <a:t>l’implication politique face aux causes de la maladie liées aux inégalités socio-économiques et pas seulement aux virus;</a:t>
            </a:r>
          </a:p>
          <a:p>
            <a:pPr algn="l">
              <a:buFont typeface="Arial" panose="020B0604020202020204" pitchFamily="34" charset="0"/>
              <a:buChar char="•"/>
            </a:pPr>
            <a:r>
              <a:rPr lang="fr-CA" b="0" i="0" dirty="0">
                <a:solidFill>
                  <a:srgbClr val="666666"/>
                </a:solidFill>
                <a:effectLst/>
                <a:latin typeface="Raleway" pitchFamily="2" charset="0"/>
              </a:rPr>
              <a:t>la proximité, source d’une connaissance intime de la population d’un quartier, d’un territoire donné;</a:t>
            </a:r>
          </a:p>
          <a:p>
            <a:pPr algn="l">
              <a:buFont typeface="Arial" panose="020B0604020202020204" pitchFamily="34" charset="0"/>
              <a:buChar char="•"/>
            </a:pPr>
            <a:r>
              <a:rPr lang="fr-CA" b="0" i="0" dirty="0">
                <a:solidFill>
                  <a:srgbClr val="666666"/>
                </a:solidFill>
                <a:effectLst/>
                <a:latin typeface="Raleway" pitchFamily="2" charset="0"/>
              </a:rPr>
              <a:t>la prise en charge globale et non par spécialité d’organes et donc la capacité de contrer le recours abusif à la spécialisation, d’éviter l’hospitalisation en particulier en santé mentale.</a:t>
            </a:r>
          </a:p>
          <a:p>
            <a:endParaRPr lang="fr-CA" dirty="0"/>
          </a:p>
          <a:p>
            <a:r>
              <a:rPr lang="fr-CA" dirty="0"/>
              <a:t>Recevoir une femme avec son enfant c’était s’occuper de toute la vie de cette femme et de son enfant, savoir si l’otite du bébé ne cachait pas de mauvaises conditions de logement, si le silence de la femme ne recelait pas quelques traces de violence domestique et proposer des solutions variées : médicaments et support psycho-social et  implication dans un groupe de femmes, etc.</a:t>
            </a:r>
          </a:p>
        </p:txBody>
      </p:sp>
      <p:sp>
        <p:nvSpPr>
          <p:cNvPr id="4" name="Espace réservé du numéro de diapositive 3">
            <a:extLst>
              <a:ext uri="{FF2B5EF4-FFF2-40B4-BE49-F238E27FC236}">
                <a16:creationId xmlns:a16="http://schemas.microsoft.com/office/drawing/2014/main" id="{7855D26C-7CC8-9E3F-0B40-62D1A36FD1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4381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9415" indent="-349415">
              <a:buFont typeface="+mj-lt"/>
              <a:buAutoNum type="arabicPeriod"/>
            </a:pPr>
            <a:r>
              <a:rPr lang="fr-CA" sz="900" dirty="0">
                <a:solidFill>
                  <a:srgbClr val="000000"/>
                </a:solidFill>
                <a:latin typeface="Calibri" panose="020F0502020204030204" pitchFamily="34" charset="0"/>
              </a:rPr>
              <a:t>résorber au moins partiellement la </a:t>
            </a:r>
            <a:r>
              <a:rPr lang="fr-CA" sz="900" b="1" dirty="0">
                <a:solidFill>
                  <a:srgbClr val="000000"/>
                </a:solidFill>
                <a:latin typeface="Calibri" panose="020F0502020204030204" pitchFamily="34" charset="0"/>
              </a:rPr>
              <a:t>crise de santé mentale </a:t>
            </a:r>
            <a:r>
              <a:rPr lang="fr-CA" sz="900" dirty="0">
                <a:solidFill>
                  <a:srgbClr val="000000"/>
                </a:solidFill>
                <a:latin typeface="Calibri" panose="020F0502020204030204" pitchFamily="34" charset="0"/>
              </a:rPr>
              <a:t>qui secoue actuellement le Québec ; </a:t>
            </a:r>
          </a:p>
          <a:p>
            <a:pPr marL="232943" indent="-232943">
              <a:buFont typeface="+mj-lt"/>
              <a:buAutoNum type="arabicPeriod"/>
            </a:pPr>
            <a:endParaRPr lang="fr-CA" sz="900" b="0" dirty="0">
              <a:effectLst/>
            </a:endParaRPr>
          </a:p>
          <a:p>
            <a:pPr marL="349415" indent="-349415">
              <a:buFont typeface="+mj-lt"/>
              <a:buAutoNum type="arabicPeriod"/>
            </a:pPr>
            <a:r>
              <a:rPr lang="fr-CA" sz="900" dirty="0">
                <a:solidFill>
                  <a:srgbClr val="000000"/>
                </a:solidFill>
                <a:latin typeface="Calibri" panose="020F0502020204030204" pitchFamily="34" charset="0"/>
              </a:rPr>
              <a:t>donner à la santé publique les moyens de </a:t>
            </a:r>
            <a:r>
              <a:rPr lang="fr-CA" sz="900" b="1" dirty="0">
                <a:solidFill>
                  <a:srgbClr val="000000"/>
                </a:solidFill>
                <a:latin typeface="Calibri" panose="020F0502020204030204" pitchFamily="34" charset="0"/>
              </a:rPr>
              <a:t>remplir pleinement sa mission préventive </a:t>
            </a:r>
            <a:r>
              <a:rPr lang="fr-CA" sz="900" dirty="0">
                <a:solidFill>
                  <a:srgbClr val="000000"/>
                </a:solidFill>
                <a:latin typeface="Calibri" panose="020F0502020204030204" pitchFamily="34" charset="0"/>
              </a:rPr>
              <a:t>et, éventuellement de faire face aux prochaines pandémies et aux crises sanitaires que risque de provoquer la crise climatique ; </a:t>
            </a:r>
          </a:p>
          <a:p>
            <a:pPr marL="349415" indent="-349415">
              <a:buFont typeface="+mj-lt"/>
              <a:buAutoNum type="arabicPeriod"/>
            </a:pPr>
            <a:endParaRPr lang="fr-CA" sz="900" dirty="0">
              <a:solidFill>
                <a:srgbClr val="000000"/>
              </a:solidFill>
              <a:latin typeface="Calibri" panose="020F0502020204030204" pitchFamily="34" charset="0"/>
            </a:endParaRPr>
          </a:p>
          <a:p>
            <a:pPr marL="349415" indent="-349415" defTabSz="698830">
              <a:buFont typeface="+mj-lt"/>
              <a:buAutoNum type="arabicPeriod"/>
              <a:defRPr/>
            </a:pPr>
            <a:r>
              <a:rPr lang="fr-CA" sz="900" b="1" dirty="0">
                <a:solidFill>
                  <a:srgbClr val="000000"/>
                </a:solidFill>
                <a:latin typeface="Calibri" panose="020F0502020204030204" pitchFamily="34" charset="0"/>
              </a:rPr>
              <a:t>dépasser l’hébergement </a:t>
            </a:r>
            <a:r>
              <a:rPr lang="fr-CA" sz="900" dirty="0">
                <a:solidFill>
                  <a:srgbClr val="000000"/>
                </a:solidFill>
                <a:latin typeface="Calibri" panose="020F0502020204030204" pitchFamily="34" charset="0"/>
              </a:rPr>
              <a:t>comme réponse principale à la perte d’autonomie; d’aborder le vieillissement de la population et les situations de handicap avec des solutions moins coûteuses qui correspondent aux préférences des personnes concernées </a:t>
            </a:r>
            <a:endParaRPr lang="fr-CA" sz="900" dirty="0"/>
          </a:p>
          <a:p>
            <a:pPr marL="232943" indent="-232943">
              <a:buFont typeface="+mj-lt"/>
              <a:buAutoNum type="arabicPeriod"/>
            </a:pPr>
            <a:endParaRPr lang="fr-CA" sz="900" b="0" dirty="0">
              <a:effectLst/>
            </a:endParaRPr>
          </a:p>
          <a:p>
            <a:pPr marL="349415" indent="-349415">
              <a:buFont typeface="+mj-lt"/>
              <a:buAutoNum type="arabicPeriod"/>
            </a:pPr>
            <a:r>
              <a:rPr lang="fr-CA" sz="900" dirty="0">
                <a:solidFill>
                  <a:srgbClr val="000000"/>
                </a:solidFill>
                <a:latin typeface="Calibri" panose="020F0502020204030204" pitchFamily="34" charset="0"/>
              </a:rPr>
              <a:t>reconnaître pleinement le rôle crucial joué par les organismes communautaires, notamment dans leur </a:t>
            </a:r>
            <a:r>
              <a:rPr lang="fr-CA" sz="900" b="1" dirty="0">
                <a:solidFill>
                  <a:srgbClr val="000000"/>
                </a:solidFill>
                <a:latin typeface="Calibri" panose="020F0502020204030204" pitchFamily="34" charset="0"/>
              </a:rPr>
              <a:t>capacité à agir directement sur les déterminants sociaux de la santé</a:t>
            </a:r>
            <a:r>
              <a:rPr lang="fr-CA" sz="900" dirty="0">
                <a:solidFill>
                  <a:srgbClr val="000000"/>
                </a:solidFill>
                <a:latin typeface="Calibri" panose="020F0502020204030204" pitchFamily="34" charset="0"/>
              </a:rPr>
              <a:t>, et leur donner la latitude financière nécessaire à la préservation de leur autonomie.</a:t>
            </a:r>
          </a:p>
          <a:p>
            <a:pPr marL="232943" indent="-232943">
              <a:buFont typeface="+mj-lt"/>
              <a:buAutoNum type="arabicPeriod"/>
            </a:pPr>
            <a:endParaRPr lang="fr-CA" sz="900" b="0" dirty="0">
              <a:effectLst/>
            </a:endParaRPr>
          </a:p>
          <a:p>
            <a:r>
              <a:rPr lang="fr-CA" sz="900" dirty="0"/>
              <a:t>En 2021-2022, les dépenses de programme dans ces quatre secteurs ont totalisé 5,1 G$</a:t>
            </a:r>
          </a:p>
          <a:p>
            <a:br>
              <a:rPr lang="fr-CA" sz="900" dirty="0"/>
            </a:br>
            <a:r>
              <a:rPr lang="fr-CA" sz="900" dirty="0"/>
              <a:t>Secteur communautaire = + flexible, + souple, + démocratique (p-e donner exemples issus de mes entrevues)</a:t>
            </a:r>
          </a:p>
          <a:p>
            <a:endParaRPr lang="fr-CA" sz="900" dirty="0"/>
          </a:p>
          <a:p>
            <a:r>
              <a:rPr lang="fr-CA" sz="900" dirty="0"/>
              <a:t>Cela se traduit par des tentatives de contrôler à partir d’en haut, par l’entremise d’un financement « par projet », les orientations, les priorités et les services offerts par ces organismes. </a:t>
            </a:r>
          </a:p>
          <a:p>
            <a:r>
              <a:rPr lang="fr-CA" sz="900" dirty="0"/>
              <a:t>Il n’est pas rare non plus que leur rôle soit conçu dans une perspective de « sous-traitance » à moindre coût des services qui relèvent de la responsabilité du secteur public. Cela se traduit notamment par un sous-financement chronique dans un contexte d’alourdissement des mandats</a:t>
            </a:r>
          </a:p>
          <a:p>
            <a:r>
              <a:rPr lang="fr-CA" sz="900" dirty="0"/>
              <a:t>Les structures démocratiques des organismes communautaires, leur ancrage dans la population et leur autonomie sont pourtant des spécificités fondamentales de ces organismes, et il est nécessaire de les préserver. Celles-ci leur permettent de définir avec les populations de leurs milieux leurs orientations et leurs priorités d’action.</a:t>
            </a:r>
          </a:p>
          <a:p>
            <a:r>
              <a:rPr lang="fr-CA" sz="900" dirty="0"/>
              <a:t>Ces spécificités leur confèrent également une position privilégiée pour agir sur les déterminants sociaux de la santé. En effet, la capacité des organismes communautaires à agir sur ces facteurs, notamment par des actions revendicatives et de défense collective des droits, dépend précisément de la préservation de leur autonomie face à l’État.</a:t>
            </a:r>
          </a:p>
          <a:p>
            <a:r>
              <a:rPr lang="fr-CA" sz="900" dirty="0"/>
              <a:t>Pour toutes ces raisons, il est crucial que le financement accordé soit un financement à la mission</a:t>
            </a:r>
          </a:p>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27</a:t>
            </a:fld>
            <a:endParaRPr lang="fr-FR"/>
          </a:p>
        </p:txBody>
      </p:sp>
    </p:spTree>
    <p:extLst>
      <p:ext uri="{BB962C8B-B14F-4D97-AF65-F5344CB8AC3E}">
        <p14:creationId xmlns:p14="http://schemas.microsoft.com/office/powerpoint/2010/main" val="2197841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solidFill>
                  <a:srgbClr val="000000"/>
                </a:solidFill>
                <a:latin typeface="Calibri" panose="020F0502020204030204" pitchFamily="34" charset="0"/>
              </a:rPr>
              <a:t>Une partie du personnel embauché </a:t>
            </a:r>
            <a:r>
              <a:rPr lang="fr-CA" sz="900" b="1" dirty="0">
                <a:solidFill>
                  <a:srgbClr val="000000"/>
                </a:solidFill>
                <a:latin typeface="Calibri" panose="020F0502020204030204" pitchFamily="34" charset="0"/>
              </a:rPr>
              <a:t>proviendrait du secteur privé, qui bénéficie depuis plusieurs années de l’exode des </a:t>
            </a:r>
            <a:r>
              <a:rPr lang="fr-CA" sz="900" b="1" dirty="0" err="1">
                <a:solidFill>
                  <a:srgbClr val="000000"/>
                </a:solidFill>
                <a:latin typeface="Calibri" panose="020F0502020204030204" pitchFamily="34" charset="0"/>
              </a:rPr>
              <a:t>employé·e·s</a:t>
            </a:r>
            <a:r>
              <a:rPr lang="fr-CA" sz="900" b="1" dirty="0">
                <a:solidFill>
                  <a:srgbClr val="000000"/>
                </a:solidFill>
                <a:latin typeface="Calibri" panose="020F0502020204030204" pitchFamily="34" charset="0"/>
              </a:rPr>
              <a:t> du réseau public</a:t>
            </a:r>
            <a:r>
              <a:rPr lang="fr-CA" sz="900" dirty="0">
                <a:solidFill>
                  <a:srgbClr val="000000"/>
                </a:solidFill>
                <a:latin typeface="Calibri" panose="020F0502020204030204" pitchFamily="34" charset="0"/>
              </a:rPr>
              <a:t>. </a:t>
            </a:r>
          </a:p>
          <a:p>
            <a:endParaRPr lang="fr-CA" sz="900" b="0" dirty="0">
              <a:effectLst/>
            </a:endParaRPr>
          </a:p>
          <a:p>
            <a:r>
              <a:rPr lang="fr-CA" sz="900" dirty="0">
                <a:solidFill>
                  <a:srgbClr val="000000"/>
                </a:solidFill>
                <a:latin typeface="Calibri" panose="020F0502020204030204" pitchFamily="34" charset="0"/>
              </a:rPr>
              <a:t>- Minimum de 15 000 personnes le bassin de </a:t>
            </a:r>
            <a:r>
              <a:rPr lang="fr-CA" sz="900" dirty="0" err="1">
                <a:solidFill>
                  <a:srgbClr val="000000"/>
                </a:solidFill>
                <a:latin typeface="Calibri" panose="020F0502020204030204" pitchFamily="34" charset="0"/>
              </a:rPr>
              <a:t>professionnel·le·s</a:t>
            </a:r>
            <a:r>
              <a:rPr lang="fr-CA" sz="900" dirty="0">
                <a:solidFill>
                  <a:srgbClr val="000000"/>
                </a:solidFill>
                <a:latin typeface="Calibri" panose="020F0502020204030204" pitchFamily="34" charset="0"/>
              </a:rPr>
              <a:t> qui exercent actuellement exclusivement dans le secteur privé (les infirmières, les ergothérapeutes, les orthophonistes, les audiologistes et les psychologues, mais excluent les travailleurs et travailleuses sociales ainsi que les </a:t>
            </a:r>
            <a:r>
              <a:rPr lang="fr-CA" sz="900" dirty="0" err="1">
                <a:solidFill>
                  <a:srgbClr val="000000"/>
                </a:solidFill>
                <a:latin typeface="Calibri" panose="020F0502020204030204" pitchFamily="34" charset="0"/>
              </a:rPr>
              <a:t>technicien·ne·s</a:t>
            </a:r>
            <a:r>
              <a:rPr lang="fr-CA" sz="900" dirty="0">
                <a:solidFill>
                  <a:srgbClr val="000000"/>
                </a:solidFill>
                <a:latin typeface="Calibri" panose="020F0502020204030204" pitchFamily="34" charset="0"/>
              </a:rPr>
              <a:t> de toutes les catégories)</a:t>
            </a:r>
          </a:p>
          <a:p>
            <a:endParaRPr lang="fr-CA" sz="900" b="0" dirty="0">
              <a:effectLst/>
            </a:endParaRPr>
          </a:p>
          <a:p>
            <a:r>
              <a:rPr lang="fr-CA" sz="900" dirty="0">
                <a:solidFill>
                  <a:srgbClr val="000000"/>
                </a:solidFill>
                <a:latin typeface="Calibri" panose="020F0502020204030204" pitchFamily="34" charset="0"/>
              </a:rPr>
              <a:t>- Plusieurs dizaines de milliers le nombre de </a:t>
            </a:r>
            <a:r>
              <a:rPr lang="fr-CA" sz="900" dirty="0" err="1">
                <a:solidFill>
                  <a:srgbClr val="000000"/>
                </a:solidFill>
                <a:latin typeface="Calibri" panose="020F0502020204030204" pitchFamily="34" charset="0"/>
              </a:rPr>
              <a:t>préposé·e·s</a:t>
            </a:r>
            <a:r>
              <a:rPr lang="fr-CA" sz="900" dirty="0">
                <a:solidFill>
                  <a:srgbClr val="000000"/>
                </a:solidFill>
                <a:latin typeface="Calibri" panose="020F0502020204030204" pitchFamily="34" charset="0"/>
              </a:rPr>
              <a:t> aux bénéficiaires à l’emploi d’entreprises privées. À elles seules, les résidences privées pour </a:t>
            </a:r>
            <a:r>
              <a:rPr lang="fr-CA" sz="900" dirty="0" err="1">
                <a:solidFill>
                  <a:srgbClr val="000000"/>
                </a:solidFill>
                <a:latin typeface="Calibri" panose="020F0502020204030204" pitchFamily="34" charset="0"/>
              </a:rPr>
              <a:t>aîné·e·s</a:t>
            </a:r>
            <a:r>
              <a:rPr lang="fr-CA" sz="900" dirty="0">
                <a:solidFill>
                  <a:srgbClr val="000000"/>
                </a:solidFill>
                <a:latin typeface="Calibri" panose="020F0502020204030204" pitchFamily="34" charset="0"/>
              </a:rPr>
              <a:t> emploient 40 000 personnes selon le Regroupement des résidences privées pour aînés.</a:t>
            </a:r>
            <a:endParaRPr lang="fr-CA" sz="900" b="0" dirty="0">
              <a:effectLst/>
            </a:endParaRPr>
          </a:p>
          <a:p>
            <a:br>
              <a:rPr lang="fr-CA" sz="900" dirty="0"/>
            </a:br>
            <a:r>
              <a:rPr lang="fr-CA" sz="900" dirty="0"/>
              <a:t>Contrairement aux services de deuxième et troisième ligne, qui requièrent des investissements importants en infrastructures et en équipements sophistiqués et coûteux, la prévention et la première ligne sont des secteurs dont le déploiement repose principalement sur une main-d’œuvre abondante et adéquatement formée.</a:t>
            </a:r>
          </a:p>
          <a:p>
            <a:endParaRPr lang="fr-CA" sz="900" dirty="0"/>
          </a:p>
          <a:p>
            <a:r>
              <a:rPr lang="fr-CA" sz="900" dirty="0"/>
              <a:t>On peut estimer à 100 000 le nombre de personnes à temps plein qu’il faudrait embaucher pour offrir les services supplémentaires souhaités en prévention et en première ligne . Précisons que ces 100 000 embauches devraient s’ajouter à celles faites de manière routinière pour remplacer les départs et assurer le maintien des effectifs.</a:t>
            </a:r>
          </a:p>
          <a:p>
            <a:endParaRPr lang="fr-CA" sz="900" dirty="0"/>
          </a:p>
          <a:p>
            <a:r>
              <a:rPr lang="fr-CA" sz="900" dirty="0"/>
              <a:t>Les difficultés de recrutement et de rétention des </a:t>
            </a:r>
            <a:r>
              <a:rPr lang="fr-CA" sz="900" dirty="0" err="1"/>
              <a:t>employé·e·s</a:t>
            </a:r>
            <a:r>
              <a:rPr lang="fr-CA" sz="900" dirty="0"/>
              <a:t> auxquelles est confronté le réseau ne sont pas simplement le résultat mécanique d’un manque de main-d’œuvre disponible. </a:t>
            </a:r>
          </a:p>
          <a:p>
            <a:r>
              <a:rPr lang="fr-CA" sz="900" dirty="0"/>
              <a:t>Ces difficultés s’expliquent en bonne partie par la dégradation des conditions de travail dans le réseau, qui trouve elle-même ses causes profondes dans les méthodes de gestion néolibérales – telles que la nouvelle gestion publique – imposées aux travailleuses et aux travailleurs depuis de nombreuses années. La rupture claire avec ces méthodes de gestion réalisée par le chantier 1 contribuerait donc certainement à aplanir les difficultés de recrutement et de rétention de personnel</a:t>
            </a:r>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28</a:t>
            </a:fld>
            <a:endParaRPr lang="fr-FR"/>
          </a:p>
        </p:txBody>
      </p:sp>
    </p:spTree>
    <p:extLst>
      <p:ext uri="{BB962C8B-B14F-4D97-AF65-F5344CB8AC3E}">
        <p14:creationId xmlns:p14="http://schemas.microsoft.com/office/powerpoint/2010/main" val="34282465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t>Contrairement à ce qu’on croit généralement, le </a:t>
            </a:r>
            <a:r>
              <a:rPr lang="fr-CA" sz="900" b="1" dirty="0"/>
              <a:t>secteur privé est déjà très présent </a:t>
            </a:r>
            <a:r>
              <a:rPr lang="fr-CA" sz="900" dirty="0"/>
              <a:t>en santé au Québec: services médicaux de première ligne, services dentaires, optométrie, santé mentale, services à domicile, hébergement, physiothérapie et tous les autres services professionnels offerts à l’extérieur des établissements publics.</a:t>
            </a:r>
          </a:p>
          <a:p>
            <a:endParaRPr lang="fr-CA" sz="900" dirty="0"/>
          </a:p>
          <a:p>
            <a:r>
              <a:rPr lang="fr-CA" sz="900" dirty="0"/>
              <a:t>Pose des problèmes graves d’accès et d’équité + vampirise une partie importante de la main-d’œuvre qui n’est plus disponible ou moins disponible pour travailler dans le public + est inefficace: </a:t>
            </a:r>
            <a:r>
              <a:rPr lang="fr-CA" sz="900" dirty="0">
                <a:solidFill>
                  <a:srgbClr val="000000"/>
                </a:solidFill>
                <a:latin typeface="Calibri" panose="020F0502020204030204" pitchFamily="34" charset="0"/>
              </a:rPr>
              <a:t> les secteurs où les difficultés d’accès sont les plus importantes (première ligne, santé mentale, services à domicile, hébergement) sont aussi ceux où le secteur privé est le plus présent.</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1- APPLIQUER À TOUS LES PROFESSIONNELS LA LOI SUR L’ASSURANCE MALADIE :</a:t>
            </a:r>
          </a:p>
          <a:p>
            <a:endParaRPr lang="fr-CA" sz="900" dirty="0"/>
          </a:p>
          <a:p>
            <a:r>
              <a:rPr lang="fr-CA" sz="900" dirty="0">
                <a:solidFill>
                  <a:srgbClr val="000000"/>
                </a:solidFill>
                <a:latin typeface="Calibri" panose="020F0502020204030204" pitchFamily="34" charset="0"/>
              </a:rPr>
              <a:t>- Afin de s’assurer que la plus grande part possible des services médicaux soient mis à la disposition de l’ensemble de la population, cette loi interdit aux médecins de pratiquer à la fois dans le secteur public et le secteur privé, et elle interdit également aux assureurs privés de couvrir les services médicaux déjà assurés par le secteur public.</a:t>
            </a:r>
            <a:endParaRPr lang="fr-CA" sz="900" dirty="0"/>
          </a:p>
          <a:p>
            <a:br>
              <a:rPr lang="fr-CA" sz="900" dirty="0"/>
            </a:br>
            <a:r>
              <a:rPr lang="fr-CA" sz="900" dirty="0">
                <a:solidFill>
                  <a:srgbClr val="000000"/>
                </a:solidFill>
                <a:latin typeface="Calibri" panose="020F0502020204030204" pitchFamily="34" charset="0"/>
              </a:rPr>
              <a:t>- Permet de supprimer l’attrait du privé: moins de 3 % pour médecins versus 9 %/46 % pour autres professionnels (infirmières, travailleurs et travailleuses sociales, psychologues, physiothérapeutes, etc.) </a:t>
            </a:r>
            <a:endParaRPr lang="fr-CA" sz="900" dirty="0"/>
          </a:p>
          <a:p>
            <a:br>
              <a:rPr lang="fr-CA" sz="900" dirty="0"/>
            </a:br>
            <a:r>
              <a:rPr lang="fr-CA" sz="900" dirty="0">
                <a:solidFill>
                  <a:srgbClr val="000000"/>
                </a:solidFill>
                <a:latin typeface="Calibri" panose="020F0502020204030204" pitchFamily="34" charset="0"/>
              </a:rPr>
              <a:t>2- SUPPRIMER FINANCEMENT PUBLIC DES ENTREPRISES À BUT LUCRATIF</a:t>
            </a:r>
            <a:endParaRPr lang="fr-CA" sz="900" dirty="0"/>
          </a:p>
          <a:p>
            <a:endParaRPr lang="fr-CA" sz="900" dirty="0">
              <a:solidFill>
                <a:srgbClr val="2C2C2C"/>
              </a:solidFill>
              <a:latin typeface="Archivo"/>
            </a:endParaRPr>
          </a:p>
          <a:p>
            <a:r>
              <a:rPr lang="fr-CA" sz="900" dirty="0">
                <a:solidFill>
                  <a:srgbClr val="2C2C2C"/>
                </a:solidFill>
                <a:latin typeface="Archivo"/>
              </a:rPr>
              <a:t>- Actuellement, des fonds publics très importants sont investis dans les groupes de médecine de famille (GMF), les </a:t>
            </a:r>
            <a:r>
              <a:rPr lang="fr-CA" sz="900" dirty="0" err="1">
                <a:solidFill>
                  <a:srgbClr val="2C2C2C"/>
                </a:solidFill>
                <a:latin typeface="Archivo"/>
              </a:rPr>
              <a:t>supercliniques</a:t>
            </a:r>
            <a:r>
              <a:rPr lang="fr-CA" sz="900" dirty="0">
                <a:solidFill>
                  <a:srgbClr val="2C2C2C"/>
                </a:solidFill>
                <a:latin typeface="Archivo"/>
              </a:rPr>
              <a:t>, les centres médicaux spécialisés (cliniques privées de chirurgie), les CHSLD privés, les agences de placement, les ressources intermédiaires, les résidences privées pour </a:t>
            </a:r>
            <a:r>
              <a:rPr lang="fr-CA" sz="900" dirty="0" err="1">
                <a:solidFill>
                  <a:srgbClr val="2C2C2C"/>
                </a:solidFill>
                <a:latin typeface="Archivo"/>
              </a:rPr>
              <a:t>aîné</a:t>
            </a:r>
            <a:r>
              <a:rPr lang="fr-CA" sz="900" dirty="0" err="1">
                <a:solidFill>
                  <a:srgbClr val="2C2C2C"/>
                </a:solidFill>
                <a:latin typeface="Calibri" panose="020F0502020204030204" pitchFamily="34" charset="0"/>
              </a:rPr>
              <a:t>·</a:t>
            </a:r>
            <a:r>
              <a:rPr lang="fr-CA" sz="900" dirty="0" err="1">
                <a:solidFill>
                  <a:srgbClr val="2C2C2C"/>
                </a:solidFill>
                <a:latin typeface="Archivo"/>
              </a:rPr>
              <a:t>e</a:t>
            </a:r>
            <a:r>
              <a:rPr lang="fr-CA" sz="900" dirty="0" err="1">
                <a:solidFill>
                  <a:srgbClr val="2C2C2C"/>
                </a:solidFill>
                <a:latin typeface="Calibri" panose="020F0502020204030204" pitchFamily="34" charset="0"/>
              </a:rPr>
              <a:t>·</a:t>
            </a:r>
            <a:r>
              <a:rPr lang="fr-CA" sz="900" dirty="0" err="1">
                <a:solidFill>
                  <a:srgbClr val="2C2C2C"/>
                </a:solidFill>
                <a:latin typeface="Archivo"/>
              </a:rPr>
              <a:t>s</a:t>
            </a:r>
            <a:r>
              <a:rPr lang="fr-CA" sz="900" dirty="0">
                <a:solidFill>
                  <a:srgbClr val="2C2C2C"/>
                </a:solidFill>
                <a:latin typeface="Archivo"/>
              </a:rPr>
              <a:t>, etc., qui sont des entreprises privées dont l’objectif premier est de réaliser des profits. Le financement public des services pourrait devenir conditionnel à l’intégration de ces prestataires privés au secteur public, ou encore à leur conversion en organismes à but non lucratif gérés par des conseils d’administration dont la composition serait semblable à celle des pôles sociaux exposée dans la proposition 1.</a:t>
            </a:r>
            <a:endParaRPr lang="fr-CA" sz="900" dirty="0"/>
          </a:p>
          <a:p>
            <a:br>
              <a:rPr lang="fr-CA" sz="900" dirty="0"/>
            </a:br>
            <a:r>
              <a:rPr lang="fr-CA" sz="900" dirty="0"/>
              <a:t>- </a:t>
            </a:r>
            <a:r>
              <a:rPr lang="fr-CA" sz="900" dirty="0">
                <a:solidFill>
                  <a:srgbClr val="2C2C2C"/>
                </a:solidFill>
                <a:latin typeface="Archivo"/>
              </a:rPr>
              <a:t>Une telle démarche ne serait pas inédite dans l’histoire du Québec. En effet, à la suite de l’instauration de l’assurance hospitalisation au tournant des années 1960, le gouvernement québécois a procédé d’une manière similaire pour nationaliser les hôpitaux </a:t>
            </a:r>
            <a:endParaRPr lang="fr-CA" sz="900" dirty="0"/>
          </a:p>
          <a:p>
            <a:br>
              <a:rPr lang="fr-CA" sz="900" dirty="0"/>
            </a:br>
            <a:r>
              <a:rPr lang="fr-CA" sz="900" dirty="0">
                <a:solidFill>
                  <a:srgbClr val="000000"/>
                </a:solidFill>
                <a:latin typeface="Calibri" panose="020F0502020204030204" pitchFamily="34" charset="0"/>
              </a:rPr>
              <a:t>+ SANS STATUT/IMMIGRANTS/PERSONNES RACISÉES/AUTOCHTONES :</a:t>
            </a:r>
            <a:endParaRPr lang="fr-CA" sz="900" dirty="0"/>
          </a:p>
          <a:p>
            <a:r>
              <a:rPr lang="fr-CA" sz="900" dirty="0"/>
              <a:t>Enfin, l’atteinte d’une véritable universalité d’accès ne passe pas seulement par l’extension de la gratuité à un plus large panier de services. Elle passe également par une redéfinition de l’universalité elle-même. Actuellement, cet accès « universel » et gratuit aux services est limité aux </a:t>
            </a:r>
            <a:r>
              <a:rPr lang="fr-CA" sz="900" dirty="0" err="1"/>
              <a:t>citoyen·ne·s</a:t>
            </a:r>
            <a:r>
              <a:rPr lang="fr-CA" sz="900" dirty="0"/>
              <a:t> et aux personnes avec un statut d’immigration reconnu. L’universalité exclut donc les personnes dites « sans statut ». Elle exclut aussi toutes les personnes victimes de discrimination et de racisme systémique au sein du réseau, en particulier les Autochtones, les personnes racisées et les groupes minoritaires et marginalisés. La reconnaissance de ces iniquités structurelles et l’engagement dans une démarche d’éducation et de transformation des pratiques en collaboration étroite avec les groupes </a:t>
            </a:r>
            <a:r>
              <a:rPr lang="fr-CA" sz="900" dirty="0" err="1"/>
              <a:t>concerné·e·s</a:t>
            </a:r>
            <a:r>
              <a:rPr lang="fr-CA" sz="900" dirty="0"/>
              <a:t> sont des étapes essentielles à l’atteinte d’une véritable universalité . </a:t>
            </a:r>
            <a:br>
              <a:rPr lang="fr-CA" sz="900" dirty="0"/>
            </a:br>
            <a:endParaRPr lang="fr-CA" sz="900" dirty="0"/>
          </a:p>
          <a:p>
            <a:r>
              <a:rPr lang="fr-CA" sz="900" dirty="0">
                <a:solidFill>
                  <a:srgbClr val="000000"/>
                </a:solidFill>
                <a:latin typeface="Calibri" panose="020F0502020204030204" pitchFamily="34" charset="0"/>
              </a:rPr>
              <a:t>------------------</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Tout d’abord, à l’exception des services médicaux offerts par des médecins participant au régime public d’assurance maladie, aucun des services de santé et des services sociaux offerts à l’EXTÉRIEUR des établissements publics ne sont COUVERTS. </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La couverture « universelle » exclut donc les services dentaires, oculaires, de santé mentale, et de manière général tous les services des </a:t>
            </a:r>
            <a:r>
              <a:rPr lang="fr-CA" sz="900" dirty="0" err="1">
                <a:solidFill>
                  <a:srgbClr val="000000"/>
                </a:solidFill>
                <a:latin typeface="Calibri" panose="020F0502020204030204" pitchFamily="34" charset="0"/>
              </a:rPr>
              <a:t>professionnel·le·s</a:t>
            </a:r>
            <a:r>
              <a:rPr lang="fr-CA" sz="900" dirty="0">
                <a:solidFill>
                  <a:srgbClr val="000000"/>
                </a:solidFill>
                <a:latin typeface="Calibri" panose="020F0502020204030204" pitchFamily="34" charset="0"/>
              </a:rPr>
              <a:t> non médecin (infirmières, travailleurs sociaux, physiothérapeutes, orthophonistes, etc.) lorsqu’ils sont offerts dans des centres de santé privé. Dans ces centres, l’accès aux services dépend non pas de la priorité des besoins, mais de l’accès à une assurance privée ou de la capacité de payer des individus.</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L’absence de couverture publique des services offerts au privé génère des ruptures majeures dans l’accès à ces services. </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Cette pénurie chronique a deux causes principales: </a:t>
            </a:r>
          </a:p>
          <a:p>
            <a:r>
              <a:rPr lang="fr-CA" sz="900" dirty="0">
                <a:solidFill>
                  <a:srgbClr val="000000"/>
                </a:solidFill>
                <a:latin typeface="Calibri" panose="020F0502020204030204" pitchFamily="34" charset="0"/>
              </a:rPr>
              <a:t>D’une part, les services non médicaux offerts dans les établissements publics sont largement sous-financés en raison des déséquilibres identifiés plus haut. </a:t>
            </a:r>
          </a:p>
          <a:p>
            <a:r>
              <a:rPr lang="fr-CA" sz="900" dirty="0">
                <a:solidFill>
                  <a:srgbClr val="000000"/>
                </a:solidFill>
                <a:latin typeface="Calibri" panose="020F0502020204030204" pitchFamily="34" charset="0"/>
              </a:rPr>
              <a:t>D’autre part, la couverture de ces services par des assurances privées crée un marché rentable pour les </a:t>
            </a:r>
            <a:r>
              <a:rPr lang="fr-CA" sz="900" dirty="0" err="1">
                <a:solidFill>
                  <a:srgbClr val="000000"/>
                </a:solidFill>
                <a:latin typeface="Calibri" panose="020F0502020204030204" pitchFamily="34" charset="0"/>
              </a:rPr>
              <a:t>professionnel·le·s</a:t>
            </a:r>
            <a:r>
              <a:rPr lang="fr-CA" sz="900" dirty="0">
                <a:solidFill>
                  <a:srgbClr val="000000"/>
                </a:solidFill>
                <a:latin typeface="Calibri" panose="020F0502020204030204" pitchFamily="34" charset="0"/>
              </a:rPr>
              <a:t> qui choisissent de pratiquer dans le secteur privé, ce qui les incite à déserter le secteur public, où les conditions de travail sont de plus en plus difficiles en raison notamment des méthodes de gestion néolibérales qui y sont imposées depuis plusieurs années.</a:t>
            </a:r>
          </a:p>
          <a:p>
            <a:endParaRPr lang="fr-CA" sz="900" dirty="0">
              <a:solidFill>
                <a:srgbClr val="000000"/>
              </a:solidFill>
              <a:latin typeface="Calibri" panose="020F0502020204030204" pitchFamily="34" charset="0"/>
            </a:endParaRPr>
          </a:p>
          <a:p>
            <a:endParaRPr lang="fr-CA" sz="900" dirty="0"/>
          </a:p>
          <a:p>
            <a:pPr defTabSz="931774">
              <a:defRPr/>
            </a:pPr>
            <a:r>
              <a:rPr lang="fr-CA" sz="900" dirty="0">
                <a:solidFill>
                  <a:prstClr val="black"/>
                </a:solidFill>
                <a:latin typeface="Calibri" panose="020F0502020204030204"/>
              </a:rPr>
              <a:t>------- PASSER À LA PROCHAINE DIAPO ---------</a:t>
            </a:r>
          </a:p>
          <a:p>
            <a:pPr defTabSz="931774">
              <a:defRPr/>
            </a:pPr>
            <a:endParaRPr lang="fr-CA" sz="900" dirty="0">
              <a:solidFill>
                <a:prstClr val="black"/>
              </a:solidFill>
              <a:latin typeface="Calibri" panose="020F0502020204030204"/>
            </a:endParaRPr>
          </a:p>
          <a:p>
            <a:pPr defTabSz="931774">
              <a:defRPr/>
            </a:pPr>
            <a:r>
              <a:rPr lang="fr-CA" sz="900" dirty="0">
                <a:solidFill>
                  <a:prstClr val="black"/>
                </a:solidFill>
                <a:latin typeface="Calibri" panose="020F0502020204030204"/>
              </a:rPr>
              <a:t>RETAILLES :</a:t>
            </a:r>
          </a:p>
          <a:p>
            <a:pPr defTabSz="931774">
              <a:defRPr/>
            </a:pPr>
            <a:endParaRPr lang="fr-CA" sz="900" dirty="0">
              <a:solidFill>
                <a:prstClr val="black"/>
              </a:solidFill>
              <a:latin typeface="Calibri" panose="020F0502020204030204"/>
            </a:endParaRPr>
          </a:p>
          <a:p>
            <a:pPr defTabSz="931774">
              <a:defRPr/>
            </a:pPr>
            <a:r>
              <a:rPr lang="fr-CA" sz="900" dirty="0">
                <a:solidFill>
                  <a:prstClr val="black"/>
                </a:solidFill>
                <a:latin typeface="Calibri" panose="020F0502020204030204"/>
              </a:rPr>
              <a:t>Nous divergeons donc de la solution habituellement proposée face à ces difficultés, qui est d’étendre la couverture du régime public aux services de santé et aux services sociaux offerts dans le secteur privé. En effet, cette solution est de toute évidence incompatible avec plusieurs des chantiers qui précèdent, et en particulier avec celui qui vise à déprivatiser l’ensemble des services. Bien qu’elle permettrait effectivement d’améliorer l’accès à ces services et l’équité dans l’accès à court terme, elle contribuerait à moyen et long terme à étendre les problèmes majeurs qui minent actuellement l’efficacité du réseau et qui participent à l’explosion des coûts. </a:t>
            </a:r>
          </a:p>
          <a:p>
            <a:endParaRPr lang="fr-CA" dirty="0"/>
          </a:p>
          <a:p>
            <a:endParaRPr lang="fr-CA" dirty="0"/>
          </a:p>
          <a:p>
            <a:endParaRPr lang="fr-CA" dirty="0"/>
          </a:p>
          <a:p>
            <a:endParaRPr lang="fr-CA" dirty="0"/>
          </a:p>
          <a:p>
            <a:endParaRPr lang="fr-CA" dirty="0"/>
          </a:p>
          <a:p>
            <a:br>
              <a:rPr lang="fr-CA" dirty="0"/>
            </a:br>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29</a:t>
            </a:fld>
            <a:endParaRPr lang="fr-FR"/>
          </a:p>
        </p:txBody>
      </p:sp>
    </p:spTree>
    <p:extLst>
      <p:ext uri="{BB962C8B-B14F-4D97-AF65-F5344CB8AC3E}">
        <p14:creationId xmlns:p14="http://schemas.microsoft.com/office/powerpoint/2010/main" val="335159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a:t>
            </a:fld>
            <a:endParaRPr lang="fr-FR"/>
          </a:p>
        </p:txBody>
      </p:sp>
    </p:spTree>
    <p:extLst>
      <p:ext uri="{BB962C8B-B14F-4D97-AF65-F5344CB8AC3E}">
        <p14:creationId xmlns:p14="http://schemas.microsoft.com/office/powerpoint/2010/main" val="326583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900" dirty="0">
                <a:solidFill>
                  <a:srgbClr val="000000"/>
                </a:solidFill>
                <a:latin typeface="Calibri" panose="020F0502020204030204" pitchFamily="34" charset="0"/>
              </a:rPr>
              <a:t>En 2021-2022, les quelques 21 000 médecins pratiquant dans le réseau public se sont partagé une rémunération de 8,3 milliards de dollars, ce qui représente 15 % des dépenses totales du MSSS. Quant au reste du personnel, il a dû se contenter d’une rémunération globale de 16,3 milliards, ce qui représente moins du double de celle versée aux médecins, alors que ces effectifs sont 15 fois plus nombreux. Cette même année, la rémunération individuelle moyenne des médecins a été de 392 000 $, un montant 6,4 fois plus élevé que le salaire de base moyen de l’ensemble des autres catégories de personnel</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Médecins spécialistes: 463 000 en 2024-2025, ce qui représente 6,35 fois le salaire annuel moyen d'un employé à temps plein au Québec. Ce ratio est le plus élevé de tous les pays de l'OCDE.</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Le statut de travailleur autonome des médecins au sein du système de santé est une incongruité et cause de nombreux problèmes :</a:t>
            </a:r>
            <a:endParaRPr lang="fr-CA" sz="900" dirty="0"/>
          </a:p>
          <a:p>
            <a:pPr marL="291179" indent="-291179">
              <a:buFont typeface="Arial" panose="020B0604020202020204" pitchFamily="34" charset="0"/>
              <a:buChar char="•"/>
            </a:pPr>
            <a:r>
              <a:rPr lang="fr-CA" sz="900" dirty="0">
                <a:solidFill>
                  <a:srgbClr val="000000"/>
                </a:solidFill>
                <a:latin typeface="Calibri" panose="020F0502020204030204" pitchFamily="34" charset="0"/>
              </a:rPr>
              <a:t>Perte de contrôle sur les coûts;</a:t>
            </a:r>
          </a:p>
          <a:p>
            <a:pPr marL="291179" indent="-291179">
              <a:buFont typeface="Arial" panose="020B0604020202020204" pitchFamily="34" charset="0"/>
              <a:buChar char="•"/>
            </a:pPr>
            <a:r>
              <a:rPr lang="fr-CA" sz="900" dirty="0">
                <a:solidFill>
                  <a:srgbClr val="000000"/>
                </a:solidFill>
                <a:latin typeface="Calibri" panose="020F0502020204030204" pitchFamily="34" charset="0"/>
              </a:rPr>
              <a:t>Accaparement des ressources financières par les médecins</a:t>
            </a:r>
            <a:endParaRPr lang="fr-CA" sz="900" dirty="0"/>
          </a:p>
          <a:p>
            <a:pPr marL="291179" indent="-291179">
              <a:buFont typeface="Arial" panose="020B0604020202020204" pitchFamily="34" charset="0"/>
              <a:buChar char="•"/>
            </a:pPr>
            <a:r>
              <a:rPr lang="fr-CA" sz="900" dirty="0">
                <a:solidFill>
                  <a:srgbClr val="000000"/>
                </a:solidFill>
                <a:latin typeface="Calibri" panose="020F0502020204030204" pitchFamily="34" charset="0"/>
              </a:rPr>
              <a:t>Médecins entrepreneurs et électrons libres;</a:t>
            </a:r>
            <a:endParaRPr lang="fr-CA" sz="900" dirty="0"/>
          </a:p>
          <a:p>
            <a:pPr marL="291179" indent="-291179">
              <a:buFont typeface="Arial" panose="020B0604020202020204" pitchFamily="34" charset="0"/>
              <a:buChar char="•"/>
            </a:pPr>
            <a:r>
              <a:rPr lang="fr-CA" sz="900" dirty="0">
                <a:solidFill>
                  <a:srgbClr val="000000"/>
                </a:solidFill>
                <a:latin typeface="Calibri" panose="020F0502020204030204" pitchFamily="34" charset="0"/>
              </a:rPr>
              <a:t>Provoque surdiagnostic et surtraitement;</a:t>
            </a:r>
            <a:endParaRPr lang="fr-CA" sz="900" dirty="0"/>
          </a:p>
          <a:p>
            <a:pPr marL="291179" indent="-291179">
              <a:buFont typeface="Arial" panose="020B0604020202020204" pitchFamily="34" charset="0"/>
              <a:buChar char="•"/>
            </a:pPr>
            <a:r>
              <a:rPr lang="fr-CA" sz="900" dirty="0">
                <a:solidFill>
                  <a:srgbClr val="000000"/>
                </a:solidFill>
                <a:latin typeface="Calibri" panose="020F0502020204030204" pitchFamily="34" charset="0"/>
              </a:rPr>
              <a:t>Incompatible avec une approche globale et préventive;</a:t>
            </a:r>
            <a:endParaRPr lang="fr-CA" sz="900" dirty="0"/>
          </a:p>
          <a:p>
            <a:pPr marL="291179" indent="-291179">
              <a:buFont typeface="Arial" panose="020B0604020202020204" pitchFamily="34" charset="0"/>
              <a:buChar char="•"/>
            </a:pPr>
            <a:r>
              <a:rPr lang="fr-CA" sz="900" dirty="0">
                <a:solidFill>
                  <a:srgbClr val="000000"/>
                </a:solidFill>
                <a:latin typeface="Calibri" panose="020F0502020204030204" pitchFamily="34" charset="0"/>
              </a:rPr>
              <a:t>Nuit au travail d’équipe horizontalisé:  la délégation d’actes et la prise en charge des problèmes de santé et des problèmes sociaux par d’autres </a:t>
            </a:r>
            <a:r>
              <a:rPr lang="fr-CA" sz="900" dirty="0" err="1">
                <a:solidFill>
                  <a:srgbClr val="000000"/>
                </a:solidFill>
                <a:latin typeface="Calibri" panose="020F0502020204030204" pitchFamily="34" charset="0"/>
              </a:rPr>
              <a:t>professionnel·le·s</a:t>
            </a:r>
            <a:r>
              <a:rPr lang="fr-CA" sz="900" dirty="0">
                <a:solidFill>
                  <a:srgbClr val="000000"/>
                </a:solidFill>
                <a:latin typeface="Calibri" panose="020F0502020204030204" pitchFamily="34" charset="0"/>
              </a:rPr>
              <a:t> que les médecins signifient des pertes de revenus pour ces derniers</a:t>
            </a:r>
          </a:p>
          <a:p>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Provoque </a:t>
            </a:r>
            <a:r>
              <a:rPr lang="fr-CA" sz="900" b="1" dirty="0" err="1">
                <a:solidFill>
                  <a:srgbClr val="000000"/>
                </a:solidFill>
                <a:latin typeface="Calibri" panose="020F0502020204030204" pitchFamily="34" charset="0"/>
              </a:rPr>
              <a:t>médicalo</a:t>
            </a:r>
            <a:r>
              <a:rPr lang="fr-CA" sz="900" b="1" dirty="0">
                <a:solidFill>
                  <a:srgbClr val="000000"/>
                </a:solidFill>
                <a:latin typeface="Calibri" panose="020F0502020204030204" pitchFamily="34" charset="0"/>
              </a:rPr>
              <a:t>-centrisme</a:t>
            </a:r>
            <a:r>
              <a:rPr lang="fr-CA" sz="900" dirty="0">
                <a:solidFill>
                  <a:srgbClr val="000000"/>
                </a:solidFill>
                <a:latin typeface="Calibri" panose="020F0502020204030204" pitchFamily="34" charset="0"/>
              </a:rPr>
              <a:t>: l’ACCÈS à l’ensemble des services, même aux services non médicaux, dépend en bonne partie de l’accès à un médecin. Par exemple, la possibilité de consulter les infirmières, orthophonistes, travailleuses sociales et autres </a:t>
            </a:r>
            <a:r>
              <a:rPr lang="fr-CA" sz="900" dirty="0" err="1">
                <a:solidFill>
                  <a:srgbClr val="000000"/>
                </a:solidFill>
                <a:latin typeface="Calibri" panose="020F0502020204030204" pitchFamily="34" charset="0"/>
              </a:rPr>
              <a:t>professionnel·le·s</a:t>
            </a:r>
            <a:r>
              <a:rPr lang="fr-CA" sz="900" dirty="0">
                <a:solidFill>
                  <a:srgbClr val="000000"/>
                </a:solidFill>
                <a:latin typeface="Calibri" panose="020F0502020204030204" pitchFamily="34" charset="0"/>
              </a:rPr>
              <a:t> </a:t>
            </a:r>
            <a:r>
              <a:rPr lang="fr-CA" sz="900" dirty="0" err="1">
                <a:solidFill>
                  <a:srgbClr val="000000"/>
                </a:solidFill>
                <a:latin typeface="Calibri" panose="020F0502020204030204" pitchFamily="34" charset="0"/>
              </a:rPr>
              <a:t>TRANSFÉRÉS·e·s</a:t>
            </a:r>
            <a:r>
              <a:rPr lang="fr-CA" sz="900" dirty="0">
                <a:solidFill>
                  <a:srgbClr val="000000"/>
                </a:solidFill>
                <a:latin typeface="Calibri" panose="020F0502020204030204" pitchFamily="34" charset="0"/>
              </a:rPr>
              <a:t> des CLSC vers les GMF au cours des dernières années dépend de l’inscription des </a:t>
            </a:r>
            <a:r>
              <a:rPr lang="fr-CA" sz="900" dirty="0" err="1">
                <a:solidFill>
                  <a:srgbClr val="000000"/>
                </a:solidFill>
                <a:latin typeface="Calibri" panose="020F0502020204030204" pitchFamily="34" charset="0"/>
              </a:rPr>
              <a:t>patient·e·s</a:t>
            </a:r>
            <a:r>
              <a:rPr lang="fr-CA" sz="900" dirty="0">
                <a:solidFill>
                  <a:srgbClr val="000000"/>
                </a:solidFill>
                <a:latin typeface="Calibri" panose="020F0502020204030204" pitchFamily="34" charset="0"/>
              </a:rPr>
              <a:t> auprès des médecins du GMF, et ce sont les médecins du GMF qui déterminent qui aura accès à quel service. Crée des </a:t>
            </a:r>
            <a:r>
              <a:rPr lang="fr-CA" sz="900" b="1" dirty="0">
                <a:solidFill>
                  <a:srgbClr val="000000"/>
                </a:solidFill>
                <a:latin typeface="Calibri" panose="020F0502020204030204" pitchFamily="34" charset="0"/>
              </a:rPr>
              <a:t>goulots d’étranglement inefficaces</a:t>
            </a:r>
          </a:p>
          <a:p>
            <a:endParaRPr lang="fr-CA" sz="900" b="1"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Provoque une </a:t>
            </a:r>
            <a:r>
              <a:rPr lang="fr-CA" sz="900" b="1" dirty="0">
                <a:solidFill>
                  <a:srgbClr val="000000"/>
                </a:solidFill>
                <a:latin typeface="Calibri" panose="020F0502020204030204" pitchFamily="34" charset="0"/>
              </a:rPr>
              <a:t>médicalisation des problèmes sociaux</a:t>
            </a:r>
            <a:r>
              <a:rPr lang="fr-CA" sz="900" dirty="0">
                <a:solidFill>
                  <a:srgbClr val="000000"/>
                </a:solidFill>
                <a:latin typeface="Calibri" panose="020F0502020204030204" pitchFamily="34" charset="0"/>
              </a:rPr>
              <a:t>: L’ACCAPAREMENT DES RESSOURCES financières disponibles par la sur-rémunération médicale rend également plus difficile le financement adéquat de ces autres services, et notamment des services sociaux. Ainsi, plusieurs problèmes sociaux ou de santé mentale qui devraient normalement être pris en charge par les services psychosociaux sont traités par des médecins, dont les possibilités d’intervention pour ce type de problèmes se limitent souvent à la prescription de médicaments. C’est ce qu’on appelle la médicalisation des problèmes sociaux.</a:t>
            </a:r>
            <a:endParaRPr lang="fr-CA" sz="900" dirty="0"/>
          </a:p>
          <a:p>
            <a:br>
              <a:rPr lang="fr-CA" sz="900" dirty="0"/>
            </a:br>
            <a:r>
              <a:rPr lang="fr-CA" sz="900" dirty="0"/>
              <a:t>Principe : les approches de santé durable préconisent des rapports égaux entre les </a:t>
            </a:r>
            <a:r>
              <a:rPr lang="fr-CA" sz="900" dirty="0" err="1"/>
              <a:t>travailleur·se·s</a:t>
            </a:r>
            <a:endParaRPr lang="fr-CA" sz="900" dirty="0"/>
          </a:p>
          <a:p>
            <a:endParaRPr lang="fr-CA" sz="900" dirty="0"/>
          </a:p>
          <a:p>
            <a:r>
              <a:rPr lang="fr-CA" sz="900" dirty="0"/>
              <a:t>L’ACCAPAREMENT DES RESSOURCES financières disponible par la sur-rémunération médicale rend également plus difficile le financement adéquat de ces autres services, et notamment des services sociaux. Ceci génère des difficultés d’accès à ces services et, à la manière d’un cercle vicieux, provoque en retour une augmentation des demandes en services médicaux (et de la rémunération des médecins), ce qui crée des goulots d’étranglement à l’entrée des cabinets de médecin.</a:t>
            </a:r>
          </a:p>
          <a:p>
            <a:endParaRPr lang="fr-CA" sz="900" dirty="0"/>
          </a:p>
          <a:p>
            <a:r>
              <a:rPr lang="fr-CA" sz="900" dirty="0"/>
              <a:t>Mais surtout, le STATUT PARTICULIER des médecins et leur MODE DE RÉMUNÉRATION sont un OBSTACLE STRUCTUREL FONDAMENTAL au travail en équipes multidisciplinaires horizontalisées et à la délégation d’actes vers d’autres catégories de personnel. En effet, dans cette configuration, la délégation d’actes et la prise en charge des problèmes de santé et des problèmes sociaux par d’autres </a:t>
            </a:r>
            <a:r>
              <a:rPr lang="fr-CA" sz="900" dirty="0" err="1"/>
              <a:t>professionnel·le·s</a:t>
            </a:r>
            <a:r>
              <a:rPr lang="fr-CA" sz="900" dirty="0"/>
              <a:t> que les médecins signifient des pertes de revenus pour ces derniers. C’est d’ailleurs pourquoi les </a:t>
            </a:r>
            <a:r>
              <a:rPr lang="fr-CA" sz="900" dirty="0" err="1"/>
              <a:t>représentant·e·s</a:t>
            </a:r>
            <a:r>
              <a:rPr lang="fr-CA" sz="900" dirty="0"/>
              <a:t> de leur profession résistent autant à ces virages nécessaires. Or, l’amélioration de l’accès aux services passe impérativement par un recentrement du réseau sur des équipes multidisciplinaires plutôt que sur les </a:t>
            </a:r>
            <a:r>
              <a:rPr lang="fr-CA" sz="900" dirty="0" err="1"/>
              <a:t>seul·e·s</a:t>
            </a:r>
            <a:r>
              <a:rPr lang="fr-CA" sz="900" dirty="0"/>
              <a:t> médecins </a:t>
            </a:r>
          </a:p>
          <a:p>
            <a:endParaRPr lang="fr-CA" sz="900" dirty="0"/>
          </a:p>
          <a:p>
            <a:r>
              <a:rPr lang="fr-CA" sz="900" dirty="0"/>
              <a:t>Ex. de la Suède où les médecins sont salariés:</a:t>
            </a:r>
            <a:br>
              <a:rPr lang="fr-CA" sz="900" dirty="0"/>
            </a:br>
            <a:br>
              <a:rPr lang="fr-CA" sz="900" dirty="0"/>
            </a:br>
            <a:r>
              <a:rPr lang="fr-CA" sz="900" dirty="0"/>
              <a:t>En Suède, les médecins reçoivent un salaire. Il y a moins d’actes, moins d’ordonnances (les dépenses pharmaceutiques sont 36 % inférieures à celles du Canada) et plus de délégation des tâches aux autres professionnels de la santé.</a:t>
            </a:r>
            <a:br>
              <a:rPr lang="fr-CA" sz="900" dirty="0"/>
            </a:br>
            <a:br>
              <a:rPr lang="fr-CA" sz="900" dirty="0"/>
            </a:br>
            <a:r>
              <a:rPr lang="fr-CA" sz="900" dirty="0"/>
              <a:t>Le Canada compte deux fois moins de médecins (2,4 par 1000 habitants) que la Suède (4,3). Mais nos médecins gagnent beaucoup plus. Nos spécialistes, par exemple, ont une rémunération qui équivaut à 4,2 fois le salaire moyen d’un travailleur, par rapport à seulement 2,2 fois en Suède, selon l’OCDE.</a:t>
            </a:r>
            <a:br>
              <a:rPr lang="fr-CA" sz="900" dirty="0"/>
            </a:br>
            <a:br>
              <a:rPr lang="fr-CA" sz="900" dirty="0"/>
            </a:br>
            <a:r>
              <a:rPr lang="fr-CA" sz="900" dirty="0"/>
              <a:t>Permet d’en embaucher plus et de leur offrir une meilleure situation d’emploi: moins de paperasse, plus de soutien de la part d’autres </a:t>
            </a:r>
            <a:r>
              <a:rPr lang="fr-CA" sz="900" dirty="0" err="1"/>
              <a:t>professionnel·le·s</a:t>
            </a:r>
            <a:r>
              <a:rPr lang="fr-CA" sz="900" dirty="0"/>
              <a:t>, une meilleure répartition des cas entre </a:t>
            </a:r>
            <a:r>
              <a:rPr lang="fr-CA" sz="900" dirty="0" err="1"/>
              <a:t>professionnel·le·s</a:t>
            </a:r>
            <a:r>
              <a:rPr lang="fr-CA" sz="900" dirty="0"/>
              <a:t> et services pour que les médecins voient les </a:t>
            </a:r>
            <a:r>
              <a:rPr lang="fr-CA" sz="900" dirty="0" err="1"/>
              <a:t>patient·e·s</a:t>
            </a:r>
            <a:r>
              <a:rPr lang="fr-CA" sz="900" dirty="0"/>
              <a:t> qui en ont réellement besoin, etc.</a:t>
            </a:r>
            <a:br>
              <a:rPr lang="fr-CA" sz="900" dirty="0"/>
            </a:br>
            <a:endParaRPr lang="fr-CA" sz="900" dirty="0">
              <a:solidFill>
                <a:srgbClr val="000000"/>
              </a:solidFill>
              <a:latin typeface="Calibri" panose="020F0502020204030204" pitchFamily="34" charset="0"/>
            </a:endParaRPr>
          </a:p>
          <a:p>
            <a:r>
              <a:rPr lang="fr-CA" sz="900" dirty="0">
                <a:solidFill>
                  <a:srgbClr val="000000"/>
                </a:solidFill>
                <a:latin typeface="Calibri" panose="020F0502020204030204" pitchFamily="34" charset="0"/>
              </a:rPr>
              <a:t>Salarisation réduirait inégalités hommes-femmes parmi les médecins:</a:t>
            </a:r>
          </a:p>
          <a:p>
            <a:r>
              <a:rPr lang="fr-CA" sz="900" dirty="0">
                <a:solidFill>
                  <a:srgbClr val="000000"/>
                </a:solidFill>
                <a:latin typeface="Calibri" panose="020F0502020204030204" pitchFamily="34" charset="0"/>
              </a:rPr>
              <a:t>https://www.journaldemontreal.com/2024/11/30/egalite-salariale-les-femmes-medecins-gagnent-beaucoup-moins-que-les-hommes</a:t>
            </a:r>
          </a:p>
          <a:p>
            <a:r>
              <a:rPr lang="fr-CA" sz="900" dirty="0">
                <a:solidFill>
                  <a:srgbClr val="000000"/>
                </a:solidFill>
                <a:latin typeface="Calibri" panose="020F0502020204030204" pitchFamily="34" charset="0"/>
              </a:rPr>
              <a:t>cet écart s'explique entre autres par des actes moins payants qui sont davantage accomplis par des femmes, comme la pose de stérilet, qui est cinq fois moins payée qu'une vasectomie, cite-t-on en exemple. Les soins aux bébés et l'obstétrique, où les médecins sont plus souvent féminins, sont aussi moins bien payés. </a:t>
            </a:r>
          </a:p>
          <a:p>
            <a:endParaRPr lang="fr-CA" sz="900" dirty="0"/>
          </a:p>
          <a:p>
            <a:r>
              <a:rPr lang="fr-CA" sz="900" dirty="0"/>
              <a:t>Des 37 spécialités médicales au Québec, seuls les médecins en santé publique ont eu un revenu égalitaire en 2023, à 274 000$. Cette parité n’est pas surprenante puisqu’ils sont généralement payés à forfait ou à salaire.</a:t>
            </a:r>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30</a:t>
            </a:fld>
            <a:endParaRPr lang="fr-FR"/>
          </a:p>
        </p:txBody>
      </p:sp>
    </p:spTree>
    <p:extLst>
      <p:ext uri="{BB962C8B-B14F-4D97-AF65-F5344CB8AC3E}">
        <p14:creationId xmlns:p14="http://schemas.microsoft.com/office/powerpoint/2010/main" val="1426451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2BC7-EF75-F2FD-24FA-39BC485DFEC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5DA8E4-5D8F-C862-0C86-997378C6C6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C34F86-6C72-1C38-3CD3-DC118AE1B03E}"/>
              </a:ext>
            </a:extLst>
          </p:cNvPr>
          <p:cNvSpPr>
            <a:spLocks noGrp="1"/>
          </p:cNvSpPr>
          <p:nvPr>
            <p:ph type="body" idx="1"/>
          </p:nvPr>
        </p:nvSpPr>
        <p:spPr/>
        <p:txBody>
          <a:bodyPr/>
          <a:lstStyle/>
          <a:p>
            <a:r>
              <a:rPr lang="fr-CA" dirty="0"/>
              <a:t>https://iris-recherche.qc.ca/blogue/sante/medecins-famille-quebec-4/</a:t>
            </a:r>
          </a:p>
          <a:p>
            <a:endParaRPr lang="fr-CA" dirty="0"/>
          </a:p>
          <a:p>
            <a:r>
              <a:rPr lang="fr-CA" dirty="0"/>
              <a:t>Contrairement au Québec, la Suède souffre d’une vraie pénurie de médecins de famille.</a:t>
            </a:r>
          </a:p>
          <a:p>
            <a:endParaRPr lang="fr-CA" dirty="0"/>
          </a:p>
          <a:p>
            <a:pPr marL="171450" indent="-171450">
              <a:buFontTx/>
              <a:buChar char="-"/>
            </a:pPr>
            <a:r>
              <a:rPr lang="fr-CA" dirty="0"/>
              <a:t>Moins de médecins de </a:t>
            </a:r>
            <a:r>
              <a:rPr lang="fr-CA" dirty="0" err="1"/>
              <a:t>fam</a:t>
            </a:r>
            <a:r>
              <a:rPr lang="fr-CA" dirty="0"/>
              <a:t>/</a:t>
            </a:r>
            <a:r>
              <a:rPr lang="fr-CA" dirty="0" err="1"/>
              <a:t>hab</a:t>
            </a:r>
            <a:endParaRPr lang="fr-CA" dirty="0"/>
          </a:p>
          <a:p>
            <a:pPr marL="171450" indent="-171450">
              <a:buFontTx/>
              <a:buChar char="-"/>
            </a:pPr>
            <a:r>
              <a:rPr lang="fr-CA" dirty="0" err="1"/>
              <a:t>Tx</a:t>
            </a:r>
            <a:r>
              <a:rPr lang="fr-CA" dirty="0"/>
              <a:t> élevé de postes vacants en médecine de </a:t>
            </a:r>
            <a:r>
              <a:rPr lang="fr-CA" dirty="0" err="1"/>
              <a:t>fam</a:t>
            </a:r>
            <a:endParaRPr lang="fr-CA" dirty="0"/>
          </a:p>
          <a:p>
            <a:pPr marL="171450" indent="-171450">
              <a:buFontTx/>
              <a:buChar char="-"/>
            </a:pPr>
            <a:r>
              <a:rPr lang="fr-CA" dirty="0"/>
              <a:t>Nb de consultations médicales très bas</a:t>
            </a:r>
          </a:p>
          <a:p>
            <a:pPr marL="171450" indent="-171450">
              <a:buFontTx/>
              <a:buChar char="-"/>
            </a:pPr>
            <a:endParaRPr lang="fr-CA" dirty="0"/>
          </a:p>
          <a:p>
            <a:pPr marL="171450" indent="-171450">
              <a:buFontTx/>
              <a:buChar char="-"/>
            </a:pPr>
            <a:endParaRPr lang="fr-CA" dirty="0"/>
          </a:p>
          <a:p>
            <a:pPr marL="171450" indent="-171450">
              <a:buFontTx/>
              <a:buChar char="-"/>
            </a:pPr>
            <a:r>
              <a:rPr lang="fr-CA" dirty="0"/>
              <a:t>Mais besoins de santé non satisfaits parmi les plus faibles</a:t>
            </a:r>
          </a:p>
          <a:p>
            <a:pPr marL="171450" indent="-171450">
              <a:buFontTx/>
              <a:buChar char="-"/>
            </a:pPr>
            <a:r>
              <a:rPr lang="fr-CA" dirty="0"/>
              <a:t>taux d’insatisfaction déclarée y était de 1,2 %, contre une moyenne de l’OCDE presque deux fois plus élevée, à 2,3 %</a:t>
            </a:r>
          </a:p>
          <a:p>
            <a:pPr marL="171450" indent="-171450">
              <a:buFontTx/>
              <a:buChar char="-"/>
            </a:pPr>
            <a:r>
              <a:rPr lang="fr-CA" dirty="0"/>
              <a:t>meilleurs résultats que le Canada pour la plupart des indicateurs de santé, d’accès aux soins et de qualité des services, y compris en ce qui concerne plus spécifiquement la sécurité et l’efficacité des services de première ligne.</a:t>
            </a:r>
          </a:p>
          <a:p>
            <a:pPr marL="171450" indent="-171450">
              <a:buFontTx/>
              <a:buChar char="-"/>
            </a:pPr>
            <a:endParaRPr lang="fr-CA" dirty="0"/>
          </a:p>
          <a:p>
            <a:pPr marL="0" indent="0">
              <a:buFontTx/>
              <a:buNone/>
            </a:pPr>
            <a:r>
              <a:rPr lang="fr-CA" dirty="0"/>
              <a:t>Solution 1:</a:t>
            </a:r>
          </a:p>
          <a:p>
            <a:pPr marL="171450" indent="-171450">
              <a:buFontTx/>
              <a:buChar char="-"/>
            </a:pPr>
            <a:r>
              <a:rPr lang="fr-CA" dirty="0"/>
              <a:t>pas plombé par l’</a:t>
            </a:r>
            <a:r>
              <a:rPr lang="fr-CA" dirty="0" err="1"/>
              <a:t>hospitalo</a:t>
            </a:r>
            <a:r>
              <a:rPr lang="fr-CA" dirty="0"/>
              <a:t>-centrisme</a:t>
            </a:r>
          </a:p>
          <a:p>
            <a:pPr marL="171450" indent="-171450">
              <a:buFontTx/>
              <a:buChar char="-"/>
            </a:pPr>
            <a:r>
              <a:rPr lang="fr-CA" dirty="0"/>
              <a:t>Suède arrive au 4e rang des pays de l’OCDE qui consacrent la plus petite part de leurs dépenses de santé au financement des hôpitaux (22%, contre une moyenne de 28% pour l’ensemble des pays de l’OCDE</a:t>
            </a:r>
          </a:p>
          <a:p>
            <a:pPr marL="171450" indent="-171450">
              <a:buFontTx/>
              <a:buChar char="-"/>
            </a:pPr>
            <a:r>
              <a:rPr lang="fr-CA" dirty="0"/>
              <a:t>6e rang des pays ayant le plus faible nombre de visites à l’urgence par 100 </a:t>
            </a:r>
            <a:r>
              <a:rPr lang="fr-CA" dirty="0" err="1"/>
              <a:t>habitant·e·s</a:t>
            </a:r>
            <a:r>
              <a:rPr lang="fr-CA" dirty="0"/>
              <a:t> (17 contre une moyenne de 27 pour l’OCDE).</a:t>
            </a:r>
          </a:p>
          <a:p>
            <a:pPr marL="171450" indent="-171450">
              <a:buFontTx/>
              <a:buChar char="-"/>
            </a:pPr>
            <a:r>
              <a:rPr lang="fr-CA" dirty="0"/>
              <a:t>Canada: largement au-dessus de cette moyenne pour le nombre de visites à l’urgence (37 par 100 </a:t>
            </a:r>
            <a:r>
              <a:rPr lang="fr-CA" dirty="0" err="1"/>
              <a:t>habitant·e·s</a:t>
            </a:r>
            <a:r>
              <a:rPr lang="fr-CA" dirty="0"/>
              <a:t>)</a:t>
            </a:r>
          </a:p>
          <a:p>
            <a:pPr marL="171450" indent="-171450">
              <a:buFontTx/>
              <a:buChar char="-"/>
            </a:pPr>
            <a:r>
              <a:rPr lang="fr-CA" dirty="0"/>
              <a:t>les services moindres dans le secteur hospitalier sont compensés au moins en partie par un financement nettement plus généreux des services ambulatoires et des soins de longue durée (qui incluent les services de première ligne ainsi que les services de soutien à domicile qui, dans ce dernier cas, sont en Suède parmi les plus généreux au monde)</a:t>
            </a:r>
          </a:p>
          <a:p>
            <a:pPr marL="171450" indent="-171450">
              <a:buFontTx/>
              <a:buChar char="-"/>
            </a:pPr>
            <a:r>
              <a:rPr lang="fr-CA" dirty="0"/>
              <a:t>59% des dépenses de santé en Suède sont consacrées à ces secteurs, ce qui la place au premier rang des pays de l’OCDE sur ce plan</a:t>
            </a:r>
          </a:p>
          <a:p>
            <a:pPr marL="171450" indent="-171450">
              <a:buFontTx/>
              <a:buChar char="-"/>
            </a:pPr>
            <a:r>
              <a:rPr lang="fr-CA" dirty="0"/>
              <a:t>une part beaucoup plus grande des besoins est pris en charge par des services de proximité mieux financés, ce qui réduit la demande de services et les besoins en investissements dans les hôpitaux</a:t>
            </a:r>
          </a:p>
          <a:p>
            <a:pPr marL="171450" indent="-171450">
              <a:buFontTx/>
              <a:buChar char="-"/>
            </a:pPr>
            <a:endParaRPr lang="fr-CA" dirty="0"/>
          </a:p>
          <a:p>
            <a:pPr marL="0" indent="0">
              <a:buFontTx/>
              <a:buNone/>
            </a:pPr>
            <a:r>
              <a:rPr lang="fr-CA" dirty="0"/>
              <a:t>Solution 2:</a:t>
            </a:r>
          </a:p>
          <a:p>
            <a:pPr marL="171450" indent="-171450">
              <a:buFontTx/>
              <a:buChar char="-"/>
            </a:pPr>
            <a:r>
              <a:rPr lang="fr-CA" dirty="0"/>
              <a:t>l’unité de base des services de première ligne n’est pas le ou la médecin de famille, mais le « centre de soins primaires » (CSP)</a:t>
            </a:r>
          </a:p>
          <a:p>
            <a:pPr marL="171450" indent="-171450">
              <a:buFontTx/>
              <a:buChar char="-"/>
            </a:pPr>
            <a:r>
              <a:rPr lang="fr-CA" dirty="0"/>
              <a:t>C’est auprès de ces centres, et non auprès des médecins de famille, que les </a:t>
            </a:r>
            <a:r>
              <a:rPr lang="fr-CA" dirty="0" err="1"/>
              <a:t>patient·e·s</a:t>
            </a:r>
            <a:r>
              <a:rPr lang="fr-CA" dirty="0"/>
              <a:t> sont </a:t>
            </a:r>
            <a:r>
              <a:rPr lang="fr-CA" dirty="0" err="1"/>
              <a:t>inscrit·e·s</a:t>
            </a:r>
            <a:r>
              <a:rPr lang="fr-CA" dirty="0"/>
              <a:t>. </a:t>
            </a:r>
          </a:p>
          <a:p>
            <a:pPr marL="171450" indent="-171450">
              <a:buFontTx/>
              <a:buChar char="-"/>
            </a:pPr>
            <a:r>
              <a:rPr lang="fr-CA" dirty="0"/>
              <a:t>Ainsi, malgré la pénurie de médecins et le faible nombre de consultations qu’ils et elles offrent, 91 % de la population est affiliée à un CSP</a:t>
            </a:r>
          </a:p>
          <a:p>
            <a:pPr marL="171450" indent="-171450">
              <a:buFontTx/>
              <a:buChar char="-"/>
            </a:pPr>
            <a:r>
              <a:rPr lang="fr-CA" dirty="0"/>
              <a:t>les médecins n’ont pas de statut particulier au sein des CSP. Ils et elles sont des </a:t>
            </a:r>
            <a:r>
              <a:rPr lang="fr-CA" dirty="0" err="1"/>
              <a:t>employé·e·s</a:t>
            </a:r>
            <a:r>
              <a:rPr lang="fr-CA" dirty="0"/>
              <a:t> </a:t>
            </a:r>
            <a:r>
              <a:rPr lang="fr-CA" dirty="0" err="1"/>
              <a:t>salarié·e·s</a:t>
            </a:r>
            <a:r>
              <a:rPr lang="fr-CA" dirty="0"/>
              <a:t> de ces centres au même titre que les autres catégories professionnelles</a:t>
            </a:r>
          </a:p>
          <a:p>
            <a:pPr marL="171450" indent="-171450">
              <a:buFontTx/>
              <a:buChar char="-"/>
            </a:pPr>
            <a:r>
              <a:rPr lang="fr-CA" dirty="0"/>
              <a:t>les CSP sont composés d’équipes multidisciplinaires incluant des infirmières, des physiothérapeutes et des psychologues</a:t>
            </a:r>
          </a:p>
          <a:p>
            <a:pPr marL="171450" indent="-171450">
              <a:buFontTx/>
              <a:buChar char="-"/>
            </a:pPr>
            <a:r>
              <a:rPr lang="fr-CA" dirty="0"/>
              <a:t>à peine 30 % des visites de </a:t>
            </a:r>
            <a:r>
              <a:rPr lang="fr-CA" dirty="0" err="1"/>
              <a:t>patient·e·s</a:t>
            </a:r>
            <a:r>
              <a:rPr lang="fr-CA" dirty="0"/>
              <a:t> dans ces centres sont faites auprès des médecins. Les infirmières prennent en charge 30 % des visites, les physiothérapeutes 18 % et le dernier 22 % est partagé entre les psychologues et les infirmières auxiliaires</a:t>
            </a:r>
          </a:p>
          <a:p>
            <a:pPr marL="171450" indent="-171450">
              <a:buFontTx/>
              <a:buChar char="-"/>
            </a:pPr>
            <a:endParaRPr lang="fr-CA" dirty="0"/>
          </a:p>
          <a:p>
            <a:pPr marL="171450" indent="-171450">
              <a:buFontTx/>
              <a:buChar char="-"/>
            </a:pPr>
            <a:r>
              <a:rPr lang="fr-CA" dirty="0"/>
              <a:t>leur niveau de rémunération est tout de même beaucoup moins élevé que celui des médecins de famille </a:t>
            </a:r>
            <a:r>
              <a:rPr lang="fr-CA" dirty="0" err="1"/>
              <a:t>québécois·es</a:t>
            </a:r>
            <a:r>
              <a:rPr lang="fr-CA" dirty="0"/>
              <a:t>. Alors qu’en Suède ils et elles ont empoché en moyenne une rémunération 2,1 fois supérieure au salaire moyen des </a:t>
            </a:r>
            <a:r>
              <a:rPr lang="fr-CA" dirty="0" err="1"/>
              <a:t>employé·e·s</a:t>
            </a:r>
            <a:r>
              <a:rPr lang="fr-CA" dirty="0"/>
              <a:t> à temps plein du pays en 2021</a:t>
            </a:r>
          </a:p>
          <a:p>
            <a:pPr marL="171450" indent="-171450">
              <a:buFontTx/>
              <a:buChar char="-"/>
            </a:pPr>
            <a:r>
              <a:rPr lang="fr-CA" dirty="0"/>
              <a:t>ce ratio a plutôt été de 3,1 au Québec la même année</a:t>
            </a:r>
          </a:p>
          <a:p>
            <a:pPr marL="171450" indent="-171450">
              <a:buFontTx/>
              <a:buChar char="-"/>
            </a:pPr>
            <a:endParaRPr lang="fr-CA" dirty="0"/>
          </a:p>
          <a:p>
            <a:pPr marL="171450" indent="-171450">
              <a:buFontTx/>
              <a:buChar char="-"/>
            </a:pPr>
            <a:endParaRPr lang="fr-CA" dirty="0"/>
          </a:p>
          <a:p>
            <a:pPr marL="0" indent="0">
              <a:buFontTx/>
              <a:buNone/>
            </a:pPr>
            <a:r>
              <a:rPr lang="fr-CA" dirty="0"/>
              <a:t>Solution 3:</a:t>
            </a:r>
          </a:p>
          <a:p>
            <a:pPr marL="171450" indent="-171450">
              <a:buFontTx/>
              <a:buChar char="-"/>
            </a:pPr>
            <a:r>
              <a:rPr lang="fr-CA" dirty="0"/>
              <a:t>La Suède se distingue par le fait que, historiquement, le secteur privé était très peu présent dans la prestation des services de première ligne. Encore aujourd’hui, les médecins de famille sont pour la plupart </a:t>
            </a:r>
            <a:r>
              <a:rPr lang="fr-CA" dirty="0" err="1"/>
              <a:t>employé·e·s</a:t>
            </a:r>
            <a:r>
              <a:rPr lang="fr-CA" dirty="0"/>
              <a:t> par des centres de soins primaires qui, jusqu’à récemment, étaient des établissements publics.</a:t>
            </a:r>
          </a:p>
          <a:p>
            <a:pPr marL="171450" indent="-171450">
              <a:buFontTx/>
              <a:buChar char="-"/>
            </a:pPr>
            <a:r>
              <a:rPr lang="fr-CA" dirty="0"/>
              <a:t>suite à des réformes menées au début des années 2010, des CSP privés à but lucratif (mais entièrement financés par des fonds publics) se sont rapidement développés, sans toutefois remplir leurs promesses d’amélioration de l’accès et de la qualité des services.</a:t>
            </a:r>
          </a:p>
          <a:p>
            <a:pPr marL="171450" indent="-171450">
              <a:buFontTx/>
              <a:buChar char="-"/>
            </a:pPr>
            <a:r>
              <a:rPr lang="fr-CA" dirty="0"/>
              <a:t>Malgré ce processus de privatisation des CSP, la place du secteur privé au sein de la première ligne suédoise reste beaucoup moins importante qu’au Québec. Alors que 44 % des CSP sont désormais privés, c’est le cas de 74% des GMF (89% si on inclut les GMF « mixtes » publics-privés)</a:t>
            </a:r>
          </a:p>
          <a:p>
            <a:pPr marL="171450" indent="-171450">
              <a:buFontTx/>
              <a:buChar char="-"/>
            </a:pPr>
            <a:endParaRPr lang="fr-CA" dirty="0"/>
          </a:p>
          <a:p>
            <a:pPr marL="171450" indent="-171450">
              <a:buFontTx/>
              <a:buChar char="-"/>
            </a:pPr>
            <a:r>
              <a:rPr lang="fr-CA" dirty="0"/>
              <a:t>De plus, au Québec, une part importante des </a:t>
            </a:r>
            <a:r>
              <a:rPr lang="fr-CA" dirty="0" err="1"/>
              <a:t>professionnel·le·s</a:t>
            </a:r>
            <a:r>
              <a:rPr lang="fr-CA" dirty="0"/>
              <a:t> non-médecins pratiquent également dans des cliniques privées où, contrairement aux médecins, leurs services ne sont pas couverts par le régime public, ce qui réduit grandement l’accès à ces services pour une part importante de la population.</a:t>
            </a:r>
          </a:p>
          <a:p>
            <a:pPr marL="171450" indent="-171450">
              <a:buFontTx/>
              <a:buChar char="-"/>
            </a:pPr>
            <a:r>
              <a:rPr lang="fr-CA" dirty="0"/>
              <a:t>C’est le cas notamment des physiothérapeutes et des psychologues, dont plus de 50% sont en pratique privée ou mixte (publique-privée).</a:t>
            </a:r>
          </a:p>
          <a:p>
            <a:pPr marL="171450" indent="-171450">
              <a:buFontTx/>
              <a:buChar char="-"/>
            </a:pPr>
            <a:r>
              <a:rPr lang="fr-CA" dirty="0"/>
              <a:t>En Suède, la grande majorité des physiothérapeutes et des psychologues exerçant en première ligne sont </a:t>
            </a:r>
            <a:r>
              <a:rPr lang="fr-CA" dirty="0" err="1"/>
              <a:t>embauché·e·s</a:t>
            </a:r>
            <a:r>
              <a:rPr lang="fr-CA" dirty="0"/>
              <a:t> par les CSP, où leurs services sont couverts par le régime public, et les services offerts à l’extérieur de ces centres sont également couverts.</a:t>
            </a:r>
          </a:p>
          <a:p>
            <a:pPr marL="171450" indent="-171450">
              <a:buFontTx/>
              <a:buChar char="-"/>
            </a:pPr>
            <a:endParaRPr lang="fr-CA" dirty="0"/>
          </a:p>
          <a:p>
            <a:pPr marL="171450" indent="-171450">
              <a:buFontTx/>
              <a:buChar char="-"/>
            </a:pPr>
            <a:r>
              <a:rPr lang="fr-CA" dirty="0"/>
              <a:t>la Suède est un des pays de l’OCDE où le régime public d’assurance maladie est le plus généreux, avec seulement 14 % des dépenses totales de santé qui étaient des dépenses privées en 2021, contre le double au Canada (28 %). Au Québec, ce pourcentage était de 24 % la même année, mais il a augmenté à 27% en 2024.</a:t>
            </a:r>
          </a:p>
        </p:txBody>
      </p:sp>
      <p:sp>
        <p:nvSpPr>
          <p:cNvPr id="4" name="Espace réservé du numéro de diapositive 3">
            <a:extLst>
              <a:ext uri="{FF2B5EF4-FFF2-40B4-BE49-F238E27FC236}">
                <a16:creationId xmlns:a16="http://schemas.microsoft.com/office/drawing/2014/main" id="{22BD9BDB-1F67-2C99-32DB-60713EB2DBEF}"/>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393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32</a:t>
            </a:fld>
            <a:endParaRPr lang="fr-FR"/>
          </a:p>
        </p:txBody>
      </p:sp>
    </p:spTree>
    <p:extLst>
      <p:ext uri="{BB962C8B-B14F-4D97-AF65-F5344CB8AC3E}">
        <p14:creationId xmlns:p14="http://schemas.microsoft.com/office/powerpoint/2010/main" val="4472669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33</a:t>
            </a:fld>
            <a:endParaRPr lang="fr-FR"/>
          </a:p>
        </p:txBody>
      </p:sp>
    </p:spTree>
    <p:extLst>
      <p:ext uri="{BB962C8B-B14F-4D97-AF65-F5344CB8AC3E}">
        <p14:creationId xmlns:p14="http://schemas.microsoft.com/office/powerpoint/2010/main" val="38476873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MAL-FINANCEMENT :</a:t>
            </a:r>
          </a:p>
          <a:p>
            <a:r>
              <a:rPr lang="fr-CA" dirty="0"/>
              <a:t>La difficulté chronique à limiter la croissance des dépenses de santé provient en bonne partie d’une mauvaise utilisation et d’une répartition inefficace des investissements consentis.</a:t>
            </a:r>
          </a:p>
          <a:p>
            <a:endParaRPr lang="fr-CA" dirty="0"/>
          </a:p>
          <a:p>
            <a:r>
              <a:rPr lang="fr-CA" dirty="0"/>
              <a:t>SAPA = soutien à l’autonomie des personnes âgées</a:t>
            </a:r>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34</a:t>
            </a:fld>
            <a:endParaRPr lang="fr-FR"/>
          </a:p>
        </p:txBody>
      </p:sp>
    </p:spTree>
    <p:extLst>
      <p:ext uri="{BB962C8B-B14F-4D97-AF65-F5344CB8AC3E}">
        <p14:creationId xmlns:p14="http://schemas.microsoft.com/office/powerpoint/2010/main" val="1582703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36</a:t>
            </a:fld>
            <a:endParaRPr lang="fr-FR"/>
          </a:p>
        </p:txBody>
      </p:sp>
    </p:spTree>
    <p:extLst>
      <p:ext uri="{BB962C8B-B14F-4D97-AF65-F5344CB8AC3E}">
        <p14:creationId xmlns:p14="http://schemas.microsoft.com/office/powerpoint/2010/main" val="1513656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37</a:t>
            </a:fld>
            <a:endParaRPr lang="fr-FR"/>
          </a:p>
        </p:txBody>
      </p:sp>
    </p:spTree>
    <p:extLst>
      <p:ext uri="{BB962C8B-B14F-4D97-AF65-F5344CB8AC3E}">
        <p14:creationId xmlns:p14="http://schemas.microsoft.com/office/powerpoint/2010/main" val="477055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39</a:t>
            </a:fld>
            <a:endParaRPr lang="fr-FR"/>
          </a:p>
        </p:txBody>
      </p:sp>
    </p:spTree>
    <p:extLst>
      <p:ext uri="{BB962C8B-B14F-4D97-AF65-F5344CB8AC3E}">
        <p14:creationId xmlns:p14="http://schemas.microsoft.com/office/powerpoint/2010/main" val="828080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40</a:t>
            </a:fld>
            <a:endParaRPr lang="fr-FR"/>
          </a:p>
        </p:txBody>
      </p:sp>
    </p:spTree>
    <p:extLst>
      <p:ext uri="{BB962C8B-B14F-4D97-AF65-F5344CB8AC3E}">
        <p14:creationId xmlns:p14="http://schemas.microsoft.com/office/powerpoint/2010/main" val="14611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28E658D-C2FE-D245-8153-04D38B193292}" type="slidenum">
              <a:rPr lang="fr-FR" smtClean="0"/>
              <a:t>4</a:t>
            </a:fld>
            <a:endParaRPr lang="fr-FR"/>
          </a:p>
        </p:txBody>
      </p:sp>
    </p:spTree>
    <p:extLst>
      <p:ext uri="{BB962C8B-B14F-4D97-AF65-F5344CB8AC3E}">
        <p14:creationId xmlns:p14="http://schemas.microsoft.com/office/powerpoint/2010/main" val="156948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9883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Mentionner qu’il y a encore beaucoup de points d’interrogation. On ne sait pas encore comment ça va être mis en œuvre exactement, quelles formes ça va prendre, quelles conséquences ça va avoir. On ne saura pas avant plusieurs années. De plus, le système de santé et de services sociaux est un système complexe, donc il peut y avoir des développements contradictoires. La réforme Dubé pousse dans une certaine direction (+ de privé, + de centralisation), mais le gouvernement peut aussi en même temps pousser dans une autre direction (ex. CLSC, agences privées de main-d’œuvre).</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9883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La réforme Dubé s’inscrit dans le plan Dubé (Plan pour mettre en œuvre les changements nécessaires en santé), lancé en mars 2022. Réforme Dubé est le nom donné à la réforme proposée dans le projet de loi 15 (Loi visant à rendre le système de santé et de services sociaux plus efficace), qui a été annoncé en mars 2023. Il y a eu des débats jusqu’à la fin de l’automne 2023. PL15 a été adopté sous bâillon (suspension des débats au parlement pour forcer l’adoption rapide d’une loi) en décembre 2023.</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71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69883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Le PL15 ouvre la porte au privé:</a:t>
            </a:r>
            <a:b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Aller chercher des tops guns du privé. PDG avec salaire de base de 543 000 $ (+ de deux fois mieux payé que le premier ministre: 270 000 $) + prime pour mise en place</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L’article 2 du PL15 place sur un même pied le public et le privé en stipulant que « Les établissements [du réseau] peuvent être publics ou privés. » Le gouvernement a rejeté un amendement qui précisait que « Santé Québec priorise l’offre des établissements publics. »</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Le gouvernement a aussi rejeté deux amendements qui auraient garanti que « Tout résident du Québec a le droit à la gratuité des services de santé et des services sociaux prévus par la présente loi. »</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Le gouvernement refuse d’ajouter aux fonctions du ministre celle de veiller « au respect des principes d’accessibilité, d’universalité et de gratuité des services de santé et des services sociaux ».</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Il refuse également que le ministre ait pour fonction de s’assurer que les établissements publics reçoivent les ressources nécessaires à l’atteinte de leurs objectifs.</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Le gouvernement a rejeté un amendement précisant que Santé Québec « doit veiller au maintien et au développement de l’expertise publique. »</a:t>
            </a:r>
          </a:p>
          <a:p>
            <a:pPr marL="0" marR="0" lvl="0" indent="0" algn="l" defTabSz="69883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4708" marR="0" lvl="0" indent="-174708" algn="l" defTabSz="698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900" b="0" i="0" u="none" strike="noStrike" kern="1200" cap="none" spc="0" normalizeH="0" baseline="0" noProof="0" dirty="0">
                <a:ln>
                  <a:noFill/>
                </a:ln>
                <a:solidFill>
                  <a:prstClr val="black"/>
                </a:solidFill>
                <a:effectLst/>
                <a:uLnTx/>
                <a:uFillTx/>
                <a:latin typeface="Calibri" panose="020F0502020204030204"/>
                <a:ea typeface="+mn-ea"/>
                <a:cs typeface="+mn-cs"/>
              </a:rPr>
              <a:t>Enfin, un amendement précisant que « Santé Québec est à but non lucratif » a été retiré.</a:t>
            </a:r>
          </a:p>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37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Une réforme de structures… demandée par personne. Avec les bouleversements majeurs qu’on connaît et qu’on a vécus avec la réforme Barrette</a:t>
            </a:r>
          </a:p>
          <a:p>
            <a:endParaRPr lang="fr-CA" dirty="0"/>
          </a:p>
          <a:p>
            <a:r>
              <a:rPr lang="fr-CA" dirty="0"/>
              <a:t>Agence Santé Québec =</a:t>
            </a:r>
          </a:p>
          <a:p>
            <a:r>
              <a:rPr lang="fr-CA" dirty="0"/>
              <a:t>+ 325 000 </a:t>
            </a:r>
            <a:r>
              <a:rPr lang="fr-CA" dirty="0" err="1"/>
              <a:t>employé·e·s</a:t>
            </a:r>
            <a:r>
              <a:rPr lang="fr-CA" dirty="0"/>
              <a:t> (contre 22 000 pour Hydro-Québec et 60 000 pour Métro)</a:t>
            </a:r>
          </a:p>
          <a:p>
            <a:r>
              <a:rPr lang="fr-CA" dirty="0"/>
              <a:t>+ 1500 installations</a:t>
            </a:r>
          </a:p>
          <a:p>
            <a:r>
              <a:rPr lang="fr-CA" dirty="0"/>
              <a:t>+ 6 niveaux hiérarchiques </a:t>
            </a:r>
          </a:p>
          <a:p>
            <a:r>
              <a:rPr lang="fr-CA" dirty="0"/>
              <a:t>Centralisation et concentration du pouvoir sans précédent</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8E658D-C2FE-D245-8153-04D38B19329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1511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Rappelons qu’avant l’érosion de sa dimension démocratique par les réformes des dernières décennies, le système public de santé québécois était un modèle en matière de participation populaire. Au moment de sa création en 1971, chaque hôpital, chaque CHSLD et chaque CLSC était doté de son propre conseil d’administration, sur lequel siégeait une proportion significative d’usagères et d’usagers </a:t>
            </a:r>
            <a:r>
              <a:rPr lang="fr-CA" dirty="0" err="1"/>
              <a:t>élu·e·s</a:t>
            </a:r>
            <a:r>
              <a:rPr lang="fr-CA" dirty="0"/>
              <a:t>, proportion qui était même quasi-majoritaire dans le cas des CLSC. De plus, ces conseils d’administration – et donc la population elle-même – ne jouaient pas qu’un rôle symbolique : ils avaient des pouvoirs réels sur la détermination des priorités, des objectifs et du type de services offerts dans les établissements.</a:t>
            </a:r>
          </a:p>
          <a:p>
            <a:endParaRPr lang="fr-CA" dirty="0"/>
          </a:p>
          <a:p>
            <a:r>
              <a:rPr lang="fr-CA" dirty="0"/>
              <a:t>Suite à la réforme Dubé, il ne subsiste qu’un seul conseil d’administration pour gérer la totalité des plus de 1 500 points de services du réseau : celui de l’agence Santé Québec. Dans cette instance qui concentre l’essentiel des pouvoirs, </a:t>
            </a:r>
            <a:r>
              <a:rPr lang="fr-CA" dirty="0" err="1"/>
              <a:t>aucun·e</a:t>
            </a:r>
            <a:r>
              <a:rPr lang="fr-CA" dirty="0"/>
              <a:t> membre n’est </a:t>
            </a:r>
            <a:r>
              <a:rPr lang="fr-CA" dirty="0" err="1"/>
              <a:t>élu·e</a:t>
            </a:r>
            <a:r>
              <a:rPr lang="fr-CA" dirty="0"/>
              <a:t> par la population ou </a:t>
            </a:r>
            <a:r>
              <a:rPr lang="fr-CA" dirty="0" err="1"/>
              <a:t>désigné·e</a:t>
            </a:r>
            <a:r>
              <a:rPr lang="fr-CA" dirty="0"/>
              <a:t> d’une manière ou d’une autre par les usagères et les usagers des services. Comme dans les autres sociétés d’État, l’ensemble de ses membres est désigné arbitrairement par le gouvernement.</a:t>
            </a:r>
          </a:p>
          <a:p>
            <a:endParaRPr lang="fr-CA" dirty="0"/>
          </a:p>
          <a:p>
            <a:r>
              <a:rPr lang="fr-CA" dirty="0"/>
              <a:t>Au niveau régional, les établissements (c’est-à-dire les actuels CISSS et CIUSSS qui seront convertis en succursales de Santé Québec) seront dirigés par </a:t>
            </a:r>
            <a:r>
              <a:rPr lang="fr-CA" dirty="0" err="1"/>
              <a:t>un·e</a:t>
            </a:r>
            <a:r>
              <a:rPr lang="fr-CA" dirty="0"/>
              <a:t> PDG </a:t>
            </a:r>
            <a:r>
              <a:rPr lang="fr-CA" dirty="0" err="1"/>
              <a:t>nommé·e</a:t>
            </a:r>
            <a:r>
              <a:rPr lang="fr-CA" dirty="0"/>
              <a:t> par le conseil d’administration de Santé Québec. Des « conseils d’établissement » qui n’ ont que des pouvoirs de recommandation remplacent les anciens conseils d’administration des CISSS et des CIUSSS. Tous les membres de ces conseils d’établissement sont </a:t>
            </a:r>
            <a:r>
              <a:rPr lang="fr-CA" dirty="0" err="1"/>
              <a:t>nommé·e·s</a:t>
            </a:r>
            <a:r>
              <a:rPr lang="fr-CA" dirty="0"/>
              <a:t> par le conseil d’administration de Santé Québec, même celles et ceux </a:t>
            </a:r>
            <a:r>
              <a:rPr lang="fr-CA" dirty="0" err="1"/>
              <a:t>censé·e·s</a:t>
            </a:r>
            <a:r>
              <a:rPr lang="fr-CA" dirty="0"/>
              <a:t> représenter les usagères et les usagers.</a:t>
            </a:r>
          </a:p>
          <a:p>
            <a:endParaRPr lang="fr-CA" dirty="0"/>
          </a:p>
          <a:p>
            <a:r>
              <a:rPr lang="fr-CA" dirty="0"/>
              <a:t>À l’été 2024, plusieurs CISSS/CIUSSS ont tenu leurs rencontres derrière des portes closes alors qu’elles étaient publiques avant. Drôle de coïncidence: Ça tombait pendant une période de compressions budgétaires. Plus difficile de savoir ce qui se passe et de se mobiliser.</a:t>
            </a:r>
            <a:br>
              <a:rPr lang="fr-CA" dirty="0"/>
            </a:br>
            <a:endParaRPr lang="fr-CA" dirty="0"/>
          </a:p>
          <a:p>
            <a:r>
              <a:rPr lang="fr-CA" dirty="0"/>
              <a:t>La composition du CA:</a:t>
            </a:r>
          </a:p>
          <a:p>
            <a:r>
              <a:rPr lang="fr-CA" dirty="0"/>
              <a:t>Geneviève Biron, PDG: Famille </a:t>
            </a:r>
            <a:r>
              <a:rPr lang="fr-CA" dirty="0" err="1"/>
              <a:t>ds</a:t>
            </a:r>
            <a:r>
              <a:rPr lang="fr-CA" dirty="0"/>
              <a:t> Groupe Biron Santé. Risque de conflit d’intérêts.</a:t>
            </a:r>
          </a:p>
          <a:p>
            <a:r>
              <a:rPr lang="fr-CA" dirty="0"/>
              <a:t>- L’arrivée de l’assurance maladie du Québec frappe l’entreprise. À sa grande tristesse, Denis se voit dans l’obligation de licencier deux employés le temps de revoir sa stratégie d’affaires.</a:t>
            </a:r>
          </a:p>
          <a:p>
            <a:r>
              <a:rPr lang="fr-CA" dirty="0"/>
              <a:t>Christiane Germain: gestionnaire d’hôtels. Voit patient comme un client.</a:t>
            </a:r>
          </a:p>
          <a:p>
            <a:r>
              <a:rPr lang="fr-CA" dirty="0"/>
              <a:t>Anna </a:t>
            </a:r>
            <a:r>
              <a:rPr lang="fr-CA" dirty="0" err="1"/>
              <a:t>Chif</a:t>
            </a:r>
            <a:r>
              <a:rPr lang="fr-CA" dirty="0"/>
              <a:t>, cofondatrice de Dialogue, et Hélène Chartier, vice-présidente pendant onze ans de </a:t>
            </a:r>
            <a:r>
              <a:rPr lang="fr-CA" dirty="0" err="1"/>
              <a:t>Telus</a:t>
            </a:r>
            <a:r>
              <a:rPr lang="fr-CA" dirty="0"/>
              <a:t> Santé: Ces deux entreprises sont des joueurs majeurs de l’industrie privée des soins virtuels, qui constitue l’un des vecteurs importants de la privatisation des services de santé.</a:t>
            </a:r>
          </a:p>
          <a:p>
            <a:endParaRPr lang="fr-CA" dirty="0"/>
          </a:p>
          <a:p>
            <a:r>
              <a:rPr lang="fr-CA" dirty="0"/>
              <a:t>plusieurs spécialistes de la gestion des « systèmes organisationnels » et de la « gouvernance » (mot-clé par excellence de la nouvelle gestion publique), ainsi que de trois </a:t>
            </a:r>
            <a:r>
              <a:rPr lang="fr-CA" dirty="0" err="1"/>
              <a:t>ingénieur·e·s</a:t>
            </a:r>
            <a:r>
              <a:rPr lang="fr-CA" dirty="0"/>
              <a:t> de formation sur le CA de Santé Québec traduit également la vision gouvernementale du système de santé, soit une vision comptable et gestionnaire qui conçoit la santé et la maladie comme des problèmes mécaniques à résoudre par des moyens techniques et bureaucratiques, plutôt que comme des phénomènes politiques et sociaux complexes qui exigent des mobilisations démocratiques et citoyennes d’envergure.</a:t>
            </a:r>
          </a:p>
          <a:p>
            <a:endParaRPr lang="fr-CA" dirty="0"/>
          </a:p>
          <a:p>
            <a:r>
              <a:rPr lang="fr-CA" dirty="0"/>
              <a:t>Enfin, et presque accessoirement pourrait-on dire, le CA de Santé Québec comptera aussi cinq </a:t>
            </a:r>
            <a:r>
              <a:rPr lang="fr-CA" dirty="0" err="1"/>
              <a:t>professionnel·le·s</a:t>
            </a:r>
            <a:r>
              <a:rPr lang="fr-CA" dirty="0"/>
              <a:t> de la santé (deux médecins spécialistes, une infirmière, une pharmacienne et une bachelière en psychologie), et </a:t>
            </a:r>
            <a:r>
              <a:rPr lang="fr-CA" dirty="0" err="1"/>
              <a:t>aucun·e</a:t>
            </a:r>
            <a:r>
              <a:rPr lang="fr-CA" dirty="0"/>
              <a:t> </a:t>
            </a:r>
            <a:r>
              <a:rPr lang="fr-CA" dirty="0" err="1"/>
              <a:t>représentant·e</a:t>
            </a:r>
            <a:r>
              <a:rPr lang="fr-CA" dirty="0"/>
              <a:t> </a:t>
            </a:r>
            <a:r>
              <a:rPr lang="fr-CA" dirty="0" err="1"/>
              <a:t>élu·e</a:t>
            </a:r>
            <a:r>
              <a:rPr lang="fr-CA" dirty="0"/>
              <a:t> des </a:t>
            </a:r>
            <a:r>
              <a:rPr lang="fr-CA" dirty="0" err="1"/>
              <a:t>citoyen·ne·s</a:t>
            </a:r>
            <a:r>
              <a:rPr lang="fr-CA" dirty="0"/>
              <a:t>. Pas de médecin de famille. Pas de </a:t>
            </a:r>
            <a:r>
              <a:rPr lang="fr-CA" dirty="0" err="1"/>
              <a:t>technicien·ne</a:t>
            </a:r>
            <a:r>
              <a:rPr lang="fr-CA" dirty="0"/>
              <a:t> de laboratoire ou de technologue en imagerie médicale. Pas d’orthophoniste, de nutritionniste, de TS, d’ergo, de physio. Pas de PAB. Pas de personnes à l’entretien ménager. Bref, presque personne qui a une connaissance de terrain du réseau de la santé.</a:t>
            </a:r>
          </a:p>
          <a:p>
            <a:endParaRPr lang="fr-CA" dirty="0"/>
          </a:p>
          <a:p>
            <a:r>
              <a:rPr lang="fr-CA" dirty="0"/>
              <a:t>Le dernier rempart contre l’élimination complète de la participation citoyenne dans le réseau de la santé se trouve dans les comités d’usagers et de résidents formés au sein des établissements régionaux et des installations locales. Bien qu’ils ne disposent d’aucun pouvoir réel, il s’agit des seules instances dont les membres seront désignés démocratiquement par les usagères et les usagers des services.</a:t>
            </a:r>
          </a:p>
          <a:p>
            <a:endParaRPr lang="fr-CA" dirty="0"/>
          </a:p>
          <a:p>
            <a:r>
              <a:rPr lang="fr-CA" dirty="0"/>
              <a:t>Cependant, les comités d’usagers régionaux seront chapeautés par un comité national des usagers qui, loin de jouir de l’indépendance nécessaire à sa fonction de défense des droits de la population, agira « sous l’autorité immédiate » du PDG de Santé Québec.</a:t>
            </a:r>
          </a:p>
          <a:p>
            <a:endParaRPr lang="fr-CA" dirty="0"/>
          </a:p>
          <a:p>
            <a:r>
              <a:rPr lang="fr-CA" dirty="0"/>
              <a:t>trois des membres du comité national des usagers seront </a:t>
            </a:r>
            <a:r>
              <a:rPr lang="fr-CA" dirty="0" err="1"/>
              <a:t>désigné·e·s</a:t>
            </a:r>
            <a:r>
              <a:rPr lang="fr-CA" dirty="0"/>
              <a:t> par et parmi les membres des comités des usagers régionaux et locaux. Néanmoins, la majorité des membres du comité national seront </a:t>
            </a:r>
            <a:r>
              <a:rPr lang="fr-CA" dirty="0" err="1"/>
              <a:t>nommé·e·s</a:t>
            </a:r>
            <a:r>
              <a:rPr lang="fr-CA" dirty="0"/>
              <a:t> par Santé Québec.</a:t>
            </a:r>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8</a:t>
            </a:fld>
            <a:endParaRPr lang="fr-FR">
              <a:solidFill>
                <a:prstClr val="black"/>
              </a:solidFill>
              <a:latin typeface="Calibri" panose="020F0502020204030204"/>
            </a:endParaRPr>
          </a:p>
        </p:txBody>
      </p:sp>
    </p:spTree>
    <p:extLst>
      <p:ext uri="{BB962C8B-B14F-4D97-AF65-F5344CB8AC3E}">
        <p14:creationId xmlns:p14="http://schemas.microsoft.com/office/powerpoint/2010/main" val="1512029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Du ministère de la Santé et des Services sociaux à l’agence Santé Québec?</a:t>
            </a:r>
          </a:p>
          <a:p>
            <a:endParaRPr lang="fr-CA" dirty="0"/>
          </a:p>
          <a:p>
            <a:r>
              <a:rPr lang="fr-CA" dirty="0"/>
              <a:t>Réjean Hébert: La nomination du Conseil des ministres de 2022 a révélé aussi un changement radical qui est passé sous silence : le ministre de la Santé n’assume plus la fonction de ministre des Services sociaux. C’est le prélude à une scission entre la santé et les services sociaux, pourtant l’une des originalités du système québécois depuis sa création. Cela n’augure rien de bon pour les services aux personnes âgées et la santé mentale, où l’intégration des services de santé et des services sociaux est gage d’efficacité. »</a:t>
            </a:r>
          </a:p>
          <a:p>
            <a:endParaRPr lang="fr-CA" dirty="0"/>
          </a:p>
          <a:p>
            <a:r>
              <a:rPr lang="fr-CA" dirty="0"/>
              <a:t>Quelle sera la place des services sociaux dans l’agence Santé Québec? On sait pourtant – toutes les commissions d</a:t>
            </a:r>
            <a:r>
              <a:rPr lang="fr-CA" sz="800" dirty="0"/>
              <a:t>’enquête passées et de nombreuses études le montrent – que pour réellement améliorer la santé de la population, il faut miser sur les déterminants sociaux de la santé, c’est-à-dire sur une conception large de la santé qui inclut des facteurs comme le logement, le revenu, l’alphabétisation, l’alimentation, l’environnement, l’accès à du soutien psychosocial, </a:t>
            </a:r>
            <a:r>
              <a:rPr lang="fr-CA" sz="800" dirty="0" err="1"/>
              <a:t>etc</a:t>
            </a:r>
            <a:endParaRPr lang="fr-CA" sz="800" dirty="0"/>
          </a:p>
          <a:p>
            <a:endParaRPr lang="fr-CA" sz="800" dirty="0"/>
          </a:p>
          <a:p>
            <a:r>
              <a:rPr lang="fr-CA" sz="800" dirty="0"/>
              <a:t>Le directeur médical et des services professionnels surveille le fonctionnement des comités du conseil et s’assure que ce conseil contrôle et apprécie adéquatement les actes médicaux, dentaires, pharmaceutiques et de </a:t>
            </a:r>
            <a:r>
              <a:rPr lang="fr-CA" sz="800" dirty="0" err="1"/>
              <a:t>sages-femmes</a:t>
            </a:r>
            <a:r>
              <a:rPr lang="fr-CA" sz="800" dirty="0"/>
              <a:t> dans l’établissement.</a:t>
            </a:r>
          </a:p>
          <a:p>
            <a:endParaRPr lang="fr-CA" sz="800" dirty="0"/>
          </a:p>
          <a:p>
            <a:r>
              <a:rPr lang="fr-CA" sz="800" dirty="0"/>
              <a:t>Manif </a:t>
            </a:r>
            <a:r>
              <a:rPr lang="fr-CA" sz="800" dirty="0" err="1"/>
              <a:t>sages-femmes</a:t>
            </a:r>
            <a:endParaRPr lang="fr-CA" sz="800" dirty="0"/>
          </a:p>
          <a:p>
            <a:endParaRPr lang="fr-CA" sz="800" dirty="0"/>
          </a:p>
          <a:p>
            <a:r>
              <a:rPr lang="fr-CA" sz="800" dirty="0"/>
              <a:t>On est d’accord pour travailler en collaboration avec les médecins, a précisé </a:t>
            </a:r>
            <a:r>
              <a:rPr lang="fr-CA" sz="800" dirty="0" err="1"/>
              <a:t>Amaili</a:t>
            </a:r>
            <a:r>
              <a:rPr lang="fr-CA" sz="800" dirty="0"/>
              <a:t> </a:t>
            </a:r>
            <a:r>
              <a:rPr lang="fr-CA" sz="800" dirty="0" err="1"/>
              <a:t>Jetté</a:t>
            </a:r>
            <a:r>
              <a:rPr lang="fr-CA" sz="800" dirty="0"/>
              <a:t>, vice-présidente du Regroupement Les </a:t>
            </a:r>
            <a:r>
              <a:rPr lang="fr-CA" sz="800" dirty="0" err="1"/>
              <a:t>Sages-femmes</a:t>
            </a:r>
            <a:r>
              <a:rPr lang="fr-CA" sz="800" dirty="0"/>
              <a:t> du Québec (RSFQ). Mais quand on met en hiérarchie une profession [par rapport à] une autre, comme c’est prévu dans le projet de loi 15 [...], c’est ni plus ni moins la mise en tutelle médicale de la pratique de sage-femme au Québec, a-t-elle fait valoir au micro de Radio-Canada.</a:t>
            </a:r>
          </a:p>
          <a:p>
            <a:endParaRPr lang="fr-CA" sz="800" dirty="0"/>
          </a:p>
          <a:p>
            <a:r>
              <a:rPr lang="fr-CA" sz="800" dirty="0"/>
              <a:t>Ça vient mettre les </a:t>
            </a:r>
            <a:r>
              <a:rPr lang="fr-CA" sz="800" dirty="0" err="1"/>
              <a:t>sages-femmes</a:t>
            </a:r>
            <a:r>
              <a:rPr lang="fr-CA" sz="800" dirty="0"/>
              <a:t> sous la tutelle des médecins, ce qui n’est pas du tout souhaitable.</a:t>
            </a:r>
          </a:p>
          <a:p>
            <a:endParaRPr lang="fr-CA" sz="800" dirty="0"/>
          </a:p>
          <a:p>
            <a:r>
              <a:rPr lang="fr-CA" sz="800" dirty="0"/>
              <a:t>Différents mécanismes ont depuis lors été mis en œuvre pour protéger l'autonomie des </a:t>
            </a:r>
            <a:r>
              <a:rPr lang="fr-CA" sz="800" dirty="0" err="1"/>
              <a:t>sages-femmes</a:t>
            </a:r>
            <a:r>
              <a:rPr lang="fr-CA" sz="800" dirty="0"/>
              <a:t>, mais le projet de loi 15 les éliminerait, déplore Mme Landry.</a:t>
            </a:r>
          </a:p>
          <a:p>
            <a:endParaRPr lang="fr-CA" sz="800" dirty="0"/>
          </a:p>
          <a:p>
            <a:r>
              <a:rPr lang="fr-CA" sz="800" dirty="0"/>
              <a:t>Il y a le Conseil des </a:t>
            </a:r>
            <a:r>
              <a:rPr lang="fr-CA" sz="800" dirty="0" err="1"/>
              <a:t>sages-femmes</a:t>
            </a:r>
            <a:r>
              <a:rPr lang="fr-CA" sz="800" dirty="0"/>
              <a:t> qui est aboli au profit de la fusion avec le </a:t>
            </a:r>
            <a:r>
              <a:rPr lang="fr-CA" sz="800" b="1" dirty="0"/>
              <a:t>Conseil des médecins, dentistes, pharmaciens et </a:t>
            </a:r>
            <a:r>
              <a:rPr lang="fr-CA" sz="800" b="1" dirty="0" err="1"/>
              <a:t>sages-femmes</a:t>
            </a:r>
            <a:r>
              <a:rPr lang="fr-CA" sz="800" b="1" dirty="0"/>
              <a:t> </a:t>
            </a:r>
            <a:r>
              <a:rPr lang="fr-CA" sz="800" dirty="0"/>
              <a:t>[dans le projet de loi 15], et c'est dans ce comité-là que les </a:t>
            </a:r>
            <a:r>
              <a:rPr lang="fr-CA" sz="800" dirty="0" err="1"/>
              <a:t>sages-femmes</a:t>
            </a:r>
            <a:r>
              <a:rPr lang="fr-CA" sz="800" dirty="0"/>
              <a:t> se retrouvent minoritaires, a expliqué Mme Landry à La Presse canadienne. Il s'agit d'un comité où siègent majoritairement des médecins, a aussi précisé </a:t>
            </a:r>
            <a:r>
              <a:rPr lang="fr-CA" sz="800" dirty="0" err="1"/>
              <a:t>Amaili</a:t>
            </a:r>
            <a:r>
              <a:rPr lang="fr-CA" sz="800" dirty="0"/>
              <a:t> </a:t>
            </a:r>
            <a:r>
              <a:rPr lang="fr-CA" sz="800" dirty="0" err="1"/>
              <a:t>Jetté</a:t>
            </a:r>
            <a:r>
              <a:rPr lang="fr-CA" sz="800" dirty="0"/>
              <a:t>, du RSFQ, qui redoute un pouvoir décisionnel amoindri de sa profession.</a:t>
            </a:r>
          </a:p>
          <a:p>
            <a:endParaRPr lang="fr-CA" sz="800" dirty="0"/>
          </a:p>
          <a:p>
            <a:r>
              <a:rPr lang="fr-CA" sz="800" dirty="0"/>
              <a:t>Actuellement, il n'y a pas de hiérarchie dans les services de </a:t>
            </a:r>
            <a:r>
              <a:rPr lang="fr-CA" sz="800" dirty="0" err="1"/>
              <a:t>sages-femmes</a:t>
            </a:r>
            <a:r>
              <a:rPr lang="fr-CA" sz="800" dirty="0"/>
              <a:t>. Le projet de loi viendrait bouleverser ce fonctionnement, notamment en instaurant un nouveau rôle de « chef de département », sous l'autorité d'un directeur médical. Les conséquences redoutées? Les familles risquent de ne plus pouvoir prendre de décisions éclairées quant à leur lieu de naissance ou aux règles de soins de leurs suivis de grossesse, font valoir les organisatrices de la manifestation baptisée Touche pas à nos accouchements sur les réseaux sociaux.</a:t>
            </a:r>
          </a:p>
          <a:p>
            <a:endParaRPr lang="fr-CA" sz="800" dirty="0"/>
          </a:p>
          <a:p>
            <a:r>
              <a:rPr lang="fr-CA" sz="800" dirty="0"/>
              <a:t>Avec Santé Québec, ce qu’on souhaite, c’est que l’ensemble des professionnels de la santé puissent travailler ensemble et non plus en [vase clos], a soutenu le ministère. En guise d'exemple, il a cité un article du nouveau projet de loi qui mentionne que les </a:t>
            </a:r>
            <a:r>
              <a:rPr lang="fr-CA" sz="800" dirty="0" err="1"/>
              <a:t>sages-femmes</a:t>
            </a:r>
            <a:r>
              <a:rPr lang="fr-CA" sz="800" dirty="0"/>
              <a:t> pourront admettre et donner des congés à l’hôpital sans passer par un médecin.</a:t>
            </a:r>
          </a:p>
          <a:p>
            <a:endParaRPr lang="fr-CA" sz="800" dirty="0"/>
          </a:p>
          <a:p>
            <a:r>
              <a:rPr lang="fr-CA" sz="800" dirty="0"/>
              <a:t>Nous poursuivons aussi les travaux pour clarifier rapidement la situation pour s’assurer que les </a:t>
            </a:r>
            <a:r>
              <a:rPr lang="fr-CA" sz="800" dirty="0" err="1"/>
              <a:t>sages-femmes</a:t>
            </a:r>
            <a:r>
              <a:rPr lang="fr-CA" sz="800" dirty="0"/>
              <a:t> puissent prescrire la pilule abortive, a ajouté le cabinet du ministre Dubé.</a:t>
            </a:r>
          </a:p>
          <a:p>
            <a:endParaRPr lang="fr-CA" sz="800" dirty="0"/>
          </a:p>
          <a:p>
            <a:r>
              <a:rPr lang="fr-CA" sz="800" dirty="0"/>
              <a:t>les amendements proposés par ses membres ont tous été rejetés par le gouvernement.</a:t>
            </a:r>
          </a:p>
          <a:p>
            <a:endParaRPr lang="fr-CA" sz="800" dirty="0"/>
          </a:p>
          <a:p>
            <a:r>
              <a:rPr lang="fr-CA" sz="800" dirty="0"/>
              <a:t>Réforme Dubé soulève sérieuses interrogations par rapport aux modèles alternatifs mis en place dans certaines communautés pour répondre aux besoins spécifiques des populations concernées. Ex. Principe de Joyce et cliniques de proximité autochtones. Dans un système plus centralisé et bureaucratique, est-ce que leur autonomie va être préservée? Est-ce que ça va être plus difficile de faire reconnaître et autoriser leurs pratiques différentes adaptées au contexte local?</a:t>
            </a:r>
          </a:p>
          <a:p>
            <a:endParaRPr lang="fr-CA" sz="800" dirty="0"/>
          </a:p>
        </p:txBody>
      </p:sp>
      <p:sp>
        <p:nvSpPr>
          <p:cNvPr id="4" name="Espace réservé du numéro de diapositive 3"/>
          <p:cNvSpPr>
            <a:spLocks noGrp="1"/>
          </p:cNvSpPr>
          <p:nvPr>
            <p:ph type="sldNum" sz="quarter" idx="5"/>
          </p:nvPr>
        </p:nvSpPr>
        <p:spPr/>
        <p:txBody>
          <a:bodyPr/>
          <a:lstStyle/>
          <a:p>
            <a:pPr defTabSz="465887">
              <a:defRPr/>
            </a:pPr>
            <a:fld id="{928E658D-C2FE-D245-8153-04D38B193292}" type="slidenum">
              <a:rPr lang="fr-FR">
                <a:solidFill>
                  <a:prstClr val="black"/>
                </a:solidFill>
                <a:latin typeface="Calibri" panose="020F0502020204030204"/>
              </a:rPr>
              <a:pPr defTabSz="465887">
                <a:defRPr/>
              </a:pPr>
              <a:t>9</a:t>
            </a:fld>
            <a:endParaRPr lang="fr-FR">
              <a:solidFill>
                <a:prstClr val="black"/>
              </a:solidFill>
              <a:latin typeface="Calibri" panose="020F0502020204030204"/>
            </a:endParaRPr>
          </a:p>
        </p:txBody>
      </p:sp>
    </p:spTree>
    <p:extLst>
      <p:ext uri="{BB962C8B-B14F-4D97-AF65-F5344CB8AC3E}">
        <p14:creationId xmlns:p14="http://schemas.microsoft.com/office/powerpoint/2010/main" val="14056457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94176" y="841772"/>
            <a:ext cx="5129784" cy="2550652"/>
          </a:xfrm>
        </p:spPr>
        <p:txBody>
          <a:bodyPr anchor="b">
            <a:normAutofit/>
          </a:bodyPr>
          <a:lstStyle>
            <a:lvl1pPr algn="l">
              <a:defRPr sz="3500" b="0" i="0" cap="all" baseline="0">
                <a:solidFill>
                  <a:srgbClr val="EADFC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Subtitle 2"/>
          <p:cNvSpPr>
            <a:spLocks noGrp="1"/>
          </p:cNvSpPr>
          <p:nvPr>
            <p:ph type="subTitle" idx="1"/>
          </p:nvPr>
        </p:nvSpPr>
        <p:spPr>
          <a:xfrm>
            <a:off x="3694176" y="3515868"/>
            <a:ext cx="4306824" cy="624078"/>
          </a:xfrm>
        </p:spPr>
        <p:txBody>
          <a:bodyPr>
            <a:normAutofit/>
          </a:bodyPr>
          <a:lstStyle>
            <a:lvl1pPr marL="0" indent="0" algn="l">
              <a:lnSpc>
                <a:spcPct val="100000"/>
              </a:lnSpc>
              <a:buNone/>
              <a:defRPr sz="1600" baseline="0">
                <a:solidFill>
                  <a:srgbClr val="EC8F46"/>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Modifier le style des sous-titres du masque</a:t>
            </a:r>
            <a:endParaRPr lang="en-US" dirty="0"/>
          </a:p>
        </p:txBody>
      </p:sp>
    </p:spTree>
    <p:extLst>
      <p:ext uri="{BB962C8B-B14F-4D97-AF65-F5344CB8AC3E}">
        <p14:creationId xmlns:p14="http://schemas.microsoft.com/office/powerpoint/2010/main" val="744707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_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23672"/>
            <a:ext cx="7886700" cy="994172"/>
          </a:xfrm>
        </p:spPr>
        <p:txBody>
          <a:bodyPr>
            <a:normAutofit/>
          </a:bodyPr>
          <a:lstStyle>
            <a:lvl1pPr>
              <a:defRPr sz="3200" b="1" i="0" cap="none" baseline="0">
                <a:solidFill>
                  <a:srgbClr val="EADFC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6" name="Text Placeholder 3">
            <a:extLst>
              <a:ext uri="{FF2B5EF4-FFF2-40B4-BE49-F238E27FC236}">
                <a16:creationId xmlns:a16="http://schemas.microsoft.com/office/drawing/2014/main" id="{8351E1A5-A0D2-554A-A718-1C05EE56C891}"/>
              </a:ext>
            </a:extLst>
          </p:cNvPr>
          <p:cNvSpPr>
            <a:spLocks noGrp="1"/>
          </p:cNvSpPr>
          <p:nvPr>
            <p:ph type="body" sz="half" idx="2"/>
          </p:nvPr>
        </p:nvSpPr>
        <p:spPr>
          <a:xfrm>
            <a:off x="628650" y="2745326"/>
            <a:ext cx="7886700" cy="1315046"/>
          </a:xfrm>
        </p:spPr>
        <p:txBody>
          <a:bodyPr>
            <a:normAutofit/>
          </a:bodyPr>
          <a:lstStyle>
            <a:lvl1pPr marL="0" indent="0">
              <a:lnSpc>
                <a:spcPts val="1700"/>
              </a:lnSpc>
              <a:buNone/>
              <a:defRPr sz="1800" baseline="0">
                <a:solidFill>
                  <a:schemeClr val="bg1"/>
                </a:solidFill>
                <a:latin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dirty="0"/>
              <a:t>Cliquez pour modifier les styles du texte du masque</a:t>
            </a:r>
          </a:p>
        </p:txBody>
      </p:sp>
    </p:spTree>
    <p:extLst>
      <p:ext uri="{BB962C8B-B14F-4D97-AF65-F5344CB8AC3E}">
        <p14:creationId xmlns:p14="http://schemas.microsoft.com/office/powerpoint/2010/main" val="236720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_membre">
    <p:bg>
      <p:bgPr>
        <a:solidFill>
          <a:srgbClr val="EADFC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43957"/>
            <a:ext cx="3886200" cy="2414927"/>
          </a:xfrm>
        </p:spPr>
        <p:txBody>
          <a:bodyPr>
            <a:normAutofit/>
          </a:bodyPr>
          <a:lstStyle>
            <a:lvl1pPr>
              <a:defRPr sz="3200" b="1" i="0">
                <a:solidFill>
                  <a:srgbClr val="E15A4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sz="half" idx="1"/>
          </p:nvPr>
        </p:nvSpPr>
        <p:spPr>
          <a:xfrm>
            <a:off x="628650" y="3189513"/>
            <a:ext cx="3886200" cy="1813323"/>
          </a:xfrm>
        </p:spPr>
        <p:txBody>
          <a:bodyPr/>
          <a:lstStyle>
            <a:lvl1pPr marL="0" indent="0">
              <a:buNone/>
              <a:defRPr b="1" i="0">
                <a:solidFill>
                  <a:srgbClr val="124248"/>
                </a:solidFill>
                <a:latin typeface="Arial" panose="020B0604020202020204" pitchFamily="34" charset="0"/>
                <a:cs typeface="Arial" panose="020B0604020202020204" pitchFamily="34" charset="0"/>
              </a:defRPr>
            </a:lvl1pPr>
            <a:lvl2pPr marL="342900" indent="0">
              <a:buNone/>
              <a:defRPr>
                <a:latin typeface="Arial" panose="020B0604020202020204" pitchFamily="34" charset="0"/>
                <a:cs typeface="Arial" panose="020B0604020202020204" pitchFamily="34" charset="0"/>
              </a:defRPr>
            </a:lvl2pPr>
            <a:lvl3pPr marL="685800" indent="0">
              <a:buNone/>
              <a:defRPr>
                <a:latin typeface="Arial" panose="020B0604020202020204" pitchFamily="34" charset="0"/>
                <a:cs typeface="Arial" panose="020B0604020202020204" pitchFamily="34" charset="0"/>
              </a:defRPr>
            </a:lvl3pPr>
            <a:lvl4pPr marL="1028700" indent="0">
              <a:buNone/>
              <a:defRPr>
                <a:latin typeface="Arial" panose="020B0604020202020204" pitchFamily="34" charset="0"/>
                <a:cs typeface="Arial" panose="020B0604020202020204" pitchFamily="34" charset="0"/>
              </a:defRPr>
            </a:lvl4pPr>
            <a:lvl5pPr marL="1371600" indent="0">
              <a:buNone/>
              <a:defRPr>
                <a:latin typeface="Arial" panose="020B0604020202020204" pitchFamily="34" charset="0"/>
                <a:cs typeface="Arial" panose="020B0604020202020204" pitchFamily="34" charset="0"/>
              </a:defRPr>
            </a:lvl5pPr>
          </a:lstStyle>
          <a:p>
            <a:pPr lvl="0"/>
            <a:r>
              <a:rPr lang="fr-CA" dirty="0"/>
              <a:t>Cliquez pour modifier les styles du texte du masque</a:t>
            </a:r>
          </a:p>
        </p:txBody>
      </p:sp>
      <p:pic>
        <p:nvPicPr>
          <p:cNvPr id="9" name="Image 8">
            <a:extLst>
              <a:ext uri="{FF2B5EF4-FFF2-40B4-BE49-F238E27FC236}">
                <a16:creationId xmlns:a16="http://schemas.microsoft.com/office/drawing/2014/main" id="{E0C46CB8-924E-6E41-AB9C-613665B833FD}"/>
              </a:ext>
            </a:extLst>
          </p:cNvPr>
          <p:cNvPicPr>
            <a:picLocks noChangeAspect="1"/>
          </p:cNvPicPr>
          <p:nvPr userDrawn="1"/>
        </p:nvPicPr>
        <p:blipFill>
          <a:blip r:embed="rId2"/>
          <a:stretch>
            <a:fillRect/>
          </a:stretch>
        </p:blipFill>
        <p:spPr>
          <a:xfrm>
            <a:off x="4267200" y="1124374"/>
            <a:ext cx="4572000" cy="2971800"/>
          </a:xfrm>
          <a:prstGeom prst="rect">
            <a:avLst/>
          </a:prstGeom>
        </p:spPr>
      </p:pic>
    </p:spTree>
    <p:extLst>
      <p:ext uri="{BB962C8B-B14F-4D97-AF65-F5344CB8AC3E}">
        <p14:creationId xmlns:p14="http://schemas.microsoft.com/office/powerpoint/2010/main" val="8204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_partenaires">
    <p:bg>
      <p:bgPr>
        <a:solidFill>
          <a:srgbClr val="EADFC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5679"/>
            <a:ext cx="5532664" cy="1906021"/>
          </a:xfrm>
        </p:spPr>
        <p:txBody>
          <a:bodyPr>
            <a:normAutofit/>
          </a:bodyPr>
          <a:lstStyle>
            <a:lvl1pPr>
              <a:defRPr sz="3200" b="1" i="0">
                <a:solidFill>
                  <a:srgbClr val="124248"/>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pic>
        <p:nvPicPr>
          <p:cNvPr id="9" name="Image 8">
            <a:extLst>
              <a:ext uri="{FF2B5EF4-FFF2-40B4-BE49-F238E27FC236}">
                <a16:creationId xmlns:a16="http://schemas.microsoft.com/office/drawing/2014/main" id="{E0C46CB8-924E-6E41-AB9C-613665B833FD}"/>
              </a:ext>
            </a:extLst>
          </p:cNvPr>
          <p:cNvPicPr>
            <a:picLocks noChangeAspect="1"/>
          </p:cNvPicPr>
          <p:nvPr userDrawn="1"/>
        </p:nvPicPr>
        <p:blipFill>
          <a:blip r:embed="rId2"/>
          <a:srcRect/>
          <a:stretch/>
        </p:blipFill>
        <p:spPr>
          <a:xfrm>
            <a:off x="5763985" y="2171700"/>
            <a:ext cx="2971800" cy="2971800"/>
          </a:xfrm>
          <a:prstGeom prst="rect">
            <a:avLst/>
          </a:prstGeom>
        </p:spPr>
      </p:pic>
      <p:sp>
        <p:nvSpPr>
          <p:cNvPr id="5" name="Text Placeholder 4">
            <a:extLst>
              <a:ext uri="{FF2B5EF4-FFF2-40B4-BE49-F238E27FC236}">
                <a16:creationId xmlns:a16="http://schemas.microsoft.com/office/drawing/2014/main" id="{5BAA40D8-8554-6249-893C-A5182A900050}"/>
              </a:ext>
            </a:extLst>
          </p:cNvPr>
          <p:cNvSpPr>
            <a:spLocks noGrp="1"/>
          </p:cNvSpPr>
          <p:nvPr>
            <p:ph type="body" sz="quarter" idx="3"/>
          </p:nvPr>
        </p:nvSpPr>
        <p:spPr>
          <a:xfrm>
            <a:off x="628650" y="2262783"/>
            <a:ext cx="5532664" cy="617934"/>
          </a:xfrm>
        </p:spPr>
        <p:txBody>
          <a:bodyPr anchor="t" anchorCtr="0"/>
          <a:lstStyle>
            <a:lvl1pPr marL="0" indent="0" fontAlgn="t">
              <a:buNone/>
              <a:defRPr sz="1800" b="1">
                <a:solidFill>
                  <a:srgbClr val="E15A4B"/>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Cliquez pour modifier les styles du texte du masque</a:t>
            </a:r>
          </a:p>
        </p:txBody>
      </p:sp>
      <p:sp>
        <p:nvSpPr>
          <p:cNvPr id="6" name="Content Placeholder 5">
            <a:extLst>
              <a:ext uri="{FF2B5EF4-FFF2-40B4-BE49-F238E27FC236}">
                <a16:creationId xmlns:a16="http://schemas.microsoft.com/office/drawing/2014/main" id="{EFC28901-FAB8-1B49-AFF1-8B9AD32B0DEC}"/>
              </a:ext>
            </a:extLst>
          </p:cNvPr>
          <p:cNvSpPr>
            <a:spLocks noGrp="1"/>
          </p:cNvSpPr>
          <p:nvPr>
            <p:ph sz="quarter" idx="4"/>
          </p:nvPr>
        </p:nvSpPr>
        <p:spPr>
          <a:xfrm>
            <a:off x="628650" y="2946031"/>
            <a:ext cx="5532664" cy="1997104"/>
          </a:xfrm>
        </p:spPr>
        <p:txBody>
          <a:bodyPr>
            <a:normAutofit/>
          </a:bodyPr>
          <a:lstStyle>
            <a:lvl1pPr>
              <a:lnSpc>
                <a:spcPts val="1700"/>
              </a:lnSpc>
              <a:defRPr sz="1400">
                <a:latin typeface="Arial" panose="020B0604020202020204" pitchFamily="34" charset="0"/>
                <a:cs typeface="Arial" panose="020B0604020202020204" pitchFamily="34" charset="0"/>
              </a:defRPr>
            </a:lvl1pPr>
            <a:lvl2pPr marL="334350">
              <a:lnSpc>
                <a:spcPts val="1700"/>
              </a:lnSpc>
              <a:spcBef>
                <a:spcPts val="375"/>
              </a:spcBef>
              <a:buClr>
                <a:srgbClr val="E15A4B"/>
              </a:buClr>
              <a:defRPr sz="13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2496006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94176" y="841773"/>
            <a:ext cx="5129784" cy="2550652"/>
          </a:xfrm>
        </p:spPr>
        <p:txBody>
          <a:bodyPr anchor="b">
            <a:normAutofit/>
          </a:bodyPr>
          <a:lstStyle>
            <a:lvl1pPr algn="l">
              <a:defRPr sz="3500" b="0" i="0" cap="all" baseline="0">
                <a:solidFill>
                  <a:srgbClr val="EADFC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Subtitle 2"/>
          <p:cNvSpPr>
            <a:spLocks noGrp="1"/>
          </p:cNvSpPr>
          <p:nvPr>
            <p:ph type="subTitle" idx="1"/>
          </p:nvPr>
        </p:nvSpPr>
        <p:spPr>
          <a:xfrm>
            <a:off x="3694176" y="3515868"/>
            <a:ext cx="4306824" cy="624078"/>
          </a:xfrm>
        </p:spPr>
        <p:txBody>
          <a:bodyPr>
            <a:normAutofit/>
          </a:bodyPr>
          <a:lstStyle>
            <a:lvl1pPr marL="0" indent="0" algn="l">
              <a:lnSpc>
                <a:spcPct val="100000"/>
              </a:lnSpc>
              <a:buNone/>
              <a:defRPr sz="1600" baseline="0">
                <a:solidFill>
                  <a:srgbClr val="EC8F46"/>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fr-CA" dirty="0"/>
              <a:t>Modifier le style des sous-titres du masque</a:t>
            </a:r>
            <a:endParaRPr lang="en-US" dirty="0"/>
          </a:p>
        </p:txBody>
      </p:sp>
    </p:spTree>
    <p:extLst>
      <p:ext uri="{BB962C8B-B14F-4D97-AF65-F5344CB8AC3E}">
        <p14:creationId xmlns:p14="http://schemas.microsoft.com/office/powerpoint/2010/main" val="3436762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iapositiv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9327" y="1203927"/>
            <a:ext cx="5741261" cy="1778351"/>
          </a:xfrm>
        </p:spPr>
        <p:txBody>
          <a:bodyPr anchor="b">
            <a:normAutofit/>
          </a:bodyPr>
          <a:lstStyle>
            <a:lvl1pPr>
              <a:defRPr sz="3500" b="1" i="0" cap="all" baseline="0">
                <a:solidFill>
                  <a:srgbClr val="EADFCB"/>
                </a:solidFill>
                <a:latin typeface="Arial Black" panose="020B0604020202020204" pitchFamily="34" charset="0"/>
                <a:cs typeface="Arial Black" panose="020B0604020202020204" pitchFamily="34" charset="0"/>
              </a:defRPr>
            </a:lvl1pPr>
          </a:lstStyle>
          <a:p>
            <a:r>
              <a:rPr lang="fr-CA" dirty="0"/>
              <a:t>Modifier le style </a:t>
            </a:r>
            <a:br>
              <a:rPr lang="fr-CA" dirty="0"/>
            </a:br>
            <a:r>
              <a:rPr lang="fr-CA" dirty="0"/>
              <a:t>du titre</a:t>
            </a:r>
            <a:endParaRPr lang="en-US" dirty="0"/>
          </a:p>
        </p:txBody>
      </p:sp>
      <p:sp>
        <p:nvSpPr>
          <p:cNvPr id="3" name="Text Placeholder 2"/>
          <p:cNvSpPr>
            <a:spLocks noGrp="1"/>
          </p:cNvSpPr>
          <p:nvPr>
            <p:ph type="body" idx="1" hasCustomPrompt="1"/>
          </p:nvPr>
        </p:nvSpPr>
        <p:spPr>
          <a:xfrm>
            <a:off x="623888" y="1935516"/>
            <a:ext cx="1962558" cy="1125140"/>
          </a:xfrm>
        </p:spPr>
        <p:txBody>
          <a:bodyPr>
            <a:noAutofit/>
          </a:bodyPr>
          <a:lstStyle>
            <a:lvl1pPr marL="0" indent="0">
              <a:buNone/>
              <a:defRPr sz="8000" b="1" i="0" baseline="0">
                <a:solidFill>
                  <a:srgbClr val="E15A4B"/>
                </a:solidFill>
                <a:latin typeface="Arial Black" panose="020B0604020202020204" pitchFamily="34" charset="0"/>
                <a:cs typeface="Arial Black" panose="020B0604020202020204" pitchFamily="34"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fr-CA" dirty="0"/>
              <a:t>01</a:t>
            </a:r>
          </a:p>
        </p:txBody>
      </p:sp>
    </p:spTree>
    <p:extLst>
      <p:ext uri="{BB962C8B-B14F-4D97-AF65-F5344CB8AC3E}">
        <p14:creationId xmlns:p14="http://schemas.microsoft.com/office/powerpoint/2010/main" val="817306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apo_texte_seu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187" y="273844"/>
            <a:ext cx="8210550" cy="994172"/>
          </a:xfrm>
        </p:spPr>
        <p:txBody>
          <a:bodyPr>
            <a:normAutofit/>
          </a:bodyPr>
          <a:lstStyle>
            <a:lvl1pPr>
              <a:defRPr sz="2500" b="1" i="0" cap="all" baseline="0">
                <a:solidFill>
                  <a:srgbClr val="124248"/>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idx="1"/>
          </p:nvPr>
        </p:nvSpPr>
        <p:spPr>
          <a:xfrm>
            <a:off x="463187" y="1369219"/>
            <a:ext cx="8210550" cy="2828312"/>
          </a:xfrm>
        </p:spPr>
        <p:txBody>
          <a:bodyPr>
            <a:normAutofit/>
          </a:bodyPr>
          <a:lstStyle>
            <a:lvl1pPr marL="0" indent="0">
              <a:lnSpc>
                <a:spcPct val="150000"/>
              </a:lnSpc>
              <a:buFontTx/>
              <a:buNone/>
              <a:defRPr sz="1800">
                <a:latin typeface="Arial" panose="020B0604020202020204" pitchFamily="34" charset="0"/>
                <a:cs typeface="Arial" panose="020B0604020202020204" pitchFamily="34" charset="0"/>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fr-CA" dirty="0"/>
              <a:t>Cliquez pour modifier les styles du texte du masque</a:t>
            </a:r>
          </a:p>
        </p:txBody>
      </p:sp>
      <p:sp>
        <p:nvSpPr>
          <p:cNvPr id="10" name="Footer Placeholder 5">
            <a:extLst>
              <a:ext uri="{FF2B5EF4-FFF2-40B4-BE49-F238E27FC236}">
                <a16:creationId xmlns:a16="http://schemas.microsoft.com/office/drawing/2014/main" id="{431761B4-E846-E043-A180-775D2133898E}"/>
              </a:ext>
            </a:extLst>
          </p:cNvPr>
          <p:cNvSpPr>
            <a:spLocks noGrp="1"/>
          </p:cNvSpPr>
          <p:nvPr>
            <p:ph type="ftr" sz="quarter" idx="11"/>
          </p:nvPr>
        </p:nvSpPr>
        <p:spPr>
          <a:xfrm>
            <a:off x="3025412" y="4595813"/>
            <a:ext cx="3086100" cy="273844"/>
          </a:xfrm>
        </p:spPr>
        <p:txBody>
          <a:bodyPr/>
          <a:lstStyle/>
          <a:p>
            <a:endParaRPr lang="fr-FR" dirty="0"/>
          </a:p>
        </p:txBody>
      </p:sp>
    </p:spTree>
    <p:extLst>
      <p:ext uri="{BB962C8B-B14F-4D97-AF65-F5344CB8AC3E}">
        <p14:creationId xmlns:p14="http://schemas.microsoft.com/office/powerpoint/2010/main" val="291348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_deux_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70" y="273844"/>
            <a:ext cx="8232659" cy="994172"/>
          </a:xfrm>
        </p:spPr>
        <p:txBody>
          <a:bodyPr>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3" name="Text Placeholder 2"/>
          <p:cNvSpPr>
            <a:spLocks noGrp="1"/>
          </p:cNvSpPr>
          <p:nvPr>
            <p:ph type="body" idx="1"/>
          </p:nvPr>
        </p:nvSpPr>
        <p:spPr>
          <a:xfrm>
            <a:off x="455671" y="1260872"/>
            <a:ext cx="3868340" cy="617934"/>
          </a:xfrm>
        </p:spPr>
        <p:txBody>
          <a:bodyPr anchor="t" anchorCtr="0"/>
          <a:lstStyle>
            <a:lvl1pPr marL="0" indent="0" fontAlgn="t">
              <a:buNone/>
              <a:defRPr sz="1800" b="1" baseline="0">
                <a:solidFill>
                  <a:srgbClr val="E15A4B"/>
                </a:solidFill>
                <a:latin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CA" dirty="0"/>
              <a:t>Cliquez pour modifier les styles du texte du masque</a:t>
            </a:r>
          </a:p>
        </p:txBody>
      </p:sp>
      <p:sp>
        <p:nvSpPr>
          <p:cNvPr id="4" name="Content Placeholder 3"/>
          <p:cNvSpPr>
            <a:spLocks noGrp="1"/>
          </p:cNvSpPr>
          <p:nvPr>
            <p:ph sz="half" idx="2"/>
          </p:nvPr>
        </p:nvSpPr>
        <p:spPr>
          <a:xfrm>
            <a:off x="455671" y="1878807"/>
            <a:ext cx="3868340" cy="2318725"/>
          </a:xfrm>
        </p:spPr>
        <p:txBody>
          <a:bodyPr>
            <a:normAutofit/>
          </a:bodyPr>
          <a:lstStyle>
            <a:lvl1pPr marL="0" indent="0">
              <a:lnSpc>
                <a:spcPts val="1700"/>
              </a:lnSpc>
              <a:buFontTx/>
              <a:buNone/>
              <a:defRPr sz="1400">
                <a:latin typeface="Arial" panose="020B0604020202020204" pitchFamily="34" charset="0"/>
                <a:cs typeface="Arial" panose="020B0604020202020204" pitchFamily="34" charset="0"/>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fr-CA" dirty="0"/>
              <a:t>Cliquez pour modifier les styles du texte du masque</a:t>
            </a:r>
          </a:p>
        </p:txBody>
      </p:sp>
      <p:sp>
        <p:nvSpPr>
          <p:cNvPr id="5" name="Text Placeholder 4"/>
          <p:cNvSpPr>
            <a:spLocks noGrp="1"/>
          </p:cNvSpPr>
          <p:nvPr>
            <p:ph type="body" sz="quarter" idx="3"/>
          </p:nvPr>
        </p:nvSpPr>
        <p:spPr>
          <a:xfrm>
            <a:off x="4629151" y="1260872"/>
            <a:ext cx="3887391" cy="617934"/>
          </a:xfrm>
        </p:spPr>
        <p:txBody>
          <a:bodyPr anchor="t" anchorCtr="0"/>
          <a:lstStyle>
            <a:lvl1pPr marL="0" indent="0" fontAlgn="t">
              <a:buNone/>
              <a:defRPr sz="1800" b="1">
                <a:solidFill>
                  <a:srgbClr val="E15A4B"/>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CA" dirty="0"/>
              <a:t>Cliquez pour modifier les styles du texte du masque</a:t>
            </a:r>
          </a:p>
        </p:txBody>
      </p:sp>
      <p:sp>
        <p:nvSpPr>
          <p:cNvPr id="6" name="Content Placeholder 5"/>
          <p:cNvSpPr>
            <a:spLocks noGrp="1"/>
          </p:cNvSpPr>
          <p:nvPr>
            <p:ph sz="quarter" idx="4"/>
          </p:nvPr>
        </p:nvSpPr>
        <p:spPr>
          <a:xfrm>
            <a:off x="4629151" y="1878807"/>
            <a:ext cx="3887391" cy="2318725"/>
          </a:xfrm>
        </p:spPr>
        <p:txBody>
          <a:bodyPr>
            <a:normAutofit/>
          </a:bodyPr>
          <a:lstStyle>
            <a:lvl1pPr>
              <a:lnSpc>
                <a:spcPts val="1700"/>
              </a:lnSpc>
              <a:defRPr sz="1400">
                <a:latin typeface="Arial" panose="020B0604020202020204" pitchFamily="34" charset="0"/>
                <a:cs typeface="Arial" panose="020B0604020202020204" pitchFamily="34" charset="0"/>
              </a:defRPr>
            </a:lvl1pPr>
            <a:lvl2pPr marL="334342">
              <a:lnSpc>
                <a:spcPts val="1700"/>
              </a:lnSpc>
              <a:spcBef>
                <a:spcPts val="375"/>
              </a:spcBef>
              <a:buClr>
                <a:srgbClr val="E15A4B"/>
              </a:buClr>
              <a:defRPr sz="13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CA" dirty="0"/>
              <a:t>Cliquez pour modifier les styles du texte du masque</a:t>
            </a:r>
          </a:p>
          <a:p>
            <a:pPr lvl="1"/>
            <a:r>
              <a:rPr lang="fr-CA" dirty="0"/>
              <a:t>Deuxième niveau</a:t>
            </a:r>
          </a:p>
        </p:txBody>
      </p:sp>
      <p:cxnSp>
        <p:nvCxnSpPr>
          <p:cNvPr id="11" name="Connecteur droit 10">
            <a:extLst>
              <a:ext uri="{FF2B5EF4-FFF2-40B4-BE49-F238E27FC236}">
                <a16:creationId xmlns:a16="http://schemas.microsoft.com/office/drawing/2014/main" id="{F5516052-D29C-E94D-953B-F2EC600F41AB}"/>
              </a:ext>
            </a:extLst>
          </p:cNvPr>
          <p:cNvCxnSpPr>
            <a:cxnSpLocks/>
          </p:cNvCxnSpPr>
          <p:nvPr userDrawn="1"/>
        </p:nvCxnSpPr>
        <p:spPr>
          <a:xfrm>
            <a:off x="4457364" y="1268017"/>
            <a:ext cx="1" cy="2929515"/>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333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_3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70" y="273844"/>
            <a:ext cx="8232659" cy="994172"/>
          </a:xfrm>
        </p:spPr>
        <p:txBody>
          <a:bodyPr>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F76AD85-9F99-3A4A-BFBB-53053DDE2223}"/>
              </a:ext>
            </a:extLst>
          </p:cNvPr>
          <p:cNvSpPr>
            <a:spLocks noGrp="1"/>
          </p:cNvSpPr>
          <p:nvPr>
            <p:ph type="body" idx="16"/>
          </p:nvPr>
        </p:nvSpPr>
        <p:spPr>
          <a:xfrm>
            <a:off x="469018" y="1260872"/>
            <a:ext cx="8232659" cy="368637"/>
          </a:xfrm>
        </p:spPr>
        <p:txBody>
          <a:bodyPr anchor="t" anchorCtr="0"/>
          <a:lstStyle>
            <a:lvl1pPr marL="0" indent="0" fontAlgn="t">
              <a:buNone/>
              <a:defRPr sz="1800" b="1" baseline="0">
                <a:solidFill>
                  <a:srgbClr val="E15A4B"/>
                </a:solidFill>
                <a:latin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CA" dirty="0"/>
              <a:t>Cliquez pour modifier les styles du texte du masque</a:t>
            </a:r>
          </a:p>
        </p:txBody>
      </p:sp>
      <p:sp>
        <p:nvSpPr>
          <p:cNvPr id="19" name="Content Placeholder 3">
            <a:extLst>
              <a:ext uri="{FF2B5EF4-FFF2-40B4-BE49-F238E27FC236}">
                <a16:creationId xmlns:a16="http://schemas.microsoft.com/office/drawing/2014/main" id="{1864A39F-4C07-4E46-A44F-1E1950095E0E}"/>
              </a:ext>
            </a:extLst>
          </p:cNvPr>
          <p:cNvSpPr>
            <a:spLocks noGrp="1"/>
          </p:cNvSpPr>
          <p:nvPr>
            <p:ph sz="half" idx="17"/>
          </p:nvPr>
        </p:nvSpPr>
        <p:spPr>
          <a:xfrm>
            <a:off x="469016" y="1758463"/>
            <a:ext cx="8219307" cy="2439069"/>
          </a:xfrm>
        </p:spPr>
        <p:txBody>
          <a:bodyPr numCol="3" spcCol="144000">
            <a:normAutofit/>
          </a:bodyPr>
          <a:lstStyle>
            <a:lvl1pPr marL="0" indent="0">
              <a:lnSpc>
                <a:spcPts val="1700"/>
              </a:lnSpc>
              <a:buFontTx/>
              <a:buNone/>
              <a:defRPr sz="1400">
                <a:latin typeface="Arial" panose="020B0604020202020204" pitchFamily="34" charset="0"/>
                <a:cs typeface="Arial" panose="020B0604020202020204" pitchFamily="34" charset="0"/>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fr-CA" dirty="0"/>
              <a:t>Cliquez pour modifier les styles du texte du masque</a:t>
            </a:r>
          </a:p>
        </p:txBody>
      </p:sp>
      <p:cxnSp>
        <p:nvCxnSpPr>
          <p:cNvPr id="11" name="Connecteur droit 10">
            <a:extLst>
              <a:ext uri="{FF2B5EF4-FFF2-40B4-BE49-F238E27FC236}">
                <a16:creationId xmlns:a16="http://schemas.microsoft.com/office/drawing/2014/main" id="{F5516052-D29C-E94D-953B-F2EC600F41AB}"/>
              </a:ext>
            </a:extLst>
          </p:cNvPr>
          <p:cNvCxnSpPr>
            <a:cxnSpLocks/>
          </p:cNvCxnSpPr>
          <p:nvPr userDrawn="1"/>
        </p:nvCxnSpPr>
        <p:spPr>
          <a:xfrm>
            <a:off x="3142434" y="1758463"/>
            <a:ext cx="0" cy="2439069"/>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4F59C84D-CF0F-DB4C-A484-945B1283CA8A}"/>
              </a:ext>
            </a:extLst>
          </p:cNvPr>
          <p:cNvCxnSpPr>
            <a:cxnSpLocks/>
          </p:cNvCxnSpPr>
          <p:nvPr userDrawn="1"/>
        </p:nvCxnSpPr>
        <p:spPr>
          <a:xfrm>
            <a:off x="5897357" y="1758463"/>
            <a:ext cx="0" cy="2439069"/>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9760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apo_1colonne_fond couleur">
    <p:bg>
      <p:bgPr>
        <a:solidFill>
          <a:srgbClr val="1242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187" y="273844"/>
            <a:ext cx="8210550" cy="994172"/>
          </a:xfrm>
        </p:spPr>
        <p:txBody>
          <a:bodyPr>
            <a:normAutofit/>
          </a:bodyPr>
          <a:lstStyle>
            <a:lvl1pPr>
              <a:defRPr sz="2500" b="1" i="0" cap="all" baseline="0">
                <a:solidFill>
                  <a:srgbClr val="EC8F46"/>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idx="1"/>
          </p:nvPr>
        </p:nvSpPr>
        <p:spPr>
          <a:xfrm>
            <a:off x="463187" y="1369219"/>
            <a:ext cx="8210550" cy="2828312"/>
          </a:xfrm>
        </p:spPr>
        <p:txBody>
          <a:bodyPr>
            <a:normAutofit/>
          </a:bodyPr>
          <a:lstStyle>
            <a:lvl1pPr marL="0" indent="0">
              <a:lnSpc>
                <a:spcPct val="150000"/>
              </a:lnSpc>
              <a:buFontTx/>
              <a:buNone/>
              <a:defRPr sz="1800">
                <a:solidFill>
                  <a:schemeClr val="bg1"/>
                </a:solidFill>
                <a:latin typeface="Arial" panose="020B0604020202020204" pitchFamily="34" charset="0"/>
                <a:cs typeface="Arial" panose="020B0604020202020204" pitchFamily="34" charset="0"/>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fr-CA" dirty="0"/>
              <a:t>Cliquez pour modifier les styles du texte du masque</a:t>
            </a:r>
          </a:p>
        </p:txBody>
      </p:sp>
      <p:pic>
        <p:nvPicPr>
          <p:cNvPr id="5" name="Image 4">
            <a:extLst>
              <a:ext uri="{FF2B5EF4-FFF2-40B4-BE49-F238E27FC236}">
                <a16:creationId xmlns:a16="http://schemas.microsoft.com/office/drawing/2014/main" id="{68828188-A147-7440-96EE-769F0A59BF56}"/>
              </a:ext>
            </a:extLst>
          </p:cNvPr>
          <p:cNvPicPr>
            <a:picLocks noChangeAspect="1"/>
          </p:cNvPicPr>
          <p:nvPr userDrawn="1"/>
        </p:nvPicPr>
        <p:blipFill>
          <a:blip r:embed="rId2"/>
          <a:stretch>
            <a:fillRect/>
          </a:stretch>
        </p:blipFill>
        <p:spPr>
          <a:xfrm>
            <a:off x="33618" y="0"/>
            <a:ext cx="9076765" cy="5143500"/>
          </a:xfrm>
          <a:prstGeom prst="rect">
            <a:avLst/>
          </a:prstGeom>
        </p:spPr>
      </p:pic>
    </p:spTree>
    <p:extLst>
      <p:ext uri="{BB962C8B-B14F-4D97-AF65-F5344CB8AC3E}">
        <p14:creationId xmlns:p14="http://schemas.microsoft.com/office/powerpoint/2010/main" val="613828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_donnees evid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nchor="ctr" anchorCtr="0">
            <a:noAutofit/>
          </a:bodyPr>
          <a:lstStyle>
            <a:lvl1pPr marL="0" indent="0" algn="ctr">
              <a:buFontTx/>
              <a:buNone/>
              <a:defRPr sz="7000" b="1" i="0">
                <a:solidFill>
                  <a:srgbClr val="E15A4B"/>
                </a:solidFill>
                <a:latin typeface="Arial" panose="020B0604020202020204" pitchFamily="34" charset="0"/>
                <a:cs typeface="Arial" panose="020B0604020202020204" pitchFamily="34" charset="0"/>
              </a:defRPr>
            </a:lvl1pPr>
            <a:lvl2pPr marL="342892" indent="0">
              <a:buFontTx/>
              <a:buNone/>
              <a:defRPr/>
            </a:lvl2pPr>
            <a:lvl3pPr marL="685783" indent="0">
              <a:buFontTx/>
              <a:buNone/>
              <a:defRPr/>
            </a:lvl3pPr>
            <a:lvl4pPr marL="1028675" indent="0">
              <a:buFontTx/>
              <a:buNone/>
              <a:defRPr/>
            </a:lvl4pPr>
            <a:lvl5pPr marL="1371566" indent="0">
              <a:buFontTx/>
              <a:buNone/>
              <a:defRPr/>
            </a:lvl5pPr>
          </a:lstStyle>
          <a:p>
            <a:pPr lvl="0"/>
            <a:r>
              <a:rPr lang="fr-CA" dirty="0"/>
              <a:t>Cliquez pour modifier les styles du texte du masque</a:t>
            </a:r>
          </a:p>
        </p:txBody>
      </p:sp>
      <p:sp>
        <p:nvSpPr>
          <p:cNvPr id="4" name="Content Placeholder 3"/>
          <p:cNvSpPr>
            <a:spLocks noGrp="1"/>
          </p:cNvSpPr>
          <p:nvPr>
            <p:ph sz="half" idx="2"/>
          </p:nvPr>
        </p:nvSpPr>
        <p:spPr>
          <a:xfrm>
            <a:off x="4907825" y="1369219"/>
            <a:ext cx="3886200" cy="3263504"/>
          </a:xfrm>
        </p:spPr>
        <p:txBody>
          <a:bodyPr>
            <a:normAutofit/>
          </a:bodyPr>
          <a:lstStyle>
            <a:lvl1pPr marL="0" indent="0">
              <a:lnSpc>
                <a:spcPts val="1700"/>
              </a:lnSpc>
              <a:buFontTx/>
              <a:buNone/>
              <a:defRPr sz="1500">
                <a:solidFill>
                  <a:srgbClr val="EADFCB"/>
                </a:solidFill>
                <a:latin typeface="Arial" panose="020B0604020202020204" pitchFamily="34" charset="0"/>
                <a:cs typeface="Arial" panose="020B0604020202020204" pitchFamily="34" charset="0"/>
              </a:defRPr>
            </a:lvl1pPr>
            <a:lvl2pPr marL="342892" indent="0">
              <a:lnSpc>
                <a:spcPts val="1700"/>
              </a:lnSpc>
              <a:buFontTx/>
              <a:buNone/>
              <a:defRPr sz="1500">
                <a:solidFill>
                  <a:srgbClr val="EADFCB"/>
                </a:solidFill>
                <a:latin typeface="Arial" panose="020B0604020202020204" pitchFamily="34" charset="0"/>
                <a:cs typeface="Arial" panose="020B0604020202020204" pitchFamily="34" charset="0"/>
              </a:defRPr>
            </a:lvl2pPr>
            <a:lvl3pPr marL="685783" indent="0">
              <a:lnSpc>
                <a:spcPts val="1700"/>
              </a:lnSpc>
              <a:buFontTx/>
              <a:buNone/>
              <a:defRPr sz="1500">
                <a:solidFill>
                  <a:srgbClr val="EADFCB"/>
                </a:solidFill>
                <a:latin typeface="Arial" panose="020B0604020202020204" pitchFamily="34" charset="0"/>
                <a:cs typeface="Arial" panose="020B0604020202020204" pitchFamily="34" charset="0"/>
              </a:defRPr>
            </a:lvl3pPr>
            <a:lvl4pPr marL="1028675" indent="0">
              <a:lnSpc>
                <a:spcPts val="1700"/>
              </a:lnSpc>
              <a:buFontTx/>
              <a:buNone/>
              <a:defRPr sz="1500">
                <a:solidFill>
                  <a:srgbClr val="EADFCB"/>
                </a:solidFill>
                <a:latin typeface="Arial" panose="020B0604020202020204" pitchFamily="34" charset="0"/>
                <a:cs typeface="Arial" panose="020B0604020202020204" pitchFamily="34" charset="0"/>
              </a:defRPr>
            </a:lvl4pPr>
            <a:lvl5pPr marL="1371566" indent="0">
              <a:lnSpc>
                <a:spcPts val="1700"/>
              </a:lnSpc>
              <a:buFontTx/>
              <a:buNone/>
              <a:defRPr sz="1500">
                <a:solidFill>
                  <a:srgbClr val="EADFCB"/>
                </a:solidFill>
                <a:latin typeface="Arial" panose="020B0604020202020204" pitchFamily="34" charset="0"/>
                <a:cs typeface="Arial" panose="020B0604020202020204" pitchFamily="34" charset="0"/>
              </a:defRPr>
            </a:lvl5pPr>
          </a:lstStyle>
          <a:p>
            <a:pPr lvl="0"/>
            <a:r>
              <a:rPr lang="fr-CA" dirty="0"/>
              <a:t>Cliquez pour modifier les styles du texte du masque</a:t>
            </a:r>
          </a:p>
        </p:txBody>
      </p:sp>
      <p:cxnSp>
        <p:nvCxnSpPr>
          <p:cNvPr id="9" name="Connecteur droit 8">
            <a:extLst>
              <a:ext uri="{FF2B5EF4-FFF2-40B4-BE49-F238E27FC236}">
                <a16:creationId xmlns:a16="http://schemas.microsoft.com/office/drawing/2014/main" id="{10791CB4-25F0-794A-B9B8-6B1EA6500020}"/>
              </a:ext>
            </a:extLst>
          </p:cNvPr>
          <p:cNvCxnSpPr>
            <a:cxnSpLocks/>
          </p:cNvCxnSpPr>
          <p:nvPr userDrawn="1"/>
        </p:nvCxnSpPr>
        <p:spPr>
          <a:xfrm>
            <a:off x="4572000" y="296091"/>
            <a:ext cx="0" cy="4502332"/>
          </a:xfrm>
          <a:prstGeom prst="line">
            <a:avLst/>
          </a:prstGeom>
          <a:ln>
            <a:solidFill>
              <a:srgbClr val="EADF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91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apositiv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69326" y="1203926"/>
            <a:ext cx="5741261" cy="1778351"/>
          </a:xfrm>
        </p:spPr>
        <p:txBody>
          <a:bodyPr anchor="b">
            <a:normAutofit/>
          </a:bodyPr>
          <a:lstStyle>
            <a:lvl1pPr>
              <a:defRPr sz="3500" b="1" i="0" cap="all" baseline="0">
                <a:solidFill>
                  <a:srgbClr val="EADFCB"/>
                </a:solidFill>
                <a:latin typeface="Arial Black" panose="020B0604020202020204" pitchFamily="34" charset="0"/>
                <a:cs typeface="Arial Black" panose="020B0604020202020204" pitchFamily="34" charset="0"/>
              </a:defRPr>
            </a:lvl1pPr>
          </a:lstStyle>
          <a:p>
            <a:r>
              <a:rPr lang="fr-CA" dirty="0"/>
              <a:t>Modifier le style </a:t>
            </a:r>
            <a:br>
              <a:rPr lang="fr-CA" dirty="0"/>
            </a:br>
            <a:r>
              <a:rPr lang="fr-CA" dirty="0"/>
              <a:t>du titre</a:t>
            </a:r>
            <a:endParaRPr lang="en-US" dirty="0"/>
          </a:p>
        </p:txBody>
      </p:sp>
      <p:sp>
        <p:nvSpPr>
          <p:cNvPr id="3" name="Text Placeholder 2"/>
          <p:cNvSpPr>
            <a:spLocks noGrp="1"/>
          </p:cNvSpPr>
          <p:nvPr>
            <p:ph type="body" idx="1" hasCustomPrompt="1"/>
          </p:nvPr>
        </p:nvSpPr>
        <p:spPr>
          <a:xfrm>
            <a:off x="623888" y="1935515"/>
            <a:ext cx="1962558" cy="1125140"/>
          </a:xfrm>
        </p:spPr>
        <p:txBody>
          <a:bodyPr>
            <a:noAutofit/>
          </a:bodyPr>
          <a:lstStyle>
            <a:lvl1pPr marL="0" indent="0">
              <a:buNone/>
              <a:defRPr sz="8000" b="1" i="0" baseline="0">
                <a:solidFill>
                  <a:srgbClr val="E15A4B"/>
                </a:solidFill>
                <a:latin typeface="Arial Black" panose="020B0604020202020204" pitchFamily="34" charset="0"/>
                <a:cs typeface="Arial Black" panose="020B0604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CA" dirty="0"/>
              <a:t>01</a:t>
            </a:r>
          </a:p>
        </p:txBody>
      </p:sp>
    </p:spTree>
    <p:extLst>
      <p:ext uri="{BB962C8B-B14F-4D97-AF65-F5344CB8AC3E}">
        <p14:creationId xmlns:p14="http://schemas.microsoft.com/office/powerpoint/2010/main" val="1025108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Diapo_text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37" y="342901"/>
            <a:ext cx="8176926" cy="822722"/>
          </a:xfrm>
        </p:spPr>
        <p:txBody>
          <a:bodyPr anchor="ctr" anchorCtr="0">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3" name="Picture Placeholder 2"/>
          <p:cNvSpPr>
            <a:spLocks noGrp="1" noChangeAspect="1"/>
          </p:cNvSpPr>
          <p:nvPr>
            <p:ph type="pic" idx="1"/>
          </p:nvPr>
        </p:nvSpPr>
        <p:spPr>
          <a:xfrm>
            <a:off x="4176427" y="1302458"/>
            <a:ext cx="4484036" cy="2882733"/>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fr-CA" dirty="0"/>
              <a:t>Cliquez sur l'icône pour ajouter une image</a:t>
            </a:r>
            <a:endParaRPr lang="en-US" dirty="0"/>
          </a:p>
        </p:txBody>
      </p:sp>
      <p:sp>
        <p:nvSpPr>
          <p:cNvPr id="4" name="Text Placeholder 3"/>
          <p:cNvSpPr>
            <a:spLocks noGrp="1"/>
          </p:cNvSpPr>
          <p:nvPr>
            <p:ph type="body" sz="half" idx="2"/>
          </p:nvPr>
        </p:nvSpPr>
        <p:spPr>
          <a:xfrm>
            <a:off x="483538" y="1308412"/>
            <a:ext cx="3466671" cy="2882733"/>
          </a:xfrm>
        </p:spPr>
        <p:txBody>
          <a:bodyPr>
            <a:normAutofit/>
          </a:bodyPr>
          <a:lstStyle>
            <a:lvl1pPr marL="0" indent="0">
              <a:lnSpc>
                <a:spcPts val="1700"/>
              </a:lnSpc>
              <a:buNone/>
              <a:defRPr sz="1400" baseline="0">
                <a:latin typeface="Arial" panose="020B0604020202020204" pitchFamily="34"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CA" dirty="0"/>
              <a:t>Cliquez pour modifier les styles du texte du masque</a:t>
            </a:r>
          </a:p>
        </p:txBody>
      </p:sp>
    </p:spTree>
    <p:extLst>
      <p:ext uri="{BB962C8B-B14F-4D97-AF65-F5344CB8AC3E}">
        <p14:creationId xmlns:p14="http://schemas.microsoft.com/office/powerpoint/2010/main" val="63579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apo_tableau_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37" y="77725"/>
            <a:ext cx="8176926" cy="822722"/>
          </a:xfrm>
        </p:spPr>
        <p:txBody>
          <a:bodyPr anchor="ctr" anchorCtr="0">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Tree>
    <p:extLst>
      <p:ext uri="{BB962C8B-B14F-4D97-AF65-F5344CB8AC3E}">
        <p14:creationId xmlns:p14="http://schemas.microsoft.com/office/powerpoint/2010/main" val="4185833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po_f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623673"/>
            <a:ext cx="7886700" cy="994172"/>
          </a:xfrm>
        </p:spPr>
        <p:txBody>
          <a:bodyPr>
            <a:normAutofit/>
          </a:bodyPr>
          <a:lstStyle>
            <a:lvl1pPr>
              <a:defRPr sz="3200" b="1" i="0" cap="none" baseline="0">
                <a:solidFill>
                  <a:srgbClr val="EADFC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6" name="Text Placeholder 3">
            <a:extLst>
              <a:ext uri="{FF2B5EF4-FFF2-40B4-BE49-F238E27FC236}">
                <a16:creationId xmlns:a16="http://schemas.microsoft.com/office/drawing/2014/main" id="{8351E1A5-A0D2-554A-A718-1C05EE56C891}"/>
              </a:ext>
            </a:extLst>
          </p:cNvPr>
          <p:cNvSpPr>
            <a:spLocks noGrp="1"/>
          </p:cNvSpPr>
          <p:nvPr>
            <p:ph type="body" sz="half" idx="2"/>
          </p:nvPr>
        </p:nvSpPr>
        <p:spPr>
          <a:xfrm>
            <a:off x="628650" y="2745327"/>
            <a:ext cx="7886700" cy="1315046"/>
          </a:xfrm>
        </p:spPr>
        <p:txBody>
          <a:bodyPr>
            <a:normAutofit/>
          </a:bodyPr>
          <a:lstStyle>
            <a:lvl1pPr marL="0" indent="0">
              <a:lnSpc>
                <a:spcPts val="1700"/>
              </a:lnSpc>
              <a:buNone/>
              <a:defRPr sz="1800" baseline="0">
                <a:solidFill>
                  <a:schemeClr val="bg1"/>
                </a:solidFill>
                <a:latin typeface="Arial" panose="020B0604020202020204" pitchFamily="34"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fr-CA" dirty="0"/>
              <a:t>Cliquez pour modifier les styles du texte du masque</a:t>
            </a:r>
          </a:p>
        </p:txBody>
      </p:sp>
    </p:spTree>
    <p:extLst>
      <p:ext uri="{BB962C8B-B14F-4D97-AF65-F5344CB8AC3E}">
        <p14:creationId xmlns:p14="http://schemas.microsoft.com/office/powerpoint/2010/main" val="1008504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_membre">
    <p:bg>
      <p:bgPr>
        <a:solidFill>
          <a:srgbClr val="EADFC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643958"/>
            <a:ext cx="3886200" cy="2414927"/>
          </a:xfrm>
        </p:spPr>
        <p:txBody>
          <a:bodyPr>
            <a:normAutofit/>
          </a:bodyPr>
          <a:lstStyle>
            <a:lvl1pPr>
              <a:defRPr sz="3200" b="1" i="0">
                <a:solidFill>
                  <a:srgbClr val="E15A4B"/>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sz="half" idx="1"/>
          </p:nvPr>
        </p:nvSpPr>
        <p:spPr>
          <a:xfrm>
            <a:off x="628650" y="3189514"/>
            <a:ext cx="3886200" cy="1813323"/>
          </a:xfrm>
        </p:spPr>
        <p:txBody>
          <a:bodyPr/>
          <a:lstStyle>
            <a:lvl1pPr marL="0" indent="0">
              <a:buNone/>
              <a:defRPr b="1" i="0">
                <a:solidFill>
                  <a:srgbClr val="124248"/>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fr-CA" dirty="0"/>
              <a:t>Cliquez pour modifier les styles du texte du masque</a:t>
            </a:r>
          </a:p>
        </p:txBody>
      </p:sp>
      <p:pic>
        <p:nvPicPr>
          <p:cNvPr id="9" name="Image 8">
            <a:extLst>
              <a:ext uri="{FF2B5EF4-FFF2-40B4-BE49-F238E27FC236}">
                <a16:creationId xmlns:a16="http://schemas.microsoft.com/office/drawing/2014/main" id="{E0C46CB8-924E-6E41-AB9C-613665B833FD}"/>
              </a:ext>
            </a:extLst>
          </p:cNvPr>
          <p:cNvPicPr>
            <a:picLocks noChangeAspect="1"/>
          </p:cNvPicPr>
          <p:nvPr userDrawn="1"/>
        </p:nvPicPr>
        <p:blipFill>
          <a:blip r:embed="rId2"/>
          <a:stretch>
            <a:fillRect/>
          </a:stretch>
        </p:blipFill>
        <p:spPr>
          <a:xfrm>
            <a:off x="4267200" y="1124374"/>
            <a:ext cx="4572000" cy="2971800"/>
          </a:xfrm>
          <a:prstGeom prst="rect">
            <a:avLst/>
          </a:prstGeom>
        </p:spPr>
      </p:pic>
    </p:spTree>
    <p:extLst>
      <p:ext uri="{BB962C8B-B14F-4D97-AF65-F5344CB8AC3E}">
        <p14:creationId xmlns:p14="http://schemas.microsoft.com/office/powerpoint/2010/main" val="42430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apo_partenaires">
    <p:bg>
      <p:bgPr>
        <a:solidFill>
          <a:srgbClr val="EADFC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65680"/>
            <a:ext cx="5532664" cy="1906021"/>
          </a:xfrm>
        </p:spPr>
        <p:txBody>
          <a:bodyPr>
            <a:normAutofit/>
          </a:bodyPr>
          <a:lstStyle>
            <a:lvl1pPr>
              <a:defRPr sz="3200" b="1" i="0">
                <a:solidFill>
                  <a:srgbClr val="124248"/>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pic>
        <p:nvPicPr>
          <p:cNvPr id="9" name="Image 8">
            <a:extLst>
              <a:ext uri="{FF2B5EF4-FFF2-40B4-BE49-F238E27FC236}">
                <a16:creationId xmlns:a16="http://schemas.microsoft.com/office/drawing/2014/main" id="{E0C46CB8-924E-6E41-AB9C-613665B833FD}"/>
              </a:ext>
            </a:extLst>
          </p:cNvPr>
          <p:cNvPicPr>
            <a:picLocks noChangeAspect="1"/>
          </p:cNvPicPr>
          <p:nvPr userDrawn="1"/>
        </p:nvPicPr>
        <p:blipFill>
          <a:blip r:embed="rId2"/>
          <a:srcRect/>
          <a:stretch/>
        </p:blipFill>
        <p:spPr>
          <a:xfrm>
            <a:off x="5763985" y="2171700"/>
            <a:ext cx="2971800" cy="2971800"/>
          </a:xfrm>
          <a:prstGeom prst="rect">
            <a:avLst/>
          </a:prstGeom>
        </p:spPr>
      </p:pic>
      <p:sp>
        <p:nvSpPr>
          <p:cNvPr id="5" name="Text Placeholder 4">
            <a:extLst>
              <a:ext uri="{FF2B5EF4-FFF2-40B4-BE49-F238E27FC236}">
                <a16:creationId xmlns:a16="http://schemas.microsoft.com/office/drawing/2014/main" id="{5BAA40D8-8554-6249-893C-A5182A900050}"/>
              </a:ext>
            </a:extLst>
          </p:cNvPr>
          <p:cNvSpPr>
            <a:spLocks noGrp="1"/>
          </p:cNvSpPr>
          <p:nvPr>
            <p:ph type="body" sz="quarter" idx="3"/>
          </p:nvPr>
        </p:nvSpPr>
        <p:spPr>
          <a:xfrm>
            <a:off x="628650" y="2262783"/>
            <a:ext cx="5532664" cy="617934"/>
          </a:xfrm>
        </p:spPr>
        <p:txBody>
          <a:bodyPr anchor="t" anchorCtr="0"/>
          <a:lstStyle>
            <a:lvl1pPr marL="0" indent="0" fontAlgn="t">
              <a:buNone/>
              <a:defRPr sz="1800" b="1">
                <a:solidFill>
                  <a:srgbClr val="E15A4B"/>
                </a:solidFill>
                <a:latin typeface="Arial" panose="020B0604020202020204" pitchFamily="34" charset="0"/>
                <a:cs typeface="Arial" panose="020B0604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fr-CA" dirty="0"/>
              <a:t>Cliquez pour modifier les styles du texte du masque</a:t>
            </a:r>
          </a:p>
        </p:txBody>
      </p:sp>
      <p:sp>
        <p:nvSpPr>
          <p:cNvPr id="6" name="Content Placeholder 5">
            <a:extLst>
              <a:ext uri="{FF2B5EF4-FFF2-40B4-BE49-F238E27FC236}">
                <a16:creationId xmlns:a16="http://schemas.microsoft.com/office/drawing/2014/main" id="{EFC28901-FAB8-1B49-AFF1-8B9AD32B0DEC}"/>
              </a:ext>
            </a:extLst>
          </p:cNvPr>
          <p:cNvSpPr>
            <a:spLocks noGrp="1"/>
          </p:cNvSpPr>
          <p:nvPr>
            <p:ph sz="quarter" idx="4"/>
          </p:nvPr>
        </p:nvSpPr>
        <p:spPr>
          <a:xfrm>
            <a:off x="628650" y="2946032"/>
            <a:ext cx="5532664" cy="1997104"/>
          </a:xfrm>
        </p:spPr>
        <p:txBody>
          <a:bodyPr>
            <a:normAutofit/>
          </a:bodyPr>
          <a:lstStyle>
            <a:lvl1pPr>
              <a:lnSpc>
                <a:spcPts val="1700"/>
              </a:lnSpc>
              <a:defRPr sz="1400">
                <a:latin typeface="Arial" panose="020B0604020202020204" pitchFamily="34" charset="0"/>
                <a:cs typeface="Arial" panose="020B0604020202020204" pitchFamily="34" charset="0"/>
              </a:defRPr>
            </a:lvl1pPr>
            <a:lvl2pPr marL="334342">
              <a:lnSpc>
                <a:spcPts val="1700"/>
              </a:lnSpc>
              <a:spcBef>
                <a:spcPts val="375"/>
              </a:spcBef>
              <a:buClr>
                <a:srgbClr val="E15A4B"/>
              </a:buClr>
              <a:defRPr sz="13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CA" dirty="0"/>
              <a:t>Cliquez pour modifier les styles du texte du masque</a:t>
            </a:r>
          </a:p>
          <a:p>
            <a:pPr lvl="1"/>
            <a:r>
              <a:rPr lang="fr-CA" dirty="0"/>
              <a:t>Deuxième niveau</a:t>
            </a:r>
          </a:p>
        </p:txBody>
      </p:sp>
    </p:spTree>
    <p:extLst>
      <p:ext uri="{BB962C8B-B14F-4D97-AF65-F5344CB8AC3E}">
        <p14:creationId xmlns:p14="http://schemas.microsoft.com/office/powerpoint/2010/main" val="147968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Diapositive de titre" type="title">
  <p:cSld name="Diapositive de titr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3694176" y="841772"/>
            <a:ext cx="5129784" cy="255065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DFCB"/>
              </a:buClr>
              <a:buSzPts val="3500"/>
              <a:buFont typeface="Arial Black"/>
              <a:buNone/>
              <a:defRPr sz="3500" b="0" i="0" cap="none">
                <a:solidFill>
                  <a:srgbClr val="EADFCB"/>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3694176" y="3515868"/>
            <a:ext cx="4306824" cy="624078"/>
          </a:xfrm>
          <a:prstGeom prst="rect">
            <a:avLst/>
          </a:prstGeom>
          <a:noFill/>
          <a:ln>
            <a:noFill/>
          </a:ln>
        </p:spPr>
        <p:txBody>
          <a:bodyPr spcFirstLastPara="1" wrap="square" lIns="91425" tIns="45700" rIns="91425" bIns="45700" anchor="t" anchorCtr="0">
            <a:normAutofit/>
          </a:bodyPr>
          <a:lstStyle>
            <a:lvl1pPr lvl="0" algn="l">
              <a:lnSpc>
                <a:spcPct val="100000"/>
              </a:lnSpc>
              <a:spcBef>
                <a:spcPts val="750"/>
              </a:spcBef>
              <a:spcAft>
                <a:spcPts val="0"/>
              </a:spcAft>
              <a:buClr>
                <a:srgbClr val="EC8F46"/>
              </a:buClr>
              <a:buSzPts val="1600"/>
              <a:buNone/>
              <a:defRPr sz="1600">
                <a:solidFill>
                  <a:srgbClr val="EC8F46"/>
                </a:solidFill>
                <a:latin typeface="Calibri"/>
                <a:ea typeface="Calibri"/>
                <a:cs typeface="Calibri"/>
                <a:sym typeface="Calibri"/>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Tree>
    <p:extLst>
      <p:ext uri="{BB962C8B-B14F-4D97-AF65-F5344CB8AC3E}">
        <p14:creationId xmlns:p14="http://schemas.microsoft.com/office/powerpoint/2010/main" val="1363035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apositive de section" type="secHead">
  <p:cSld name="Diapositive de section">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2769326" y="1203926"/>
            <a:ext cx="5741261" cy="17783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EADFCB"/>
              </a:buClr>
              <a:buSzPts val="3500"/>
              <a:buFont typeface="Arial Black"/>
              <a:buNone/>
              <a:defRPr sz="3500" b="1" i="0" cap="none">
                <a:solidFill>
                  <a:srgbClr val="EADFCB"/>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body" idx="1"/>
          </p:nvPr>
        </p:nvSpPr>
        <p:spPr>
          <a:xfrm>
            <a:off x="623888" y="1935515"/>
            <a:ext cx="1962558"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EC8F46"/>
              </a:buClr>
              <a:buSzPts val="8000"/>
              <a:buNone/>
              <a:defRPr sz="8000" b="1" i="0">
                <a:solidFill>
                  <a:srgbClr val="EC8F46"/>
                </a:solidFill>
                <a:latin typeface="Arial Black"/>
                <a:ea typeface="Arial Black"/>
                <a:cs typeface="Arial Black"/>
                <a:sym typeface="Arial Black"/>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Tree>
    <p:extLst>
      <p:ext uri="{BB962C8B-B14F-4D97-AF65-F5344CB8AC3E}">
        <p14:creationId xmlns:p14="http://schemas.microsoft.com/office/powerpoint/2010/main" val="4096597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apo_texte_seulement" type="obj">
  <p:cSld name="Diapo_texte_seulem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463187" y="273844"/>
            <a:ext cx="821055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2500"/>
              <a:buFont typeface="Arial Black"/>
              <a:buNone/>
              <a:defRPr sz="2500" b="1" i="0" cap="none">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463187" y="1369219"/>
            <a:ext cx="8210550" cy="28283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750"/>
              </a:spcBef>
              <a:spcAft>
                <a:spcPts val="0"/>
              </a:spcAft>
              <a:buClr>
                <a:schemeClr val="dk1"/>
              </a:buClr>
              <a:buSzPts val="1800"/>
              <a:buFont typeface="Calibri"/>
              <a:buNone/>
              <a:defRPr sz="18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58814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_deux_colonnes">
  <p:cSld name="diapo_deux_colonnes">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20"/>
          <p:cNvSpPr txBox="1">
            <a:spLocks noGrp="1"/>
          </p:cNvSpPr>
          <p:nvPr>
            <p:ph type="title"/>
          </p:nvPr>
        </p:nvSpPr>
        <p:spPr>
          <a:xfrm>
            <a:off x="455669" y="273844"/>
            <a:ext cx="8232659"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2500"/>
              <a:buFont typeface="Arial Black"/>
              <a:buNone/>
              <a:defRPr sz="2500" cap="none">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0"/>
          <p:cNvSpPr txBox="1">
            <a:spLocks noGrp="1"/>
          </p:cNvSpPr>
          <p:nvPr>
            <p:ph type="body" idx="1"/>
          </p:nvPr>
        </p:nvSpPr>
        <p:spPr>
          <a:xfrm>
            <a:off x="455671" y="1260872"/>
            <a:ext cx="3868340" cy="6179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7" name="Google Shape;27;p20"/>
          <p:cNvSpPr txBox="1">
            <a:spLocks noGrp="1"/>
          </p:cNvSpPr>
          <p:nvPr>
            <p:ph type="body" idx="2"/>
          </p:nvPr>
        </p:nvSpPr>
        <p:spPr>
          <a:xfrm>
            <a:off x="455671" y="1878806"/>
            <a:ext cx="3868340" cy="2318725"/>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ts val="750"/>
              </a:spcBef>
              <a:spcAft>
                <a:spcPts val="0"/>
              </a:spcAft>
              <a:buClr>
                <a:schemeClr val="dk1"/>
              </a:buClr>
              <a:buSzPts val="1400"/>
              <a:buFont typeface="Calibri"/>
              <a:buNone/>
              <a:defRPr sz="14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0"/>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29" name="Google Shape;29;p20"/>
          <p:cNvSpPr txBox="1">
            <a:spLocks noGrp="1"/>
          </p:cNvSpPr>
          <p:nvPr>
            <p:ph type="body" idx="4"/>
          </p:nvPr>
        </p:nvSpPr>
        <p:spPr>
          <a:xfrm>
            <a:off x="4629150" y="1878806"/>
            <a:ext cx="3887391" cy="2318725"/>
          </a:xfrm>
          <a:prstGeom prst="rect">
            <a:avLst/>
          </a:prstGeom>
          <a:noFill/>
          <a:ln>
            <a:noFill/>
          </a:ln>
        </p:spPr>
        <p:txBody>
          <a:bodyPr spcFirstLastPara="1" wrap="square" lIns="91425" tIns="45700" rIns="91425" bIns="45700" anchor="t" anchorCtr="0">
            <a:normAutofit/>
          </a:bodyPr>
          <a:lstStyle>
            <a:lvl1pPr marL="457200" lvl="0" indent="-317500" algn="l">
              <a:lnSpc>
                <a:spcPct val="121428"/>
              </a:lnSpc>
              <a:spcBef>
                <a:spcPts val="750"/>
              </a:spcBef>
              <a:spcAft>
                <a:spcPts val="0"/>
              </a:spcAft>
              <a:buClr>
                <a:schemeClr val="dk1"/>
              </a:buClr>
              <a:buSzPts val="1400"/>
              <a:buChar char="•"/>
              <a:defRPr sz="1400">
                <a:latin typeface="Calibri"/>
                <a:ea typeface="Calibri"/>
                <a:cs typeface="Calibri"/>
                <a:sym typeface="Calibri"/>
              </a:defRPr>
            </a:lvl1pPr>
            <a:lvl2pPr marL="914400" lvl="1" indent="-311150" algn="l">
              <a:lnSpc>
                <a:spcPct val="130769"/>
              </a:lnSpc>
              <a:spcBef>
                <a:spcPts val="375"/>
              </a:spcBef>
              <a:spcAft>
                <a:spcPts val="0"/>
              </a:spcAft>
              <a:buClr>
                <a:srgbClr val="E15A4B"/>
              </a:buClr>
              <a:buSzPts val="1300"/>
              <a:buChar char="•"/>
              <a:defRPr sz="1300">
                <a:latin typeface="Calibri"/>
                <a:ea typeface="Calibri"/>
                <a:cs typeface="Calibri"/>
                <a:sym typeface="Calibri"/>
              </a:defRPr>
            </a:lvl2pPr>
            <a:lvl3pPr marL="1371600" lvl="2" indent="-330200" algn="l">
              <a:lnSpc>
                <a:spcPct val="90000"/>
              </a:lnSpc>
              <a:spcBef>
                <a:spcPts val="375"/>
              </a:spcBef>
              <a:spcAft>
                <a:spcPts val="0"/>
              </a:spcAft>
              <a:buClr>
                <a:schemeClr val="dk1"/>
              </a:buClr>
              <a:buSzPts val="1600"/>
              <a:buChar char="•"/>
              <a:defRPr sz="1600">
                <a:latin typeface="Arial"/>
                <a:ea typeface="Arial"/>
                <a:cs typeface="Arial"/>
                <a:sym typeface="Arial"/>
              </a:defRPr>
            </a:lvl3pPr>
            <a:lvl4pPr marL="1828800" lvl="3" indent="-330200" algn="l">
              <a:lnSpc>
                <a:spcPct val="90000"/>
              </a:lnSpc>
              <a:spcBef>
                <a:spcPts val="375"/>
              </a:spcBef>
              <a:spcAft>
                <a:spcPts val="0"/>
              </a:spcAft>
              <a:buClr>
                <a:schemeClr val="dk1"/>
              </a:buClr>
              <a:buSzPts val="1600"/>
              <a:buChar char="•"/>
              <a:defRPr sz="1600">
                <a:latin typeface="Arial"/>
                <a:ea typeface="Arial"/>
                <a:cs typeface="Arial"/>
                <a:sym typeface="Arial"/>
              </a:defRPr>
            </a:lvl4pPr>
            <a:lvl5pPr marL="2286000" lvl="4" indent="-330200" algn="l">
              <a:lnSpc>
                <a:spcPct val="90000"/>
              </a:lnSpc>
              <a:spcBef>
                <a:spcPts val="375"/>
              </a:spcBef>
              <a:spcAft>
                <a:spcPts val="0"/>
              </a:spcAft>
              <a:buClr>
                <a:schemeClr val="dk1"/>
              </a:buClr>
              <a:buSzPts val="1600"/>
              <a:buChar char="•"/>
              <a:defRPr sz="160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30" name="Google Shape;30;p20"/>
          <p:cNvCxnSpPr/>
          <p:nvPr/>
        </p:nvCxnSpPr>
        <p:spPr>
          <a:xfrm>
            <a:off x="4457363" y="1268016"/>
            <a:ext cx="1" cy="2929515"/>
          </a:xfrm>
          <a:prstGeom prst="straightConnector1">
            <a:avLst/>
          </a:prstGeom>
          <a:noFill/>
          <a:ln w="9525" cap="flat" cmpd="sng">
            <a:solidFill>
              <a:srgbClr val="124248"/>
            </a:solidFill>
            <a:prstDash val="solid"/>
            <a:miter lim="800000"/>
            <a:headEnd type="none" w="sm" len="sm"/>
            <a:tailEnd type="none" w="sm" len="sm"/>
          </a:ln>
        </p:spPr>
      </p:cxnSp>
    </p:spTree>
    <p:extLst>
      <p:ext uri="{BB962C8B-B14F-4D97-AF65-F5344CB8AC3E}">
        <p14:creationId xmlns:p14="http://schemas.microsoft.com/office/powerpoint/2010/main" val="173157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diapo_3colonnes">
  <p:cSld name="diapo_3colonnes">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455669" y="273844"/>
            <a:ext cx="8232659"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2500"/>
              <a:buFont typeface="Arial Black"/>
              <a:buNone/>
              <a:defRPr sz="2500" cap="none">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469018" y="1260871"/>
            <a:ext cx="2593582" cy="785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4" name="Google Shape;34;p21"/>
          <p:cNvSpPr txBox="1">
            <a:spLocks noGrp="1"/>
          </p:cNvSpPr>
          <p:nvPr>
            <p:ph type="body" idx="2"/>
          </p:nvPr>
        </p:nvSpPr>
        <p:spPr>
          <a:xfrm>
            <a:off x="469017" y="2122714"/>
            <a:ext cx="2578984" cy="2074817"/>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ts val="750"/>
              </a:spcBef>
              <a:spcAft>
                <a:spcPts val="0"/>
              </a:spcAft>
              <a:buClr>
                <a:schemeClr val="dk1"/>
              </a:buClr>
              <a:buSzPts val="1400"/>
              <a:buFont typeface="Calibri"/>
              <a:buNone/>
              <a:defRPr sz="14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35" name="Google Shape;35;p21"/>
          <p:cNvCxnSpPr/>
          <p:nvPr/>
        </p:nvCxnSpPr>
        <p:spPr>
          <a:xfrm>
            <a:off x="3164206" y="1360714"/>
            <a:ext cx="0" cy="2836817"/>
          </a:xfrm>
          <a:prstGeom prst="straightConnector1">
            <a:avLst/>
          </a:prstGeom>
          <a:noFill/>
          <a:ln w="9525" cap="flat" cmpd="sng">
            <a:solidFill>
              <a:srgbClr val="124248"/>
            </a:solidFill>
            <a:prstDash val="solid"/>
            <a:miter lim="800000"/>
            <a:headEnd type="none" w="sm" len="sm"/>
            <a:tailEnd type="none" w="sm" len="sm"/>
          </a:ln>
        </p:spPr>
      </p:cxnSp>
      <p:cxnSp>
        <p:nvCxnSpPr>
          <p:cNvPr id="36" name="Google Shape;36;p21"/>
          <p:cNvCxnSpPr/>
          <p:nvPr/>
        </p:nvCxnSpPr>
        <p:spPr>
          <a:xfrm>
            <a:off x="5973557" y="1360714"/>
            <a:ext cx="0" cy="2836817"/>
          </a:xfrm>
          <a:prstGeom prst="straightConnector1">
            <a:avLst/>
          </a:prstGeom>
          <a:noFill/>
          <a:ln w="9525" cap="flat" cmpd="sng">
            <a:solidFill>
              <a:srgbClr val="124248"/>
            </a:solidFill>
            <a:prstDash val="solid"/>
            <a:miter lim="800000"/>
            <a:headEnd type="none" w="sm" len="sm"/>
            <a:tailEnd type="none" w="sm" len="sm"/>
          </a:ln>
        </p:spPr>
      </p:cxnSp>
      <p:sp>
        <p:nvSpPr>
          <p:cNvPr id="37" name="Google Shape;37;p21"/>
          <p:cNvSpPr txBox="1">
            <a:spLocks noGrp="1"/>
          </p:cNvSpPr>
          <p:nvPr>
            <p:ph type="body" idx="3"/>
          </p:nvPr>
        </p:nvSpPr>
        <p:spPr>
          <a:xfrm>
            <a:off x="3277533" y="2122714"/>
            <a:ext cx="2578984" cy="2074817"/>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ts val="750"/>
              </a:spcBef>
              <a:spcAft>
                <a:spcPts val="0"/>
              </a:spcAft>
              <a:buClr>
                <a:schemeClr val="dk1"/>
              </a:buClr>
              <a:buSzPts val="1400"/>
              <a:buFont typeface="Calibri"/>
              <a:buNone/>
              <a:defRPr sz="14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8" name="Google Shape;38;p21"/>
          <p:cNvSpPr txBox="1">
            <a:spLocks noGrp="1"/>
          </p:cNvSpPr>
          <p:nvPr>
            <p:ph type="body" idx="4"/>
          </p:nvPr>
        </p:nvSpPr>
        <p:spPr>
          <a:xfrm>
            <a:off x="6075161" y="2122714"/>
            <a:ext cx="2578984" cy="2074817"/>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ts val="750"/>
              </a:spcBef>
              <a:spcAft>
                <a:spcPts val="0"/>
              </a:spcAft>
              <a:buClr>
                <a:schemeClr val="dk1"/>
              </a:buClr>
              <a:buSzPts val="1400"/>
              <a:buFont typeface="Calibri"/>
              <a:buNone/>
              <a:defRPr sz="14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9" name="Google Shape;39;p21"/>
          <p:cNvSpPr txBox="1">
            <a:spLocks noGrp="1"/>
          </p:cNvSpPr>
          <p:nvPr>
            <p:ph type="body" idx="5"/>
          </p:nvPr>
        </p:nvSpPr>
        <p:spPr>
          <a:xfrm>
            <a:off x="3266647" y="1260871"/>
            <a:ext cx="2593582" cy="785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0" name="Google Shape;40;p21"/>
          <p:cNvSpPr txBox="1">
            <a:spLocks noGrp="1"/>
          </p:cNvSpPr>
          <p:nvPr>
            <p:ph type="body" idx="6"/>
          </p:nvPr>
        </p:nvSpPr>
        <p:spPr>
          <a:xfrm>
            <a:off x="6075162" y="1260871"/>
            <a:ext cx="2593582" cy="7856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Tree>
    <p:extLst>
      <p:ext uri="{BB962C8B-B14F-4D97-AF65-F5344CB8AC3E}">
        <p14:creationId xmlns:p14="http://schemas.microsoft.com/office/powerpoint/2010/main" val="3972071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iapo_texte_seu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187" y="273844"/>
            <a:ext cx="8210550" cy="994172"/>
          </a:xfrm>
        </p:spPr>
        <p:txBody>
          <a:bodyPr>
            <a:normAutofit/>
          </a:bodyPr>
          <a:lstStyle>
            <a:lvl1pPr>
              <a:defRPr sz="2500" b="1" i="0" cap="all" baseline="0">
                <a:solidFill>
                  <a:srgbClr val="124248"/>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idx="1"/>
          </p:nvPr>
        </p:nvSpPr>
        <p:spPr>
          <a:xfrm>
            <a:off x="463187" y="1369219"/>
            <a:ext cx="8210550" cy="2828312"/>
          </a:xfrm>
        </p:spPr>
        <p:txBody>
          <a:bodyPr>
            <a:normAutofit/>
          </a:bodyPr>
          <a:lstStyle>
            <a:lvl1pPr marL="0" indent="0">
              <a:lnSpc>
                <a:spcPct val="150000"/>
              </a:lnSpc>
              <a:buFontTx/>
              <a:buNone/>
              <a:defRPr sz="180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CA" dirty="0"/>
              <a:t>Cliquez pour modifier les styles du texte du masque</a:t>
            </a:r>
          </a:p>
        </p:txBody>
      </p:sp>
      <p:sp>
        <p:nvSpPr>
          <p:cNvPr id="10" name="Footer Placeholder 5">
            <a:extLst>
              <a:ext uri="{FF2B5EF4-FFF2-40B4-BE49-F238E27FC236}">
                <a16:creationId xmlns:a16="http://schemas.microsoft.com/office/drawing/2014/main" id="{431761B4-E846-E043-A180-775D2133898E}"/>
              </a:ext>
            </a:extLst>
          </p:cNvPr>
          <p:cNvSpPr>
            <a:spLocks noGrp="1"/>
          </p:cNvSpPr>
          <p:nvPr>
            <p:ph type="ftr" sz="quarter" idx="11"/>
          </p:nvPr>
        </p:nvSpPr>
        <p:spPr>
          <a:xfrm>
            <a:off x="3025412" y="4595812"/>
            <a:ext cx="3086100" cy="273844"/>
          </a:xfrm>
        </p:spPr>
        <p:txBody>
          <a:bodyPr/>
          <a:lstStyle/>
          <a:p>
            <a:endParaRPr lang="fr-FR" dirty="0"/>
          </a:p>
        </p:txBody>
      </p:sp>
    </p:spTree>
    <p:extLst>
      <p:ext uri="{BB962C8B-B14F-4D97-AF65-F5344CB8AC3E}">
        <p14:creationId xmlns:p14="http://schemas.microsoft.com/office/powerpoint/2010/main" val="2640575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apo_1colonne_fond couleur">
  <p:cSld name="Diapo_1colonne_fond couleur">
    <p:bg>
      <p:bgPr>
        <a:solidFill>
          <a:srgbClr val="124248"/>
        </a:solidFill>
        <a:effectLst/>
      </p:bgPr>
    </p:bg>
    <p:spTree>
      <p:nvGrpSpPr>
        <p:cNvPr id="1" name="Shape 41"/>
        <p:cNvGrpSpPr/>
        <p:nvPr/>
      </p:nvGrpSpPr>
      <p:grpSpPr>
        <a:xfrm>
          <a:off x="0" y="0"/>
          <a:ext cx="0" cy="0"/>
          <a:chOff x="0" y="0"/>
          <a:chExt cx="0" cy="0"/>
        </a:xfrm>
      </p:grpSpPr>
      <p:pic>
        <p:nvPicPr>
          <p:cNvPr id="42" name="Google Shape;42;p22"/>
          <p:cNvPicPr preferRelativeResize="0"/>
          <p:nvPr/>
        </p:nvPicPr>
        <p:blipFill rotWithShape="1">
          <a:blip r:embed="rId2">
            <a:alphaModFix/>
          </a:blip>
          <a:srcRect/>
          <a:stretch/>
        </p:blipFill>
        <p:spPr>
          <a:xfrm>
            <a:off x="33616" y="0"/>
            <a:ext cx="9079200" cy="5144880"/>
          </a:xfrm>
          <a:prstGeom prst="rect">
            <a:avLst/>
          </a:prstGeom>
          <a:noFill/>
          <a:ln>
            <a:noFill/>
          </a:ln>
        </p:spPr>
      </p:pic>
      <p:sp>
        <p:nvSpPr>
          <p:cNvPr id="43" name="Google Shape;43;p22"/>
          <p:cNvSpPr txBox="1">
            <a:spLocks noGrp="1"/>
          </p:cNvSpPr>
          <p:nvPr>
            <p:ph type="title"/>
          </p:nvPr>
        </p:nvSpPr>
        <p:spPr>
          <a:xfrm>
            <a:off x="463187" y="273844"/>
            <a:ext cx="821055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C8F46"/>
              </a:buClr>
              <a:buSzPts val="2500"/>
              <a:buFont typeface="Arial Black"/>
              <a:buNone/>
              <a:defRPr sz="2500" b="1" i="0" cap="none">
                <a:solidFill>
                  <a:srgbClr val="EC8F46"/>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2"/>
          <p:cNvSpPr txBox="1">
            <a:spLocks noGrp="1"/>
          </p:cNvSpPr>
          <p:nvPr>
            <p:ph type="body" idx="1"/>
          </p:nvPr>
        </p:nvSpPr>
        <p:spPr>
          <a:xfrm>
            <a:off x="463187" y="1369219"/>
            <a:ext cx="8210550" cy="2828312"/>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750"/>
              </a:spcBef>
              <a:spcAft>
                <a:spcPts val="0"/>
              </a:spcAft>
              <a:buClr>
                <a:schemeClr val="lt1"/>
              </a:buClr>
              <a:buSzPts val="1800"/>
              <a:buFont typeface="Calibri"/>
              <a:buNone/>
              <a:defRPr sz="1800">
                <a:solidFill>
                  <a:schemeClr val="lt1"/>
                </a:solidFill>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23835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iapo_donnees evidences">
  <p:cSld name="diapo_donnees evidences">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23"/>
          <p:cNvSpPr txBox="1">
            <a:spLocks noGrp="1"/>
          </p:cNvSpPr>
          <p:nvPr>
            <p:ph type="body" idx="1"/>
          </p:nvPr>
        </p:nvSpPr>
        <p:spPr>
          <a:xfrm>
            <a:off x="628650" y="0"/>
            <a:ext cx="3886200" cy="51435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750"/>
              </a:spcBef>
              <a:spcAft>
                <a:spcPts val="0"/>
              </a:spcAft>
              <a:buClr>
                <a:srgbClr val="EC8F46"/>
              </a:buClr>
              <a:buSzPts val="7000"/>
              <a:buFont typeface="Arial"/>
              <a:buNone/>
              <a:defRPr sz="7000" b="1" i="0">
                <a:solidFill>
                  <a:srgbClr val="EC8F46"/>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800"/>
              <a:buFont typeface="Calibri"/>
              <a:buNone/>
              <a:defRPr/>
            </a:lvl2pPr>
            <a:lvl3pPr marL="1371600" lvl="2" indent="-228600" algn="l">
              <a:lnSpc>
                <a:spcPct val="90000"/>
              </a:lnSpc>
              <a:spcBef>
                <a:spcPts val="375"/>
              </a:spcBef>
              <a:spcAft>
                <a:spcPts val="0"/>
              </a:spcAft>
              <a:buClr>
                <a:schemeClr val="dk1"/>
              </a:buClr>
              <a:buSzPts val="1500"/>
              <a:buFont typeface="Calibri"/>
              <a:buNone/>
              <a:defRPr/>
            </a:lvl3pPr>
            <a:lvl4pPr marL="1828800" lvl="3" indent="-228600" algn="l">
              <a:lnSpc>
                <a:spcPct val="90000"/>
              </a:lnSpc>
              <a:spcBef>
                <a:spcPts val="375"/>
              </a:spcBef>
              <a:spcAft>
                <a:spcPts val="0"/>
              </a:spcAft>
              <a:buClr>
                <a:schemeClr val="dk1"/>
              </a:buClr>
              <a:buSzPts val="1350"/>
              <a:buFont typeface="Calibri"/>
              <a:buNone/>
              <a:defRPr/>
            </a:lvl4pPr>
            <a:lvl5pPr marL="2286000" lvl="4" indent="-228600" algn="l">
              <a:lnSpc>
                <a:spcPct val="90000"/>
              </a:lnSpc>
              <a:spcBef>
                <a:spcPts val="375"/>
              </a:spcBef>
              <a:spcAft>
                <a:spcPts val="0"/>
              </a:spcAft>
              <a:buClr>
                <a:schemeClr val="dk1"/>
              </a:buClr>
              <a:buSzPts val="1350"/>
              <a:buFont typeface="Calibri"/>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23"/>
          <p:cNvSpPr txBox="1">
            <a:spLocks noGrp="1"/>
          </p:cNvSpPr>
          <p:nvPr>
            <p:ph type="body" idx="2"/>
          </p:nvPr>
        </p:nvSpPr>
        <p:spPr>
          <a:xfrm>
            <a:off x="4907825" y="1369219"/>
            <a:ext cx="3886200" cy="3263504"/>
          </a:xfrm>
          <a:prstGeom prst="rect">
            <a:avLst/>
          </a:prstGeom>
          <a:noFill/>
          <a:ln>
            <a:noFill/>
          </a:ln>
        </p:spPr>
        <p:txBody>
          <a:bodyPr spcFirstLastPara="1" wrap="square" lIns="91425" tIns="45700" rIns="91425" bIns="45700" anchor="t" anchorCtr="0">
            <a:normAutofit/>
          </a:bodyPr>
          <a:lstStyle>
            <a:lvl1pPr marL="457200" lvl="0" indent="-228600" algn="l">
              <a:lnSpc>
                <a:spcPct val="113333"/>
              </a:lnSpc>
              <a:spcBef>
                <a:spcPts val="750"/>
              </a:spcBef>
              <a:spcAft>
                <a:spcPts val="0"/>
              </a:spcAft>
              <a:buClr>
                <a:srgbClr val="EADFCB"/>
              </a:buClr>
              <a:buSzPts val="1500"/>
              <a:buFont typeface="Calibri"/>
              <a:buNone/>
              <a:defRPr sz="1500">
                <a:solidFill>
                  <a:srgbClr val="EADFCB"/>
                </a:solidFill>
                <a:latin typeface="Calibri"/>
                <a:ea typeface="Calibri"/>
                <a:cs typeface="Calibri"/>
                <a:sym typeface="Calibri"/>
              </a:defRPr>
            </a:lvl1pPr>
            <a:lvl2pPr marL="914400" lvl="1" indent="-228600" algn="l">
              <a:lnSpc>
                <a:spcPct val="113333"/>
              </a:lnSpc>
              <a:spcBef>
                <a:spcPts val="375"/>
              </a:spcBef>
              <a:spcAft>
                <a:spcPts val="0"/>
              </a:spcAft>
              <a:buClr>
                <a:srgbClr val="EADFCB"/>
              </a:buClr>
              <a:buSzPts val="1500"/>
              <a:buFont typeface="Arial"/>
              <a:buNone/>
              <a:defRPr sz="1500">
                <a:solidFill>
                  <a:srgbClr val="EADFCB"/>
                </a:solidFill>
                <a:latin typeface="Arial"/>
                <a:ea typeface="Arial"/>
                <a:cs typeface="Arial"/>
                <a:sym typeface="Arial"/>
              </a:defRPr>
            </a:lvl2pPr>
            <a:lvl3pPr marL="1371600" lvl="2" indent="-228600" algn="l">
              <a:lnSpc>
                <a:spcPct val="113333"/>
              </a:lnSpc>
              <a:spcBef>
                <a:spcPts val="375"/>
              </a:spcBef>
              <a:spcAft>
                <a:spcPts val="0"/>
              </a:spcAft>
              <a:buClr>
                <a:srgbClr val="EADFCB"/>
              </a:buClr>
              <a:buSzPts val="1500"/>
              <a:buFont typeface="Arial"/>
              <a:buNone/>
              <a:defRPr sz="1500">
                <a:solidFill>
                  <a:srgbClr val="EADFCB"/>
                </a:solidFill>
                <a:latin typeface="Arial"/>
                <a:ea typeface="Arial"/>
                <a:cs typeface="Arial"/>
                <a:sym typeface="Arial"/>
              </a:defRPr>
            </a:lvl3pPr>
            <a:lvl4pPr marL="1828800" lvl="3" indent="-228600" algn="l">
              <a:lnSpc>
                <a:spcPct val="113333"/>
              </a:lnSpc>
              <a:spcBef>
                <a:spcPts val="375"/>
              </a:spcBef>
              <a:spcAft>
                <a:spcPts val="0"/>
              </a:spcAft>
              <a:buClr>
                <a:srgbClr val="EADFCB"/>
              </a:buClr>
              <a:buSzPts val="1500"/>
              <a:buFont typeface="Arial"/>
              <a:buNone/>
              <a:defRPr sz="1500">
                <a:solidFill>
                  <a:srgbClr val="EADFCB"/>
                </a:solidFill>
                <a:latin typeface="Arial"/>
                <a:ea typeface="Arial"/>
                <a:cs typeface="Arial"/>
                <a:sym typeface="Arial"/>
              </a:defRPr>
            </a:lvl4pPr>
            <a:lvl5pPr marL="2286000" lvl="4" indent="-228600" algn="l">
              <a:lnSpc>
                <a:spcPct val="113333"/>
              </a:lnSpc>
              <a:spcBef>
                <a:spcPts val="375"/>
              </a:spcBef>
              <a:spcAft>
                <a:spcPts val="0"/>
              </a:spcAft>
              <a:buClr>
                <a:srgbClr val="EADFCB"/>
              </a:buClr>
              <a:buSzPts val="1500"/>
              <a:buFont typeface="Arial"/>
              <a:buNone/>
              <a:defRPr sz="1500">
                <a:solidFill>
                  <a:srgbClr val="EADFCB"/>
                </a:solidFill>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48" name="Google Shape;48;p23"/>
          <p:cNvCxnSpPr/>
          <p:nvPr/>
        </p:nvCxnSpPr>
        <p:spPr>
          <a:xfrm>
            <a:off x="4572000" y="296091"/>
            <a:ext cx="0" cy="4502332"/>
          </a:xfrm>
          <a:prstGeom prst="straightConnector1">
            <a:avLst/>
          </a:prstGeom>
          <a:noFill/>
          <a:ln w="9525" cap="flat" cmpd="sng">
            <a:solidFill>
              <a:srgbClr val="EADFCB"/>
            </a:solidFill>
            <a:prstDash val="solid"/>
            <a:miter lim="800000"/>
            <a:headEnd type="none" w="sm" len="sm"/>
            <a:tailEnd type="none" w="sm" len="sm"/>
          </a:ln>
        </p:spPr>
      </p:cxnSp>
    </p:spTree>
    <p:extLst>
      <p:ext uri="{BB962C8B-B14F-4D97-AF65-F5344CB8AC3E}">
        <p14:creationId xmlns:p14="http://schemas.microsoft.com/office/powerpoint/2010/main" val="727989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iapo_texte_photo" type="picTx">
  <p:cSld name="Diapo_texte_photo">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483537" y="342900"/>
            <a:ext cx="8176926" cy="822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2500"/>
              <a:buFont typeface="Arial Black"/>
              <a:buNone/>
              <a:defRPr sz="2500" cap="none">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a:spLocks noGrp="1"/>
          </p:cNvSpPr>
          <p:nvPr>
            <p:ph type="pic" idx="2"/>
          </p:nvPr>
        </p:nvSpPr>
        <p:spPr>
          <a:xfrm>
            <a:off x="4176427" y="1302457"/>
            <a:ext cx="4484036" cy="2882733"/>
          </a:xfrm>
          <a:prstGeom prst="rect">
            <a:avLst/>
          </a:prstGeom>
          <a:noFill/>
          <a:ln>
            <a:noFill/>
          </a:ln>
        </p:spPr>
      </p:sp>
      <p:sp>
        <p:nvSpPr>
          <p:cNvPr id="52" name="Google Shape;52;p24"/>
          <p:cNvSpPr txBox="1">
            <a:spLocks noGrp="1"/>
          </p:cNvSpPr>
          <p:nvPr>
            <p:ph type="body" idx="1"/>
          </p:nvPr>
        </p:nvSpPr>
        <p:spPr>
          <a:xfrm>
            <a:off x="483537" y="1308411"/>
            <a:ext cx="3466671" cy="2882733"/>
          </a:xfrm>
          <a:prstGeom prst="rect">
            <a:avLst/>
          </a:prstGeom>
          <a:noFill/>
          <a:ln>
            <a:noFill/>
          </a:ln>
        </p:spPr>
        <p:txBody>
          <a:bodyPr spcFirstLastPara="1" wrap="square" lIns="91425" tIns="45700" rIns="91425" bIns="45700" anchor="t" anchorCtr="0">
            <a:normAutofit/>
          </a:bodyPr>
          <a:lstStyle>
            <a:lvl1pPr marL="457200" lvl="0" indent="-228600" algn="l">
              <a:lnSpc>
                <a:spcPct val="121428"/>
              </a:lnSpc>
              <a:spcBef>
                <a:spcPts val="750"/>
              </a:spcBef>
              <a:spcAft>
                <a:spcPts val="0"/>
              </a:spcAft>
              <a:buClr>
                <a:schemeClr val="dk1"/>
              </a:buClr>
              <a:buSzPts val="1400"/>
              <a:buNone/>
              <a:defRPr sz="1400">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extLst>
      <p:ext uri="{BB962C8B-B14F-4D97-AF65-F5344CB8AC3E}">
        <p14:creationId xmlns:p14="http://schemas.microsoft.com/office/powerpoint/2010/main" val="2818089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Diapo_tableau_graph">
  <p:cSld name="Diapo_tableau_graph">
    <p:bg>
      <p:bgPr>
        <a:solidFill>
          <a:schemeClr val="lt1"/>
        </a:solidFill>
        <a:effectLst/>
      </p:bgPr>
    </p:bg>
    <p:spTree>
      <p:nvGrpSpPr>
        <p:cNvPr id="1" name="Shape 53"/>
        <p:cNvGrpSpPr/>
        <p:nvPr/>
      </p:nvGrpSpPr>
      <p:grpSpPr>
        <a:xfrm>
          <a:off x="0" y="0"/>
          <a:ext cx="0" cy="0"/>
          <a:chOff x="0" y="0"/>
          <a:chExt cx="0" cy="0"/>
        </a:xfrm>
      </p:grpSpPr>
      <p:sp>
        <p:nvSpPr>
          <p:cNvPr id="54" name="Google Shape;54;p25"/>
          <p:cNvSpPr txBox="1">
            <a:spLocks noGrp="1"/>
          </p:cNvSpPr>
          <p:nvPr>
            <p:ph type="title"/>
          </p:nvPr>
        </p:nvSpPr>
        <p:spPr>
          <a:xfrm>
            <a:off x="483537" y="77724"/>
            <a:ext cx="8176926" cy="8227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2500"/>
              <a:buFont typeface="Arial Black"/>
              <a:buNone/>
              <a:defRPr sz="2500" cap="none">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049064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apo_fin">
  <p:cSld name="Diapo_fin">
    <p:bg>
      <p:bgPr>
        <a:blipFill>
          <a:blip r:embed="rId2">
            <a:alphaModFix/>
          </a:blip>
          <a:stretch>
            <a:fillRect/>
          </a:stretch>
        </a:blipFill>
        <a:effectLst/>
      </p:bgPr>
    </p:bg>
    <p:spTree>
      <p:nvGrpSpPr>
        <p:cNvPr id="1" name="Shape 55"/>
        <p:cNvGrpSpPr/>
        <p:nvPr/>
      </p:nvGrpSpPr>
      <p:grpSpPr>
        <a:xfrm>
          <a:off x="0" y="0"/>
          <a:ext cx="0" cy="0"/>
          <a:chOff x="0" y="0"/>
          <a:chExt cx="0" cy="0"/>
        </a:xfrm>
      </p:grpSpPr>
      <p:sp>
        <p:nvSpPr>
          <p:cNvPr id="56" name="Google Shape;56;p26"/>
          <p:cNvSpPr txBox="1">
            <a:spLocks noGrp="1"/>
          </p:cNvSpPr>
          <p:nvPr>
            <p:ph type="title"/>
          </p:nvPr>
        </p:nvSpPr>
        <p:spPr>
          <a:xfrm>
            <a:off x="628650" y="1623672"/>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ADFCB"/>
              </a:buClr>
              <a:buSzPts val="3200"/>
              <a:buFont typeface="Arial Black"/>
              <a:buNone/>
              <a:defRPr sz="3200" b="1" i="0" cap="none">
                <a:solidFill>
                  <a:srgbClr val="EADFCB"/>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body" idx="1"/>
          </p:nvPr>
        </p:nvSpPr>
        <p:spPr>
          <a:xfrm>
            <a:off x="628650" y="2745326"/>
            <a:ext cx="7886700" cy="1315046"/>
          </a:xfrm>
          <a:prstGeom prst="rect">
            <a:avLst/>
          </a:prstGeom>
          <a:noFill/>
          <a:ln>
            <a:noFill/>
          </a:ln>
        </p:spPr>
        <p:txBody>
          <a:bodyPr spcFirstLastPara="1" wrap="square" lIns="91425" tIns="45700" rIns="91425" bIns="45700" anchor="t" anchorCtr="0">
            <a:normAutofit/>
          </a:bodyPr>
          <a:lstStyle>
            <a:lvl1pPr marL="457200" lvl="0" indent="-228600" algn="l">
              <a:lnSpc>
                <a:spcPct val="94444"/>
              </a:lnSpc>
              <a:spcBef>
                <a:spcPts val="750"/>
              </a:spcBef>
              <a:spcAft>
                <a:spcPts val="0"/>
              </a:spcAft>
              <a:buClr>
                <a:schemeClr val="lt1"/>
              </a:buClr>
              <a:buSzPts val="1800"/>
              <a:buNone/>
              <a:defRPr sz="1800">
                <a:solidFill>
                  <a:schemeClr val="lt1"/>
                </a:solidFill>
                <a:latin typeface="Calibri"/>
                <a:ea typeface="Calibri"/>
                <a:cs typeface="Calibri"/>
                <a:sym typeface="Calibri"/>
              </a:defRPr>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Tree>
    <p:extLst>
      <p:ext uri="{BB962C8B-B14F-4D97-AF65-F5344CB8AC3E}">
        <p14:creationId xmlns:p14="http://schemas.microsoft.com/office/powerpoint/2010/main" val="7610655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iapo_membre">
  <p:cSld name="Diapo_membre">
    <p:bg>
      <p:bgPr>
        <a:solidFill>
          <a:srgbClr val="EADFCB"/>
        </a:solidFill>
        <a:effectLst/>
      </p:bgPr>
    </p:bg>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628650" y="643957"/>
            <a:ext cx="3886200" cy="241492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E15A4B"/>
              </a:buClr>
              <a:buSzPts val="3200"/>
              <a:buFont typeface="Arial Black"/>
              <a:buNone/>
              <a:defRPr sz="3200" b="1" i="0">
                <a:solidFill>
                  <a:srgbClr val="E15A4B"/>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628650" y="3189513"/>
            <a:ext cx="3886200" cy="181332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124248"/>
              </a:buClr>
              <a:buSzPts val="2100"/>
              <a:buNone/>
              <a:defRPr b="1" i="0">
                <a:solidFill>
                  <a:srgbClr val="124248"/>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800"/>
              <a:buNone/>
              <a:defRPr>
                <a:latin typeface="Arial"/>
                <a:ea typeface="Arial"/>
                <a:cs typeface="Arial"/>
                <a:sym typeface="Arial"/>
              </a:defRPr>
            </a:lvl2pPr>
            <a:lvl3pPr marL="1371600" lvl="2" indent="-228600" algn="l">
              <a:lnSpc>
                <a:spcPct val="90000"/>
              </a:lnSpc>
              <a:spcBef>
                <a:spcPts val="375"/>
              </a:spcBef>
              <a:spcAft>
                <a:spcPts val="0"/>
              </a:spcAft>
              <a:buClr>
                <a:schemeClr val="dk1"/>
              </a:buClr>
              <a:buSzPts val="1500"/>
              <a:buNone/>
              <a:defRPr>
                <a:latin typeface="Arial"/>
                <a:ea typeface="Arial"/>
                <a:cs typeface="Arial"/>
                <a:sym typeface="Arial"/>
              </a:defRPr>
            </a:lvl3pPr>
            <a:lvl4pPr marL="1828800" lvl="3" indent="-228600" algn="l">
              <a:lnSpc>
                <a:spcPct val="90000"/>
              </a:lnSpc>
              <a:spcBef>
                <a:spcPts val="375"/>
              </a:spcBef>
              <a:spcAft>
                <a:spcPts val="0"/>
              </a:spcAft>
              <a:buClr>
                <a:schemeClr val="dk1"/>
              </a:buClr>
              <a:buSzPts val="1350"/>
              <a:buNone/>
              <a:defRPr>
                <a:latin typeface="Arial"/>
                <a:ea typeface="Arial"/>
                <a:cs typeface="Arial"/>
                <a:sym typeface="Arial"/>
              </a:defRPr>
            </a:lvl4pPr>
            <a:lvl5pPr marL="2286000" lvl="4" indent="-228600" algn="l">
              <a:lnSpc>
                <a:spcPct val="90000"/>
              </a:lnSpc>
              <a:spcBef>
                <a:spcPts val="375"/>
              </a:spcBef>
              <a:spcAft>
                <a:spcPts val="0"/>
              </a:spcAft>
              <a:buClr>
                <a:schemeClr val="dk1"/>
              </a:buClr>
              <a:buSzPts val="1350"/>
              <a:buNone/>
              <a:defRPr>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1" name="Google Shape;61;p27"/>
          <p:cNvPicPr preferRelativeResize="0"/>
          <p:nvPr/>
        </p:nvPicPr>
        <p:blipFill rotWithShape="1">
          <a:blip r:embed="rId2">
            <a:alphaModFix/>
          </a:blip>
          <a:srcRect/>
          <a:stretch/>
        </p:blipFill>
        <p:spPr>
          <a:xfrm>
            <a:off x="4267200" y="1124374"/>
            <a:ext cx="4572000" cy="2971800"/>
          </a:xfrm>
          <a:prstGeom prst="rect">
            <a:avLst/>
          </a:prstGeom>
          <a:noFill/>
          <a:ln>
            <a:noFill/>
          </a:ln>
        </p:spPr>
      </p:pic>
    </p:spTree>
    <p:extLst>
      <p:ext uri="{BB962C8B-B14F-4D97-AF65-F5344CB8AC3E}">
        <p14:creationId xmlns:p14="http://schemas.microsoft.com/office/powerpoint/2010/main" val="475847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apo_partenaires">
  <p:cSld name="Diapo_partenaires">
    <p:bg>
      <p:bgPr>
        <a:solidFill>
          <a:srgbClr val="EADFCB"/>
        </a:solidFill>
        <a:effectLst/>
      </p:bgPr>
    </p:bg>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628650" y="265679"/>
            <a:ext cx="5532664" cy="190602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24248"/>
              </a:buClr>
              <a:buSzPts val="3200"/>
              <a:buFont typeface="Arial Black"/>
              <a:buNone/>
              <a:defRPr sz="3200" b="1" i="0">
                <a:solidFill>
                  <a:srgbClr val="124248"/>
                </a:solidFill>
                <a:latin typeface="Arial Black"/>
                <a:ea typeface="Arial Black"/>
                <a:cs typeface="Arial Black"/>
                <a:sym typeface="Arial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4" name="Google Shape;64;p28"/>
          <p:cNvPicPr preferRelativeResize="0"/>
          <p:nvPr/>
        </p:nvPicPr>
        <p:blipFill rotWithShape="1">
          <a:blip r:embed="rId2">
            <a:alphaModFix/>
          </a:blip>
          <a:srcRect/>
          <a:stretch/>
        </p:blipFill>
        <p:spPr>
          <a:xfrm>
            <a:off x="5763985" y="2171700"/>
            <a:ext cx="2971800" cy="2971800"/>
          </a:xfrm>
          <a:prstGeom prst="rect">
            <a:avLst/>
          </a:prstGeom>
          <a:noFill/>
          <a:ln>
            <a:noFill/>
          </a:ln>
        </p:spPr>
      </p:pic>
      <p:sp>
        <p:nvSpPr>
          <p:cNvPr id="65" name="Google Shape;65;p28"/>
          <p:cNvSpPr txBox="1">
            <a:spLocks noGrp="1"/>
          </p:cNvSpPr>
          <p:nvPr>
            <p:ph type="body" idx="1"/>
          </p:nvPr>
        </p:nvSpPr>
        <p:spPr>
          <a:xfrm>
            <a:off x="628650" y="2262783"/>
            <a:ext cx="5532664" cy="6179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E15A4B"/>
              </a:buClr>
              <a:buSzPts val="1800"/>
              <a:buNone/>
              <a:defRPr sz="1800" b="1">
                <a:solidFill>
                  <a:srgbClr val="E15A4B"/>
                </a:solidFill>
                <a:latin typeface="Arial"/>
                <a:ea typeface="Arial"/>
                <a:cs typeface="Arial"/>
                <a:sym typeface="Arial"/>
              </a:defRPr>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66" name="Google Shape;66;p28"/>
          <p:cNvSpPr txBox="1">
            <a:spLocks noGrp="1"/>
          </p:cNvSpPr>
          <p:nvPr>
            <p:ph type="body" idx="2"/>
          </p:nvPr>
        </p:nvSpPr>
        <p:spPr>
          <a:xfrm>
            <a:off x="628650" y="2946031"/>
            <a:ext cx="5532664" cy="1997104"/>
          </a:xfrm>
          <a:prstGeom prst="rect">
            <a:avLst/>
          </a:prstGeom>
          <a:noFill/>
          <a:ln>
            <a:noFill/>
          </a:ln>
        </p:spPr>
        <p:txBody>
          <a:bodyPr spcFirstLastPara="1" wrap="square" lIns="91425" tIns="45700" rIns="91425" bIns="45700" anchor="t" anchorCtr="0">
            <a:normAutofit/>
          </a:bodyPr>
          <a:lstStyle>
            <a:lvl1pPr marL="457200" lvl="0" indent="-317500" algn="l">
              <a:lnSpc>
                <a:spcPct val="121428"/>
              </a:lnSpc>
              <a:spcBef>
                <a:spcPts val="750"/>
              </a:spcBef>
              <a:spcAft>
                <a:spcPts val="0"/>
              </a:spcAft>
              <a:buClr>
                <a:schemeClr val="dk1"/>
              </a:buClr>
              <a:buSzPts val="1400"/>
              <a:buChar char="•"/>
              <a:defRPr sz="1400">
                <a:latin typeface="Calibri"/>
                <a:ea typeface="Calibri"/>
                <a:cs typeface="Calibri"/>
                <a:sym typeface="Calibri"/>
              </a:defRPr>
            </a:lvl1pPr>
            <a:lvl2pPr marL="914400" lvl="1" indent="-311150" algn="l">
              <a:lnSpc>
                <a:spcPct val="130769"/>
              </a:lnSpc>
              <a:spcBef>
                <a:spcPts val="375"/>
              </a:spcBef>
              <a:spcAft>
                <a:spcPts val="0"/>
              </a:spcAft>
              <a:buClr>
                <a:srgbClr val="E15A4B"/>
              </a:buClr>
              <a:buSzPts val="1300"/>
              <a:buChar char="•"/>
              <a:defRPr sz="1300">
                <a:latin typeface="Calibri"/>
                <a:ea typeface="Calibri"/>
                <a:cs typeface="Calibri"/>
                <a:sym typeface="Calibri"/>
              </a:defRPr>
            </a:lvl2pPr>
            <a:lvl3pPr marL="1371600" lvl="2" indent="-330200" algn="l">
              <a:lnSpc>
                <a:spcPct val="90000"/>
              </a:lnSpc>
              <a:spcBef>
                <a:spcPts val="375"/>
              </a:spcBef>
              <a:spcAft>
                <a:spcPts val="0"/>
              </a:spcAft>
              <a:buClr>
                <a:schemeClr val="dk1"/>
              </a:buClr>
              <a:buSzPts val="1600"/>
              <a:buChar char="•"/>
              <a:defRPr sz="1600">
                <a:latin typeface="Arial"/>
                <a:ea typeface="Arial"/>
                <a:cs typeface="Arial"/>
                <a:sym typeface="Arial"/>
              </a:defRPr>
            </a:lvl3pPr>
            <a:lvl4pPr marL="1828800" lvl="3" indent="-330200" algn="l">
              <a:lnSpc>
                <a:spcPct val="90000"/>
              </a:lnSpc>
              <a:spcBef>
                <a:spcPts val="375"/>
              </a:spcBef>
              <a:spcAft>
                <a:spcPts val="0"/>
              </a:spcAft>
              <a:buClr>
                <a:schemeClr val="dk1"/>
              </a:buClr>
              <a:buSzPts val="1600"/>
              <a:buChar char="•"/>
              <a:defRPr sz="1600">
                <a:latin typeface="Arial"/>
                <a:ea typeface="Arial"/>
                <a:cs typeface="Arial"/>
                <a:sym typeface="Arial"/>
              </a:defRPr>
            </a:lvl4pPr>
            <a:lvl5pPr marL="2286000" lvl="4" indent="-330200" algn="l">
              <a:lnSpc>
                <a:spcPct val="90000"/>
              </a:lnSpc>
              <a:spcBef>
                <a:spcPts val="375"/>
              </a:spcBef>
              <a:spcAft>
                <a:spcPts val="0"/>
              </a:spcAft>
              <a:buClr>
                <a:schemeClr val="dk1"/>
              </a:buClr>
              <a:buSzPts val="1600"/>
              <a:buChar char="•"/>
              <a:defRPr sz="1600">
                <a:latin typeface="Arial"/>
                <a:ea typeface="Arial"/>
                <a:cs typeface="Arial"/>
                <a:sym typeface="Aria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28586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_deux_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69" y="273844"/>
            <a:ext cx="8232659" cy="994172"/>
          </a:xfrm>
        </p:spPr>
        <p:txBody>
          <a:bodyPr>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3" name="Text Placeholder 2"/>
          <p:cNvSpPr>
            <a:spLocks noGrp="1"/>
          </p:cNvSpPr>
          <p:nvPr>
            <p:ph type="body" idx="1"/>
          </p:nvPr>
        </p:nvSpPr>
        <p:spPr>
          <a:xfrm>
            <a:off x="455671" y="1260872"/>
            <a:ext cx="3868340" cy="617934"/>
          </a:xfrm>
        </p:spPr>
        <p:txBody>
          <a:bodyPr anchor="t" anchorCtr="0"/>
          <a:lstStyle>
            <a:lvl1pPr marL="0" indent="0" fontAlgn="t">
              <a:buNone/>
              <a:defRPr sz="1800" b="1" baseline="0">
                <a:solidFill>
                  <a:srgbClr val="E15A4B"/>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Cliquez pour modifier les styles du texte du masque</a:t>
            </a:r>
          </a:p>
        </p:txBody>
      </p:sp>
      <p:sp>
        <p:nvSpPr>
          <p:cNvPr id="4" name="Content Placeholder 3"/>
          <p:cNvSpPr>
            <a:spLocks noGrp="1"/>
          </p:cNvSpPr>
          <p:nvPr>
            <p:ph sz="half" idx="2"/>
          </p:nvPr>
        </p:nvSpPr>
        <p:spPr>
          <a:xfrm>
            <a:off x="455671" y="1878806"/>
            <a:ext cx="3868340" cy="2318725"/>
          </a:xfrm>
        </p:spPr>
        <p:txBody>
          <a:bodyPr>
            <a:normAutofit/>
          </a:bodyPr>
          <a:lstStyle>
            <a:lvl1pPr marL="0" indent="0">
              <a:lnSpc>
                <a:spcPts val="1700"/>
              </a:lnSpc>
              <a:buFontTx/>
              <a:buNone/>
              <a:defRPr sz="140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CA" dirty="0"/>
              <a:t>Cliquez pour modifier les styles du texte du masque</a:t>
            </a:r>
          </a:p>
        </p:txBody>
      </p:sp>
      <p:sp>
        <p:nvSpPr>
          <p:cNvPr id="5" name="Text Placeholder 4"/>
          <p:cNvSpPr>
            <a:spLocks noGrp="1"/>
          </p:cNvSpPr>
          <p:nvPr>
            <p:ph type="body" sz="quarter" idx="3"/>
          </p:nvPr>
        </p:nvSpPr>
        <p:spPr>
          <a:xfrm>
            <a:off x="4629150" y="1260872"/>
            <a:ext cx="3887391" cy="617934"/>
          </a:xfrm>
        </p:spPr>
        <p:txBody>
          <a:bodyPr anchor="t" anchorCtr="0"/>
          <a:lstStyle>
            <a:lvl1pPr marL="0" indent="0" fontAlgn="t">
              <a:buNone/>
              <a:defRPr sz="1800" b="1">
                <a:solidFill>
                  <a:srgbClr val="E15A4B"/>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Cliquez pour modifier les styles du texte du masque</a:t>
            </a:r>
          </a:p>
        </p:txBody>
      </p:sp>
      <p:sp>
        <p:nvSpPr>
          <p:cNvPr id="6" name="Content Placeholder 5"/>
          <p:cNvSpPr>
            <a:spLocks noGrp="1"/>
          </p:cNvSpPr>
          <p:nvPr>
            <p:ph sz="quarter" idx="4"/>
          </p:nvPr>
        </p:nvSpPr>
        <p:spPr>
          <a:xfrm>
            <a:off x="4629150" y="1878806"/>
            <a:ext cx="3887391" cy="2318725"/>
          </a:xfrm>
        </p:spPr>
        <p:txBody>
          <a:bodyPr>
            <a:normAutofit/>
          </a:bodyPr>
          <a:lstStyle>
            <a:lvl1pPr>
              <a:lnSpc>
                <a:spcPts val="1700"/>
              </a:lnSpc>
              <a:defRPr sz="1400">
                <a:latin typeface="Arial" panose="020B0604020202020204" pitchFamily="34" charset="0"/>
                <a:cs typeface="Arial" panose="020B0604020202020204" pitchFamily="34" charset="0"/>
              </a:defRPr>
            </a:lvl1pPr>
            <a:lvl2pPr marL="334350">
              <a:lnSpc>
                <a:spcPts val="1700"/>
              </a:lnSpc>
              <a:spcBef>
                <a:spcPts val="375"/>
              </a:spcBef>
              <a:buClr>
                <a:srgbClr val="E15A4B"/>
              </a:buClr>
              <a:defRPr sz="13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CA" dirty="0"/>
              <a:t>Cliquez pour modifier les styles du texte du masque</a:t>
            </a:r>
          </a:p>
          <a:p>
            <a:pPr lvl="1"/>
            <a:r>
              <a:rPr lang="fr-CA" dirty="0"/>
              <a:t>Deuxième niveau</a:t>
            </a:r>
          </a:p>
        </p:txBody>
      </p:sp>
      <p:cxnSp>
        <p:nvCxnSpPr>
          <p:cNvPr id="11" name="Connecteur droit 10">
            <a:extLst>
              <a:ext uri="{FF2B5EF4-FFF2-40B4-BE49-F238E27FC236}">
                <a16:creationId xmlns:a16="http://schemas.microsoft.com/office/drawing/2014/main" id="{F5516052-D29C-E94D-953B-F2EC600F41AB}"/>
              </a:ext>
            </a:extLst>
          </p:cNvPr>
          <p:cNvCxnSpPr>
            <a:cxnSpLocks/>
          </p:cNvCxnSpPr>
          <p:nvPr userDrawn="1"/>
        </p:nvCxnSpPr>
        <p:spPr>
          <a:xfrm>
            <a:off x="4457363" y="1268016"/>
            <a:ext cx="1" cy="2929515"/>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29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_3colonn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69" y="273844"/>
            <a:ext cx="8232659" cy="994172"/>
          </a:xfrm>
        </p:spPr>
        <p:txBody>
          <a:bodyPr>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18" name="Text Placeholder 2">
            <a:extLst>
              <a:ext uri="{FF2B5EF4-FFF2-40B4-BE49-F238E27FC236}">
                <a16:creationId xmlns:a16="http://schemas.microsoft.com/office/drawing/2014/main" id="{DF76AD85-9F99-3A4A-BFBB-53053DDE2223}"/>
              </a:ext>
            </a:extLst>
          </p:cNvPr>
          <p:cNvSpPr>
            <a:spLocks noGrp="1"/>
          </p:cNvSpPr>
          <p:nvPr>
            <p:ph type="body" idx="16"/>
          </p:nvPr>
        </p:nvSpPr>
        <p:spPr>
          <a:xfrm>
            <a:off x="469017" y="1260871"/>
            <a:ext cx="8232659" cy="368637"/>
          </a:xfrm>
        </p:spPr>
        <p:txBody>
          <a:bodyPr anchor="t" anchorCtr="0"/>
          <a:lstStyle>
            <a:lvl1pPr marL="0" indent="0" fontAlgn="t">
              <a:buNone/>
              <a:defRPr sz="1800" b="1" baseline="0">
                <a:solidFill>
                  <a:srgbClr val="E15A4B"/>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CA" dirty="0"/>
              <a:t>Cliquez pour modifier les styles du texte du masque</a:t>
            </a:r>
          </a:p>
        </p:txBody>
      </p:sp>
      <p:sp>
        <p:nvSpPr>
          <p:cNvPr id="19" name="Content Placeholder 3">
            <a:extLst>
              <a:ext uri="{FF2B5EF4-FFF2-40B4-BE49-F238E27FC236}">
                <a16:creationId xmlns:a16="http://schemas.microsoft.com/office/drawing/2014/main" id="{1864A39F-4C07-4E46-A44F-1E1950095E0E}"/>
              </a:ext>
            </a:extLst>
          </p:cNvPr>
          <p:cNvSpPr>
            <a:spLocks noGrp="1"/>
          </p:cNvSpPr>
          <p:nvPr>
            <p:ph sz="half" idx="17"/>
          </p:nvPr>
        </p:nvSpPr>
        <p:spPr>
          <a:xfrm>
            <a:off x="469016" y="1758462"/>
            <a:ext cx="8219307" cy="2439069"/>
          </a:xfrm>
        </p:spPr>
        <p:txBody>
          <a:bodyPr numCol="3" spcCol="144000">
            <a:normAutofit/>
          </a:bodyPr>
          <a:lstStyle>
            <a:lvl1pPr marL="0" indent="0">
              <a:lnSpc>
                <a:spcPts val="1700"/>
              </a:lnSpc>
              <a:buFontTx/>
              <a:buNone/>
              <a:defRPr sz="1400">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CA" dirty="0"/>
              <a:t>Cliquez pour modifier les styles du texte du masque</a:t>
            </a:r>
          </a:p>
        </p:txBody>
      </p:sp>
      <p:cxnSp>
        <p:nvCxnSpPr>
          <p:cNvPr id="11" name="Connecteur droit 10">
            <a:extLst>
              <a:ext uri="{FF2B5EF4-FFF2-40B4-BE49-F238E27FC236}">
                <a16:creationId xmlns:a16="http://schemas.microsoft.com/office/drawing/2014/main" id="{F5516052-D29C-E94D-953B-F2EC600F41AB}"/>
              </a:ext>
            </a:extLst>
          </p:cNvPr>
          <p:cNvCxnSpPr>
            <a:cxnSpLocks/>
          </p:cNvCxnSpPr>
          <p:nvPr userDrawn="1"/>
        </p:nvCxnSpPr>
        <p:spPr>
          <a:xfrm>
            <a:off x="3142434" y="1758462"/>
            <a:ext cx="0" cy="2439069"/>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4F59C84D-CF0F-DB4C-A484-945B1283CA8A}"/>
              </a:ext>
            </a:extLst>
          </p:cNvPr>
          <p:cNvCxnSpPr>
            <a:cxnSpLocks/>
          </p:cNvCxnSpPr>
          <p:nvPr userDrawn="1"/>
        </p:nvCxnSpPr>
        <p:spPr>
          <a:xfrm>
            <a:off x="5897357" y="1758462"/>
            <a:ext cx="0" cy="2439069"/>
          </a:xfrm>
          <a:prstGeom prst="line">
            <a:avLst/>
          </a:prstGeom>
          <a:ln>
            <a:solidFill>
              <a:srgbClr val="1242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341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iapo_1colonne_fond couleur">
    <p:bg>
      <p:bgPr>
        <a:solidFill>
          <a:srgbClr val="12424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187" y="273844"/>
            <a:ext cx="8210550" cy="994172"/>
          </a:xfrm>
        </p:spPr>
        <p:txBody>
          <a:bodyPr>
            <a:normAutofit/>
          </a:bodyPr>
          <a:lstStyle>
            <a:lvl1pPr>
              <a:defRPr sz="2500" b="1" i="0" cap="all" baseline="0">
                <a:solidFill>
                  <a:srgbClr val="EC8F46"/>
                </a:solidFill>
                <a:latin typeface="Arial Black" panose="020B0604020202020204" pitchFamily="34" charset="0"/>
                <a:cs typeface="Arial Black" panose="020B0604020202020204" pitchFamily="34" charset="0"/>
              </a:defRPr>
            </a:lvl1pPr>
          </a:lstStyle>
          <a:p>
            <a:r>
              <a:rPr lang="fr-CA" dirty="0"/>
              <a:t>Modifier le style du titre</a:t>
            </a:r>
            <a:endParaRPr lang="en-US" dirty="0"/>
          </a:p>
        </p:txBody>
      </p:sp>
      <p:sp>
        <p:nvSpPr>
          <p:cNvPr id="3" name="Content Placeholder 2"/>
          <p:cNvSpPr>
            <a:spLocks noGrp="1"/>
          </p:cNvSpPr>
          <p:nvPr>
            <p:ph idx="1"/>
          </p:nvPr>
        </p:nvSpPr>
        <p:spPr>
          <a:xfrm>
            <a:off x="463187" y="1369219"/>
            <a:ext cx="8210550" cy="2828312"/>
          </a:xfrm>
        </p:spPr>
        <p:txBody>
          <a:bodyPr>
            <a:normAutofit/>
          </a:bodyPr>
          <a:lstStyle>
            <a:lvl1pPr marL="0" indent="0">
              <a:lnSpc>
                <a:spcPct val="150000"/>
              </a:lnSpc>
              <a:buFontTx/>
              <a:buNone/>
              <a:defRPr sz="1800">
                <a:solidFill>
                  <a:schemeClr val="bg1"/>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CA" dirty="0"/>
              <a:t>Cliquez pour modifier les styles du texte du masque</a:t>
            </a:r>
          </a:p>
        </p:txBody>
      </p:sp>
      <p:pic>
        <p:nvPicPr>
          <p:cNvPr id="5" name="Image 4">
            <a:extLst>
              <a:ext uri="{FF2B5EF4-FFF2-40B4-BE49-F238E27FC236}">
                <a16:creationId xmlns:a16="http://schemas.microsoft.com/office/drawing/2014/main" id="{68828188-A147-7440-96EE-769F0A59BF56}"/>
              </a:ext>
            </a:extLst>
          </p:cNvPr>
          <p:cNvPicPr>
            <a:picLocks noChangeAspect="1"/>
          </p:cNvPicPr>
          <p:nvPr userDrawn="1"/>
        </p:nvPicPr>
        <p:blipFill>
          <a:blip r:embed="rId2"/>
          <a:stretch>
            <a:fillRect/>
          </a:stretch>
        </p:blipFill>
        <p:spPr>
          <a:xfrm>
            <a:off x="33617" y="0"/>
            <a:ext cx="9076765" cy="5143500"/>
          </a:xfrm>
          <a:prstGeom prst="rect">
            <a:avLst/>
          </a:prstGeom>
        </p:spPr>
      </p:pic>
    </p:spTree>
    <p:extLst>
      <p:ext uri="{BB962C8B-B14F-4D97-AF65-F5344CB8AC3E}">
        <p14:creationId xmlns:p14="http://schemas.microsoft.com/office/powerpoint/2010/main" val="17510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_donnees evid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p:spPr>
        <p:txBody>
          <a:bodyPr anchor="ctr" anchorCtr="0">
            <a:noAutofit/>
          </a:bodyPr>
          <a:lstStyle>
            <a:lvl1pPr marL="0" indent="0" algn="ctr">
              <a:buFontTx/>
              <a:buNone/>
              <a:defRPr sz="7000" b="1" i="0">
                <a:solidFill>
                  <a:srgbClr val="E15A4B"/>
                </a:solidFill>
                <a:latin typeface="Arial" panose="020B0604020202020204" pitchFamily="34" charset="0"/>
                <a:cs typeface="Arial" panose="020B0604020202020204" pitchFamily="34" charset="0"/>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fr-CA" dirty="0"/>
              <a:t>Cliquez pour modifier les styles du texte du masque</a:t>
            </a:r>
          </a:p>
        </p:txBody>
      </p:sp>
      <p:sp>
        <p:nvSpPr>
          <p:cNvPr id="4" name="Content Placeholder 3"/>
          <p:cNvSpPr>
            <a:spLocks noGrp="1"/>
          </p:cNvSpPr>
          <p:nvPr>
            <p:ph sz="half" idx="2"/>
          </p:nvPr>
        </p:nvSpPr>
        <p:spPr>
          <a:xfrm>
            <a:off x="4907825" y="1369219"/>
            <a:ext cx="3886200" cy="3263504"/>
          </a:xfrm>
        </p:spPr>
        <p:txBody>
          <a:bodyPr>
            <a:normAutofit/>
          </a:bodyPr>
          <a:lstStyle>
            <a:lvl1pPr marL="0" indent="0">
              <a:lnSpc>
                <a:spcPts val="1700"/>
              </a:lnSpc>
              <a:buFontTx/>
              <a:buNone/>
              <a:defRPr sz="1500">
                <a:solidFill>
                  <a:srgbClr val="EADFCB"/>
                </a:solidFill>
                <a:latin typeface="Arial" panose="020B0604020202020204" pitchFamily="34" charset="0"/>
                <a:cs typeface="Arial" panose="020B0604020202020204" pitchFamily="34" charset="0"/>
              </a:defRPr>
            </a:lvl1pPr>
            <a:lvl2pPr marL="342900" indent="0">
              <a:lnSpc>
                <a:spcPts val="1700"/>
              </a:lnSpc>
              <a:buFontTx/>
              <a:buNone/>
              <a:defRPr sz="1500">
                <a:solidFill>
                  <a:srgbClr val="EADFCB"/>
                </a:solidFill>
                <a:latin typeface="Arial" panose="020B0604020202020204" pitchFamily="34" charset="0"/>
                <a:cs typeface="Arial" panose="020B0604020202020204" pitchFamily="34" charset="0"/>
              </a:defRPr>
            </a:lvl2pPr>
            <a:lvl3pPr marL="685800" indent="0">
              <a:lnSpc>
                <a:spcPts val="1700"/>
              </a:lnSpc>
              <a:buFontTx/>
              <a:buNone/>
              <a:defRPr sz="1500">
                <a:solidFill>
                  <a:srgbClr val="EADFCB"/>
                </a:solidFill>
                <a:latin typeface="Arial" panose="020B0604020202020204" pitchFamily="34" charset="0"/>
                <a:cs typeface="Arial" panose="020B0604020202020204" pitchFamily="34" charset="0"/>
              </a:defRPr>
            </a:lvl3pPr>
            <a:lvl4pPr marL="1028700" indent="0">
              <a:lnSpc>
                <a:spcPts val="1700"/>
              </a:lnSpc>
              <a:buFontTx/>
              <a:buNone/>
              <a:defRPr sz="1500">
                <a:solidFill>
                  <a:srgbClr val="EADFCB"/>
                </a:solidFill>
                <a:latin typeface="Arial" panose="020B0604020202020204" pitchFamily="34" charset="0"/>
                <a:cs typeface="Arial" panose="020B0604020202020204" pitchFamily="34" charset="0"/>
              </a:defRPr>
            </a:lvl4pPr>
            <a:lvl5pPr marL="1371600" indent="0">
              <a:lnSpc>
                <a:spcPts val="1700"/>
              </a:lnSpc>
              <a:buFontTx/>
              <a:buNone/>
              <a:defRPr sz="1500">
                <a:solidFill>
                  <a:srgbClr val="EADFCB"/>
                </a:solidFill>
                <a:latin typeface="Arial" panose="020B0604020202020204" pitchFamily="34" charset="0"/>
                <a:cs typeface="Arial" panose="020B0604020202020204" pitchFamily="34" charset="0"/>
              </a:defRPr>
            </a:lvl5pPr>
          </a:lstStyle>
          <a:p>
            <a:pPr lvl="0"/>
            <a:r>
              <a:rPr lang="fr-CA" dirty="0"/>
              <a:t>Cliquez pour modifier les styles du texte du masque</a:t>
            </a:r>
          </a:p>
        </p:txBody>
      </p:sp>
      <p:cxnSp>
        <p:nvCxnSpPr>
          <p:cNvPr id="9" name="Connecteur droit 8">
            <a:extLst>
              <a:ext uri="{FF2B5EF4-FFF2-40B4-BE49-F238E27FC236}">
                <a16:creationId xmlns:a16="http://schemas.microsoft.com/office/drawing/2014/main" id="{10791CB4-25F0-794A-B9B8-6B1EA6500020}"/>
              </a:ext>
            </a:extLst>
          </p:cNvPr>
          <p:cNvCxnSpPr>
            <a:cxnSpLocks/>
          </p:cNvCxnSpPr>
          <p:nvPr userDrawn="1"/>
        </p:nvCxnSpPr>
        <p:spPr>
          <a:xfrm>
            <a:off x="4572000" y="296091"/>
            <a:ext cx="0" cy="4502332"/>
          </a:xfrm>
          <a:prstGeom prst="line">
            <a:avLst/>
          </a:prstGeom>
          <a:ln>
            <a:solidFill>
              <a:srgbClr val="EADF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71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Diapo_text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37" y="342900"/>
            <a:ext cx="8176926" cy="822722"/>
          </a:xfrm>
        </p:spPr>
        <p:txBody>
          <a:bodyPr anchor="ctr" anchorCtr="0">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
        <p:nvSpPr>
          <p:cNvPr id="3" name="Picture Placeholder 2"/>
          <p:cNvSpPr>
            <a:spLocks noGrp="1" noChangeAspect="1"/>
          </p:cNvSpPr>
          <p:nvPr>
            <p:ph type="pic" idx="1"/>
          </p:nvPr>
        </p:nvSpPr>
        <p:spPr>
          <a:xfrm>
            <a:off x="4176427" y="1302457"/>
            <a:ext cx="4484036" cy="288273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CA" dirty="0"/>
              <a:t>Cliquez sur l'icône pour ajouter une image</a:t>
            </a:r>
            <a:endParaRPr lang="en-US" dirty="0"/>
          </a:p>
        </p:txBody>
      </p:sp>
      <p:sp>
        <p:nvSpPr>
          <p:cNvPr id="4" name="Text Placeholder 3"/>
          <p:cNvSpPr>
            <a:spLocks noGrp="1"/>
          </p:cNvSpPr>
          <p:nvPr>
            <p:ph type="body" sz="half" idx="2"/>
          </p:nvPr>
        </p:nvSpPr>
        <p:spPr>
          <a:xfrm>
            <a:off x="483537" y="1308411"/>
            <a:ext cx="3466671" cy="2882733"/>
          </a:xfrm>
        </p:spPr>
        <p:txBody>
          <a:bodyPr>
            <a:normAutofit/>
          </a:bodyPr>
          <a:lstStyle>
            <a:lvl1pPr marL="0" indent="0">
              <a:lnSpc>
                <a:spcPts val="1700"/>
              </a:lnSpc>
              <a:buNone/>
              <a:defRPr sz="1400" baseline="0">
                <a:latin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CA" dirty="0"/>
              <a:t>Cliquez pour modifier les styles du texte du masque</a:t>
            </a:r>
          </a:p>
        </p:txBody>
      </p:sp>
    </p:spTree>
    <p:extLst>
      <p:ext uri="{BB962C8B-B14F-4D97-AF65-F5344CB8AC3E}">
        <p14:creationId xmlns:p14="http://schemas.microsoft.com/office/powerpoint/2010/main" val="2160044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_tableau_grap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3537" y="77724"/>
            <a:ext cx="8176926" cy="822722"/>
          </a:xfrm>
        </p:spPr>
        <p:txBody>
          <a:bodyPr anchor="ctr" anchorCtr="0">
            <a:normAutofit/>
          </a:bodyPr>
          <a:lstStyle>
            <a:lvl1pPr>
              <a:defRPr sz="2500" cap="all" baseline="0">
                <a:solidFill>
                  <a:srgbClr val="124248"/>
                </a:solidFill>
                <a:latin typeface="Arial Black" panose="020B0604020202020204" pitchFamily="34" charset="0"/>
              </a:defRPr>
            </a:lvl1pPr>
          </a:lstStyle>
          <a:p>
            <a:r>
              <a:rPr lang="fr-CA" dirty="0"/>
              <a:t>Modifier le style du titre</a:t>
            </a:r>
            <a:endParaRPr lang="en-US" dirty="0"/>
          </a:p>
        </p:txBody>
      </p:sp>
    </p:spTree>
    <p:extLst>
      <p:ext uri="{BB962C8B-B14F-4D97-AF65-F5344CB8AC3E}">
        <p14:creationId xmlns:p14="http://schemas.microsoft.com/office/powerpoint/2010/main" val="2318539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18D1889-F68D-CF43-B05B-9785EBC6D83F}" type="datetimeFigureOut">
              <a:rPr lang="fr-FR" smtClean="0"/>
              <a:t>06/02/2026</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BF354D-8550-3146-9D72-D8A83D0E28DA}" type="slidenum">
              <a:rPr lang="fr-FR" smtClean="0"/>
              <a:t>‹n°›</a:t>
            </a:fld>
            <a:endParaRPr lang="fr-FR"/>
          </a:p>
        </p:txBody>
      </p:sp>
    </p:spTree>
    <p:extLst>
      <p:ext uri="{BB962C8B-B14F-4D97-AF65-F5344CB8AC3E}">
        <p14:creationId xmlns:p14="http://schemas.microsoft.com/office/powerpoint/2010/main" val="16880746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5" r:id="rId4"/>
    <p:sldLayoutId id="2147483675" r:id="rId5"/>
    <p:sldLayoutId id="2147483676" r:id="rId6"/>
    <p:sldLayoutId id="2147483672" r:id="rId7"/>
    <p:sldLayoutId id="2147483669" r:id="rId8"/>
    <p:sldLayoutId id="2147483673" r:id="rId9"/>
    <p:sldLayoutId id="2147483666" r:id="rId10"/>
    <p:sldLayoutId id="2147483664" r:id="rId11"/>
    <p:sldLayoutId id="214748367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fr-CA"/>
              <a:t>Modifier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18D1889-F68D-CF43-B05B-9785EBC6D83F}" type="datetimeFigureOut">
              <a:rPr lang="fr-FR" smtClean="0"/>
              <a:t>06/02/2026</a:t>
            </a:fld>
            <a:endParaRPr lang="fr-F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3BF354D-8550-3146-9D72-D8A83D0E28DA}" type="slidenum">
              <a:rPr lang="fr-FR" smtClean="0"/>
              <a:t>‹n°›</a:t>
            </a:fld>
            <a:endParaRPr lang="fr-FR"/>
          </a:p>
        </p:txBody>
      </p:sp>
    </p:spTree>
    <p:extLst>
      <p:ext uri="{BB962C8B-B14F-4D97-AF65-F5344CB8AC3E}">
        <p14:creationId xmlns:p14="http://schemas.microsoft.com/office/powerpoint/2010/main" val="226076376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extLst>
      <p:ext uri="{BB962C8B-B14F-4D97-AF65-F5344CB8AC3E}">
        <p14:creationId xmlns:p14="http://schemas.microsoft.com/office/powerpoint/2010/main" val="3738185465"/>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0DEE7-9A32-4C48-98BE-72875C906E93}"/>
              </a:ext>
            </a:extLst>
          </p:cNvPr>
          <p:cNvSpPr>
            <a:spLocks noGrp="1"/>
          </p:cNvSpPr>
          <p:nvPr>
            <p:ph type="ctrTitle"/>
          </p:nvPr>
        </p:nvSpPr>
        <p:spPr>
          <a:xfrm>
            <a:off x="3694175" y="841772"/>
            <a:ext cx="5244219" cy="2550652"/>
          </a:xfrm>
        </p:spPr>
        <p:txBody>
          <a:bodyPr>
            <a:normAutofit/>
          </a:bodyPr>
          <a:lstStyle/>
          <a:p>
            <a:r>
              <a:rPr kumimoji="0" lang="fr-FR" sz="3500" b="0" i="0" u="none" strike="noStrike" kern="1200" cap="all" spc="0" normalizeH="0" baseline="0" noProof="0" dirty="0">
                <a:ln>
                  <a:noFill/>
                </a:ln>
                <a:solidFill>
                  <a:srgbClr val="EC8F46"/>
                </a:solidFill>
                <a:effectLst/>
                <a:uLnTx/>
                <a:uFillTx/>
                <a:latin typeface="Arial Black" panose="020B0604020202020204" pitchFamily="34" charset="0"/>
                <a:ea typeface="+mj-ea"/>
              </a:rPr>
              <a:t>Six remèdes </a:t>
            </a:r>
            <a:r>
              <a:rPr kumimoji="0" lang="fr-FR" sz="3500" b="0" i="0" u="none" strike="noStrike" kern="1200" cap="all" spc="0" normalizeH="0" baseline="0" noProof="0" dirty="0">
                <a:ln>
                  <a:noFill/>
                </a:ln>
                <a:solidFill>
                  <a:srgbClr val="EADFCB"/>
                </a:solidFill>
                <a:effectLst/>
                <a:uLnTx/>
                <a:uFillTx/>
                <a:latin typeface="Arial Black" panose="020B0604020202020204" pitchFamily="34" charset="0"/>
                <a:ea typeface="+mj-ea"/>
              </a:rPr>
              <a:t>pour révolutionner le système de santé</a:t>
            </a:r>
            <a:endParaRPr lang="fr-FR" dirty="0"/>
          </a:p>
        </p:txBody>
      </p:sp>
      <p:sp>
        <p:nvSpPr>
          <p:cNvPr id="3" name="Sous-titre 2">
            <a:extLst>
              <a:ext uri="{FF2B5EF4-FFF2-40B4-BE49-F238E27FC236}">
                <a16:creationId xmlns:a16="http://schemas.microsoft.com/office/drawing/2014/main" id="{A030EF13-54E7-3245-9E8C-5B20C38C615A}"/>
              </a:ext>
            </a:extLst>
          </p:cNvPr>
          <p:cNvSpPr>
            <a:spLocks noGrp="1"/>
          </p:cNvSpPr>
          <p:nvPr>
            <p:ph type="subTitle" idx="1"/>
          </p:nvPr>
        </p:nvSpPr>
        <p:spPr>
          <a:xfrm>
            <a:off x="3694176" y="3515867"/>
            <a:ext cx="4306824" cy="915455"/>
          </a:xfrm>
        </p:spPr>
        <p:txBody>
          <a:bodyPr>
            <a:normAutofit/>
          </a:bodyPr>
          <a:lstStyle/>
          <a:p>
            <a:pPr>
              <a:spcBef>
                <a:spcPts val="0"/>
              </a:spcBef>
            </a:pPr>
            <a:r>
              <a:rPr lang="fr-FR" dirty="0">
                <a:solidFill>
                  <a:srgbClr val="EADFCB"/>
                </a:solidFill>
              </a:rPr>
              <a:t>Par</a:t>
            </a:r>
            <a:r>
              <a:rPr lang="fr-FR" dirty="0">
                <a:solidFill>
                  <a:srgbClr val="EC8F46"/>
                </a:solidFill>
              </a:rPr>
              <a:t> </a:t>
            </a:r>
            <a:r>
              <a:rPr lang="fr-FR" dirty="0">
                <a:solidFill>
                  <a:srgbClr val="EADFCB"/>
                </a:solidFill>
              </a:rPr>
              <a:t>Guillaume Tremblay-Boily</a:t>
            </a:r>
            <a:br>
              <a:rPr lang="fr-FR" dirty="0">
                <a:solidFill>
                  <a:srgbClr val="EC8F46"/>
                </a:solidFill>
              </a:rPr>
            </a:br>
            <a:r>
              <a:rPr lang="fr-CA" dirty="0">
                <a:solidFill>
                  <a:srgbClr val="EC8F46"/>
                </a:solidFill>
              </a:rPr>
              <a:t>Réseau des jeunes de la CSQ</a:t>
            </a:r>
          </a:p>
          <a:p>
            <a:pPr>
              <a:spcBef>
                <a:spcPts val="0"/>
              </a:spcBef>
            </a:pPr>
            <a:r>
              <a:rPr lang="fr-CA" dirty="0"/>
              <a:t>12 février 2026</a:t>
            </a:r>
            <a:endParaRPr lang="fr-FR" dirty="0">
              <a:solidFill>
                <a:srgbClr val="EC8F46"/>
              </a:solidFill>
            </a:endParaRPr>
          </a:p>
        </p:txBody>
      </p:sp>
    </p:spTree>
    <p:extLst>
      <p:ext uri="{BB962C8B-B14F-4D97-AF65-F5344CB8AC3E}">
        <p14:creationId xmlns:p14="http://schemas.microsoft.com/office/powerpoint/2010/main" val="1508655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A49FC8E-1B6E-08F9-C771-F17A23EE09A6}"/>
              </a:ext>
            </a:extLst>
          </p:cNvPr>
          <p:cNvPicPr>
            <a:picLocks noChangeAspect="1"/>
          </p:cNvPicPr>
          <p:nvPr/>
        </p:nvPicPr>
        <p:blipFill>
          <a:blip r:embed="rId3"/>
          <a:stretch>
            <a:fillRect/>
          </a:stretch>
        </p:blipFill>
        <p:spPr>
          <a:xfrm>
            <a:off x="4425912" y="59388"/>
            <a:ext cx="4234552" cy="4225396"/>
          </a:xfrm>
          <a:prstGeom prst="rect">
            <a:avLst/>
          </a:prstGeom>
        </p:spPr>
      </p:pic>
      <p:sp>
        <p:nvSpPr>
          <p:cNvPr id="5" name="ZoneTexte 4">
            <a:extLst>
              <a:ext uri="{FF2B5EF4-FFF2-40B4-BE49-F238E27FC236}">
                <a16:creationId xmlns:a16="http://schemas.microsoft.com/office/drawing/2014/main" id="{134A5E5E-8D5B-7A36-7D41-1EBDA95BE9DF}"/>
              </a:ext>
            </a:extLst>
          </p:cNvPr>
          <p:cNvSpPr txBox="1"/>
          <p:nvPr/>
        </p:nvSpPr>
        <p:spPr>
          <a:xfrm>
            <a:off x="384157" y="302589"/>
            <a:ext cx="3982239" cy="39087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QUELLE INNOVATION?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La réforme actuelle est le prolongement des réformes ratées des 20 dernières années</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QUELLE DÉCENTRALISATION?</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La réforme actuelle élimine les dernières instances décisionnelles régionales qui existaient encore dans le réseau.</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QUELLE EFFICACITÉ?</a:t>
            </a: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La réforme actuelle s’inspire d’un échec.</a:t>
            </a:r>
          </a:p>
        </p:txBody>
      </p:sp>
    </p:spTree>
    <p:extLst>
      <p:ext uri="{BB962C8B-B14F-4D97-AF65-F5344CB8AC3E}">
        <p14:creationId xmlns:p14="http://schemas.microsoft.com/office/powerpoint/2010/main" val="945331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1FCD3-DA39-5CFB-5D01-B22C85130439}"/>
              </a:ext>
            </a:extLst>
          </p:cNvPr>
          <p:cNvSpPr>
            <a:spLocks noGrp="1"/>
          </p:cNvSpPr>
          <p:nvPr>
            <p:ph type="title"/>
          </p:nvPr>
        </p:nvSpPr>
        <p:spPr/>
        <p:txBody>
          <a:bodyPr/>
          <a:lstStyle/>
          <a:p>
            <a:r>
              <a:rPr lang="fr-CA" dirty="0"/>
              <a:t>La recette d’un échec annoncé</a:t>
            </a:r>
          </a:p>
        </p:txBody>
      </p:sp>
      <p:sp>
        <p:nvSpPr>
          <p:cNvPr id="3" name="Espace réservé du texte 2">
            <a:extLst>
              <a:ext uri="{FF2B5EF4-FFF2-40B4-BE49-F238E27FC236}">
                <a16:creationId xmlns:a16="http://schemas.microsoft.com/office/drawing/2014/main" id="{6A3A56EF-0D18-61FC-33AE-5C73C3EF4B6D}"/>
              </a:ext>
            </a:extLst>
          </p:cNvPr>
          <p:cNvSpPr>
            <a:spLocks noGrp="1"/>
          </p:cNvSpPr>
          <p:nvPr>
            <p:ph type="body" idx="1"/>
          </p:nvPr>
        </p:nvSpPr>
        <p:spPr/>
        <p:txBody>
          <a:bodyPr/>
          <a:lstStyle/>
          <a:p>
            <a:r>
              <a:rPr lang="fr-CA" dirty="0"/>
              <a:t>Sources des problèmes actuels</a:t>
            </a:r>
          </a:p>
        </p:txBody>
      </p:sp>
      <p:sp>
        <p:nvSpPr>
          <p:cNvPr id="4" name="Espace réservé du contenu 3">
            <a:extLst>
              <a:ext uri="{FF2B5EF4-FFF2-40B4-BE49-F238E27FC236}">
                <a16:creationId xmlns:a16="http://schemas.microsoft.com/office/drawing/2014/main" id="{8A3CBE90-7DB8-AC9D-1FBD-0B5F2C5602D3}"/>
              </a:ext>
            </a:extLst>
          </p:cNvPr>
          <p:cNvSpPr>
            <a:spLocks noGrp="1"/>
          </p:cNvSpPr>
          <p:nvPr>
            <p:ph sz="half" idx="2"/>
          </p:nvPr>
        </p:nvSpPr>
        <p:spPr>
          <a:xfrm>
            <a:off x="455671" y="1634018"/>
            <a:ext cx="4001692" cy="2563514"/>
          </a:xfrm>
        </p:spPr>
        <p:txBody>
          <a:bodyPr>
            <a:normAutofit fontScale="77500" lnSpcReduction="20000"/>
          </a:bodyPr>
          <a:lstStyle/>
          <a:p>
            <a:pPr marL="285750" indent="-285750">
              <a:lnSpc>
                <a:spcPct val="100000"/>
              </a:lnSpc>
              <a:buFont typeface="Arial" panose="020B0604020202020204" pitchFamily="34" charset="0"/>
              <a:buChar char="•"/>
            </a:pPr>
            <a:r>
              <a:rPr lang="fr-CA" sz="2400" dirty="0">
                <a:latin typeface="+mj-lt"/>
              </a:rPr>
              <a:t>Centralisation</a:t>
            </a:r>
          </a:p>
          <a:p>
            <a:pPr marL="285750" indent="-285750">
              <a:lnSpc>
                <a:spcPct val="100000"/>
              </a:lnSpc>
              <a:buFont typeface="Arial" panose="020B0604020202020204" pitchFamily="34" charset="0"/>
              <a:buChar char="•"/>
            </a:pPr>
            <a:r>
              <a:rPr lang="fr-CA" sz="2400" dirty="0">
                <a:latin typeface="+mj-lt"/>
              </a:rPr>
              <a:t>Privatisation</a:t>
            </a:r>
          </a:p>
          <a:p>
            <a:pPr marL="285750" indent="-285750">
              <a:lnSpc>
                <a:spcPct val="100000"/>
              </a:lnSpc>
              <a:buFont typeface="Arial" panose="020B0604020202020204" pitchFamily="34" charset="0"/>
              <a:buChar char="•"/>
            </a:pPr>
            <a:r>
              <a:rPr lang="fr-CA" sz="2400" dirty="0">
                <a:latin typeface="+mj-lt"/>
              </a:rPr>
              <a:t>Gestion hiérarchique et autoritaire </a:t>
            </a:r>
          </a:p>
          <a:p>
            <a:pPr marL="285750" indent="-285750">
              <a:lnSpc>
                <a:spcPct val="100000"/>
              </a:lnSpc>
              <a:buFont typeface="Arial" panose="020B0604020202020204" pitchFamily="34" charset="0"/>
              <a:buChar char="•"/>
            </a:pPr>
            <a:r>
              <a:rPr lang="fr-CA" sz="2400" dirty="0">
                <a:latin typeface="+mj-lt"/>
              </a:rPr>
              <a:t>Sous-financement</a:t>
            </a:r>
          </a:p>
          <a:p>
            <a:pPr marL="285750" indent="-285750">
              <a:lnSpc>
                <a:spcPct val="100000"/>
              </a:lnSpc>
              <a:buFont typeface="Arial" panose="020B0604020202020204" pitchFamily="34" charset="0"/>
              <a:buChar char="•"/>
            </a:pPr>
            <a:r>
              <a:rPr lang="fr-CA" sz="2400" dirty="0">
                <a:latin typeface="+mj-lt"/>
              </a:rPr>
              <a:t>Mal-financement</a:t>
            </a:r>
          </a:p>
          <a:p>
            <a:pPr algn="ctr">
              <a:lnSpc>
                <a:spcPct val="100000"/>
              </a:lnSpc>
            </a:pPr>
            <a:endParaRPr lang="fr-CA" sz="2400" dirty="0">
              <a:solidFill>
                <a:srgbClr val="E15A4B"/>
              </a:solidFill>
              <a:latin typeface="Arial Black" panose="020B0A04020102020204" pitchFamily="34" charset="0"/>
            </a:endParaRPr>
          </a:p>
          <a:p>
            <a:pPr algn="ctr">
              <a:lnSpc>
                <a:spcPct val="100000"/>
              </a:lnSpc>
            </a:pPr>
            <a:r>
              <a:rPr lang="fr-CA" sz="2400" dirty="0">
                <a:solidFill>
                  <a:srgbClr val="E15A4B"/>
                </a:solidFill>
                <a:latin typeface="Arial Black" panose="020B0A04020102020204" pitchFamily="34" charset="0"/>
              </a:rPr>
              <a:t>Résultats des réformes passées</a:t>
            </a:r>
          </a:p>
        </p:txBody>
      </p:sp>
      <p:sp>
        <p:nvSpPr>
          <p:cNvPr id="5" name="Espace réservé du texte 4">
            <a:extLst>
              <a:ext uri="{FF2B5EF4-FFF2-40B4-BE49-F238E27FC236}">
                <a16:creationId xmlns:a16="http://schemas.microsoft.com/office/drawing/2014/main" id="{AD5D7C94-64A9-1384-6CEE-84D58944A37C}"/>
              </a:ext>
            </a:extLst>
          </p:cNvPr>
          <p:cNvSpPr>
            <a:spLocks noGrp="1"/>
          </p:cNvSpPr>
          <p:nvPr>
            <p:ph type="body" sz="quarter" idx="3"/>
          </p:nvPr>
        </p:nvSpPr>
        <p:spPr/>
        <p:txBody>
          <a:bodyPr/>
          <a:lstStyle/>
          <a:p>
            <a:r>
              <a:rPr lang="fr-CA" dirty="0"/>
              <a:t>Solutions proposées</a:t>
            </a:r>
          </a:p>
        </p:txBody>
      </p:sp>
      <p:sp>
        <p:nvSpPr>
          <p:cNvPr id="6" name="Espace réservé du contenu 5">
            <a:extLst>
              <a:ext uri="{FF2B5EF4-FFF2-40B4-BE49-F238E27FC236}">
                <a16:creationId xmlns:a16="http://schemas.microsoft.com/office/drawing/2014/main" id="{6102E9A5-4A19-3F11-BC2C-23FA3521B3C9}"/>
              </a:ext>
            </a:extLst>
          </p:cNvPr>
          <p:cNvSpPr>
            <a:spLocks noGrp="1"/>
          </p:cNvSpPr>
          <p:nvPr>
            <p:ph sz="quarter" idx="4"/>
          </p:nvPr>
        </p:nvSpPr>
        <p:spPr>
          <a:xfrm>
            <a:off x="4629150" y="1574500"/>
            <a:ext cx="3887391" cy="2623032"/>
          </a:xfrm>
        </p:spPr>
        <p:txBody>
          <a:bodyPr>
            <a:normAutofit fontScale="92500" lnSpcReduction="10000"/>
          </a:bodyPr>
          <a:lstStyle/>
          <a:p>
            <a:pPr>
              <a:lnSpc>
                <a:spcPct val="100000"/>
              </a:lnSpc>
            </a:pPr>
            <a:r>
              <a:rPr lang="fr-CA" sz="2000" dirty="0">
                <a:latin typeface="+mj-lt"/>
              </a:rPr>
              <a:t>Encore plus de centralisation</a:t>
            </a:r>
          </a:p>
          <a:p>
            <a:pPr>
              <a:lnSpc>
                <a:spcPct val="100000"/>
              </a:lnSpc>
            </a:pPr>
            <a:r>
              <a:rPr lang="fr-CA" sz="2000" dirty="0">
                <a:latin typeface="+mj-lt"/>
              </a:rPr>
              <a:t>Encore plus de privatisation</a:t>
            </a:r>
          </a:p>
          <a:p>
            <a:pPr>
              <a:lnSpc>
                <a:spcPct val="100000"/>
              </a:lnSpc>
            </a:pPr>
            <a:r>
              <a:rPr lang="fr-CA" sz="2000" dirty="0">
                <a:latin typeface="+mj-lt"/>
              </a:rPr>
              <a:t>Encore moins de démocratie</a:t>
            </a:r>
          </a:p>
          <a:p>
            <a:pPr>
              <a:lnSpc>
                <a:spcPct val="100000"/>
              </a:lnSpc>
            </a:pPr>
            <a:r>
              <a:rPr lang="fr-CA" sz="2000" dirty="0">
                <a:latin typeface="+mj-lt"/>
              </a:rPr>
              <a:t>Pas de réinvestissement massif</a:t>
            </a:r>
          </a:p>
          <a:p>
            <a:pPr>
              <a:lnSpc>
                <a:spcPct val="100000"/>
              </a:lnSpc>
            </a:pPr>
            <a:r>
              <a:rPr lang="fr-CA" sz="2000" dirty="0">
                <a:latin typeface="+mj-lt"/>
              </a:rPr>
              <a:t>Pas de redistribution des ressources</a:t>
            </a:r>
          </a:p>
          <a:p>
            <a:pPr>
              <a:lnSpc>
                <a:spcPct val="100000"/>
              </a:lnSpc>
            </a:pPr>
            <a:endParaRPr lang="fr-CA" sz="2000" dirty="0">
              <a:latin typeface="+mj-lt"/>
            </a:endParaRPr>
          </a:p>
          <a:p>
            <a:pPr marL="0" indent="0" algn="ctr">
              <a:lnSpc>
                <a:spcPct val="100000"/>
              </a:lnSpc>
              <a:buNone/>
            </a:pPr>
            <a:r>
              <a:rPr lang="fr-CA" sz="2000" dirty="0">
                <a:solidFill>
                  <a:srgbClr val="E15A4B"/>
                </a:solidFill>
                <a:latin typeface="Arial Black" panose="020B0A04020102020204" pitchFamily="34" charset="0"/>
              </a:rPr>
              <a:t>Réforme actuelle</a:t>
            </a:r>
          </a:p>
        </p:txBody>
      </p:sp>
      <p:sp>
        <p:nvSpPr>
          <p:cNvPr id="7" name="Flèche : bas 6">
            <a:extLst>
              <a:ext uri="{FF2B5EF4-FFF2-40B4-BE49-F238E27FC236}">
                <a16:creationId xmlns:a16="http://schemas.microsoft.com/office/drawing/2014/main" id="{ACC1EEC0-1A6E-CC5D-2413-7A3F0AF4E1FF}"/>
              </a:ext>
            </a:extLst>
          </p:cNvPr>
          <p:cNvSpPr/>
          <p:nvPr/>
        </p:nvSpPr>
        <p:spPr>
          <a:xfrm>
            <a:off x="2269767" y="3311319"/>
            <a:ext cx="232658" cy="248890"/>
          </a:xfrm>
          <a:prstGeom prst="downArrow">
            <a:avLst/>
          </a:prstGeom>
          <a:solidFill>
            <a:srgbClr val="E15A4B"/>
          </a:solidFill>
          <a:ln>
            <a:solidFill>
              <a:srgbClr val="E15A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Flèche : bas 7">
            <a:extLst>
              <a:ext uri="{FF2B5EF4-FFF2-40B4-BE49-F238E27FC236}">
                <a16:creationId xmlns:a16="http://schemas.microsoft.com/office/drawing/2014/main" id="{FE2CA62F-DBD1-5E0C-2683-31F319FF2A3C}"/>
              </a:ext>
            </a:extLst>
          </p:cNvPr>
          <p:cNvSpPr/>
          <p:nvPr/>
        </p:nvSpPr>
        <p:spPr>
          <a:xfrm>
            <a:off x="6456516" y="3435764"/>
            <a:ext cx="232658" cy="248890"/>
          </a:xfrm>
          <a:prstGeom prst="downArrow">
            <a:avLst/>
          </a:prstGeom>
          <a:solidFill>
            <a:srgbClr val="E15A4B"/>
          </a:solidFill>
          <a:ln>
            <a:solidFill>
              <a:srgbClr val="E15A4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4432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746D4-E62C-8CE7-F645-CB49C59E71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345AE9-C15B-8086-2299-07A7A661A9C4}"/>
              </a:ext>
            </a:extLst>
          </p:cNvPr>
          <p:cNvSpPr>
            <a:spLocks noGrp="1"/>
          </p:cNvSpPr>
          <p:nvPr>
            <p:ph type="title"/>
          </p:nvPr>
        </p:nvSpPr>
        <p:spPr/>
        <p:txBody>
          <a:bodyPr>
            <a:normAutofit/>
          </a:bodyPr>
          <a:lstStyle/>
          <a:p>
            <a:r>
              <a:rPr lang="fr-CA" dirty="0"/>
              <a:t>Le privé en santé, une solution?</a:t>
            </a:r>
          </a:p>
        </p:txBody>
      </p:sp>
      <p:sp>
        <p:nvSpPr>
          <p:cNvPr id="3" name="Espace réservé du texte 2">
            <a:extLst>
              <a:ext uri="{FF2B5EF4-FFF2-40B4-BE49-F238E27FC236}">
                <a16:creationId xmlns:a16="http://schemas.microsoft.com/office/drawing/2014/main" id="{DCD88AEF-186F-4AEC-B09E-3CF97135821C}"/>
              </a:ext>
            </a:extLst>
          </p:cNvPr>
          <p:cNvSpPr>
            <a:spLocks noGrp="1"/>
          </p:cNvSpPr>
          <p:nvPr>
            <p:ph type="body" idx="1"/>
          </p:nvPr>
        </p:nvSpPr>
        <p:spPr/>
        <p:txBody>
          <a:bodyPr/>
          <a:lstStyle/>
          <a:p>
            <a:r>
              <a:rPr lang="fr-CA" dirty="0">
                <a:solidFill>
                  <a:srgbClr val="EC8F46"/>
                </a:solidFill>
              </a:rPr>
              <a:t>02</a:t>
            </a:r>
          </a:p>
        </p:txBody>
      </p:sp>
    </p:spTree>
    <p:extLst>
      <p:ext uri="{BB962C8B-B14F-4D97-AF65-F5344CB8AC3E}">
        <p14:creationId xmlns:p14="http://schemas.microsoft.com/office/powerpoint/2010/main" val="1809326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FB7E3-170E-31C3-778F-94804B860022}"/>
              </a:ext>
            </a:extLst>
          </p:cNvPr>
          <p:cNvSpPr>
            <a:spLocks noGrp="1"/>
          </p:cNvSpPr>
          <p:nvPr>
            <p:ph type="title"/>
          </p:nvPr>
        </p:nvSpPr>
        <p:spPr/>
        <p:txBody>
          <a:bodyPr/>
          <a:lstStyle/>
          <a:p>
            <a:r>
              <a:rPr lang="fr-CA" dirty="0"/>
              <a:t>Le privé est une </a:t>
            </a:r>
            <a:r>
              <a:rPr lang="fr-CA" dirty="0">
                <a:solidFill>
                  <a:srgbClr val="E15A4B"/>
                </a:solidFill>
              </a:rPr>
              <a:t>vieille idée </a:t>
            </a:r>
            <a:r>
              <a:rPr lang="fr-CA" dirty="0"/>
              <a:t>qui ne fonctionne pas</a:t>
            </a:r>
          </a:p>
        </p:txBody>
      </p:sp>
      <p:sp>
        <p:nvSpPr>
          <p:cNvPr id="3" name="Espace réservé du contenu 2">
            <a:extLst>
              <a:ext uri="{FF2B5EF4-FFF2-40B4-BE49-F238E27FC236}">
                <a16:creationId xmlns:a16="http://schemas.microsoft.com/office/drawing/2014/main" id="{B389C963-F7A5-07AA-5252-EC206691425D}"/>
              </a:ext>
            </a:extLst>
          </p:cNvPr>
          <p:cNvSpPr>
            <a:spLocks noGrp="1"/>
          </p:cNvSpPr>
          <p:nvPr>
            <p:ph idx="1"/>
          </p:nvPr>
        </p:nvSpPr>
        <p:spPr>
          <a:xfrm>
            <a:off x="470262" y="1108897"/>
            <a:ext cx="4880871" cy="3176337"/>
          </a:xfrm>
        </p:spPr>
        <p:txBody>
          <a:bodyPr>
            <a:normAutofit fontScale="85000" lnSpcReduction="10000"/>
          </a:bodyPr>
          <a:lstStyle/>
          <a:p>
            <a:pPr marL="285750" marR="0" lvl="0" indent="-285750" algn="l"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Vampirise les ressources publiques plutôt que de désengorger (ex: agences de placement)</a:t>
            </a:r>
            <a:endParaRPr lang="fr-CA" dirty="0">
              <a:latin typeface="+mj-lt"/>
            </a:endParaRPr>
          </a:p>
          <a:p>
            <a:pPr marL="285750" indent="-285750">
              <a:buFont typeface="Arial" panose="020B0604020202020204" pitchFamily="34" charset="0"/>
              <a:buChar char="•"/>
            </a:pPr>
            <a:r>
              <a:rPr lang="fr-CA" dirty="0">
                <a:latin typeface="+mj-lt"/>
              </a:rPr>
              <a:t>Est inefficace (ex: GMF, </a:t>
            </a:r>
            <a:r>
              <a:rPr lang="fr-CA" dirty="0" err="1">
                <a:latin typeface="+mj-lt"/>
              </a:rPr>
              <a:t>supercliniques</a:t>
            </a:r>
            <a:r>
              <a:rPr lang="fr-CA" dirty="0">
                <a:latin typeface="+mj-lt"/>
              </a:rPr>
              <a:t>)</a:t>
            </a:r>
          </a:p>
          <a:p>
            <a:pPr marL="285750" indent="-285750">
              <a:buFont typeface="Arial" panose="020B0604020202020204" pitchFamily="34" charset="0"/>
              <a:buChar char="•"/>
            </a:pPr>
            <a:r>
              <a:rPr lang="fr-CA" dirty="0">
                <a:latin typeface="+mj-lt"/>
              </a:rPr>
              <a:t>Coûte plus cher (ex: chirurgies, médicaments)</a:t>
            </a:r>
          </a:p>
          <a:p>
            <a:pPr marL="285750" indent="-285750">
              <a:buFont typeface="Arial" panose="020B0604020202020204" pitchFamily="34" charset="0"/>
              <a:buChar char="•"/>
            </a:pPr>
            <a:r>
              <a:rPr lang="fr-CA" dirty="0">
                <a:latin typeface="+mj-lt"/>
              </a:rPr>
              <a:t>Nuit à la qualité des services (ex: télémédecine, SAD, RPA)</a:t>
            </a:r>
          </a:p>
          <a:p>
            <a:pPr marL="285750" indent="-285750">
              <a:buFont typeface="Arial" panose="020B0604020202020204" pitchFamily="34" charset="0"/>
              <a:buChar char="•"/>
            </a:pPr>
            <a:r>
              <a:rPr lang="fr-CA" dirty="0">
                <a:latin typeface="+mj-lt"/>
              </a:rPr>
              <a:t>Nuit à l’équité dans l’accès (ex: télémédecine, chirurgies)</a:t>
            </a:r>
          </a:p>
          <a:p>
            <a:r>
              <a:rPr lang="fr-CA" dirty="0">
                <a:solidFill>
                  <a:srgbClr val="E15A4B"/>
                </a:solidFill>
                <a:latin typeface="Arial Black" panose="020B0A04020102020204" pitchFamily="34" charset="0"/>
              </a:rPr>
              <a:t>Tout ceci est vrai même quand les services sont payés par le public!</a:t>
            </a:r>
          </a:p>
          <a:p>
            <a:pPr marL="285750" indent="-285750">
              <a:buFont typeface="Arial" panose="020B0604020202020204" pitchFamily="34" charset="0"/>
              <a:buChar char="•"/>
            </a:pPr>
            <a:endParaRPr lang="fr-CA" dirty="0">
              <a:latin typeface="+mj-lt"/>
            </a:endParaRPr>
          </a:p>
          <a:p>
            <a:pPr marL="285750" indent="-285750">
              <a:buFont typeface="Arial" panose="020B0604020202020204" pitchFamily="34" charset="0"/>
              <a:buChar char="•"/>
            </a:pPr>
            <a:endParaRPr lang="fr-CA" dirty="0">
              <a:latin typeface="+mj-lt"/>
            </a:endParaRPr>
          </a:p>
        </p:txBody>
      </p:sp>
      <p:pic>
        <p:nvPicPr>
          <p:cNvPr id="4" name="Image 3">
            <a:extLst>
              <a:ext uri="{FF2B5EF4-FFF2-40B4-BE49-F238E27FC236}">
                <a16:creationId xmlns:a16="http://schemas.microsoft.com/office/drawing/2014/main" id="{48492A22-AEA8-AFFA-17C7-9E0FC7B23590}"/>
              </a:ext>
            </a:extLst>
          </p:cNvPr>
          <p:cNvPicPr>
            <a:picLocks noChangeAspect="1"/>
          </p:cNvPicPr>
          <p:nvPr/>
        </p:nvPicPr>
        <p:blipFill>
          <a:blip r:embed="rId3"/>
          <a:stretch>
            <a:fillRect/>
          </a:stretch>
        </p:blipFill>
        <p:spPr>
          <a:xfrm>
            <a:off x="5336386" y="1038845"/>
            <a:ext cx="3239960" cy="3246389"/>
          </a:xfrm>
          <a:prstGeom prst="rect">
            <a:avLst/>
          </a:prstGeom>
        </p:spPr>
      </p:pic>
    </p:spTree>
    <p:extLst>
      <p:ext uri="{BB962C8B-B14F-4D97-AF65-F5344CB8AC3E}">
        <p14:creationId xmlns:p14="http://schemas.microsoft.com/office/powerpoint/2010/main" val="1772561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0341D-65B9-4227-744A-5A903FBDC502}"/>
              </a:ext>
            </a:extLst>
          </p:cNvPr>
          <p:cNvSpPr>
            <a:spLocks noGrp="1"/>
          </p:cNvSpPr>
          <p:nvPr>
            <p:ph type="title"/>
          </p:nvPr>
        </p:nvSpPr>
        <p:spPr>
          <a:xfrm>
            <a:off x="463187" y="273844"/>
            <a:ext cx="8210550" cy="510700"/>
          </a:xfrm>
        </p:spPr>
        <p:txBody>
          <a:bodyPr/>
          <a:lstStyle/>
          <a:p>
            <a:r>
              <a:rPr lang="fr-CA" dirty="0"/>
              <a:t>Désengorge le public?</a:t>
            </a:r>
          </a:p>
        </p:txBody>
      </p:sp>
      <p:sp>
        <p:nvSpPr>
          <p:cNvPr id="3" name="Espace réservé du contenu 2">
            <a:extLst>
              <a:ext uri="{FF2B5EF4-FFF2-40B4-BE49-F238E27FC236}">
                <a16:creationId xmlns:a16="http://schemas.microsoft.com/office/drawing/2014/main" id="{9BD51B13-1CF6-DE31-3A65-A2F988435C46}"/>
              </a:ext>
            </a:extLst>
          </p:cNvPr>
          <p:cNvSpPr>
            <a:spLocks noGrp="1"/>
          </p:cNvSpPr>
          <p:nvPr>
            <p:ph idx="1"/>
          </p:nvPr>
        </p:nvSpPr>
        <p:spPr>
          <a:xfrm>
            <a:off x="435233" y="784544"/>
            <a:ext cx="5253742" cy="3571030"/>
          </a:xfrm>
        </p:spPr>
        <p:txBody>
          <a:bodyPr>
            <a:normAutofit lnSpcReduction="10000"/>
          </a:bodyPr>
          <a:lstStyle/>
          <a:p>
            <a:pPr marL="285750" indent="-285750">
              <a:lnSpc>
                <a:spcPct val="120000"/>
              </a:lnSpc>
              <a:buFont typeface="Arial" panose="020B0604020202020204" pitchFamily="34" charset="0"/>
              <a:buChar char="•"/>
            </a:pPr>
            <a:r>
              <a:rPr lang="fr-CA" sz="1800" dirty="0">
                <a:latin typeface="+mj-lt"/>
              </a:rPr>
              <a:t>Pas dans un contexte où la </a:t>
            </a:r>
            <a:r>
              <a:rPr lang="fr-CA" dirty="0">
                <a:solidFill>
                  <a:srgbClr val="E15A4B"/>
                </a:solidFill>
                <a:latin typeface="Arial Black" panose="020B0A04020102020204" pitchFamily="34" charset="0"/>
              </a:rPr>
              <a:t>main-d’œuvre</a:t>
            </a:r>
            <a:r>
              <a:rPr lang="fr-CA" sz="1800" dirty="0">
                <a:latin typeface="+mj-lt"/>
              </a:rPr>
              <a:t> est limitée!</a:t>
            </a:r>
            <a:endParaRPr lang="fr-CA" dirty="0">
              <a:solidFill>
                <a:srgbClr val="E15A4B"/>
              </a:solidFill>
              <a:latin typeface="Arial Black" panose="020B0A04020102020204" pitchFamily="34" charset="0"/>
            </a:endParaRPr>
          </a:p>
          <a:p>
            <a:pPr marL="285750" indent="-285750">
              <a:lnSpc>
                <a:spcPct val="120000"/>
              </a:lnSpc>
              <a:buFont typeface="Arial" panose="020B0604020202020204" pitchFamily="34" charset="0"/>
              <a:buChar char="•"/>
            </a:pPr>
            <a:r>
              <a:rPr lang="fr-CA" sz="1800" dirty="0">
                <a:latin typeface="+mj-lt"/>
              </a:rPr>
              <a:t>Le privé et le public sont des </a:t>
            </a:r>
            <a:r>
              <a:rPr lang="fr-CA" sz="1800" dirty="0">
                <a:solidFill>
                  <a:srgbClr val="E15A4B"/>
                </a:solidFill>
                <a:latin typeface="Arial Black" panose="020B0A04020102020204" pitchFamily="34" charset="0"/>
              </a:rPr>
              <a:t>vases communicants</a:t>
            </a:r>
          </a:p>
          <a:p>
            <a:pPr marL="285750" indent="-285750">
              <a:lnSpc>
                <a:spcPct val="120000"/>
              </a:lnSpc>
              <a:buFont typeface="Arial" panose="020B0604020202020204" pitchFamily="34" charset="0"/>
              <a:buChar char="•"/>
            </a:pPr>
            <a:r>
              <a:rPr lang="fr-CA" sz="1800" dirty="0">
                <a:latin typeface="+mj-lt"/>
              </a:rPr>
              <a:t>Entre 1987 et 2019, </a:t>
            </a:r>
            <a:r>
              <a:rPr lang="fr-CA" sz="1800" dirty="0">
                <a:solidFill>
                  <a:srgbClr val="E15A4B"/>
                </a:solidFill>
                <a:latin typeface="Arial Black" panose="020B0A04020102020204" pitchFamily="34" charset="0"/>
              </a:rPr>
              <a:t>augmentation </a:t>
            </a:r>
            <a:r>
              <a:rPr lang="fr-CA" sz="1800" dirty="0">
                <a:latin typeface="+mj-lt"/>
              </a:rPr>
              <a:t>du pourcentage des travailleuses en SSS qui exercent dans le </a:t>
            </a:r>
            <a:r>
              <a:rPr lang="fr-CA" sz="1800" dirty="0">
                <a:solidFill>
                  <a:srgbClr val="E15A4B"/>
                </a:solidFill>
                <a:latin typeface="Arial Black" panose="020B0A04020102020204" pitchFamily="34" charset="0"/>
              </a:rPr>
              <a:t>secteur privé</a:t>
            </a:r>
            <a:r>
              <a:rPr lang="fr-CA" dirty="0">
                <a:latin typeface="+mj-lt"/>
              </a:rPr>
              <a:t>…</a:t>
            </a:r>
          </a:p>
          <a:p>
            <a:pPr marL="285750" indent="-285750">
              <a:lnSpc>
                <a:spcPct val="120000"/>
              </a:lnSpc>
              <a:buFont typeface="Arial" panose="020B0604020202020204" pitchFamily="34" charset="0"/>
              <a:buChar char="•"/>
            </a:pPr>
            <a:r>
              <a:rPr lang="fr-CA" sz="1800" dirty="0">
                <a:latin typeface="+mj-lt"/>
              </a:rPr>
              <a:t>… et </a:t>
            </a:r>
            <a:r>
              <a:rPr lang="fr-CA" sz="1800" dirty="0">
                <a:solidFill>
                  <a:srgbClr val="E15A4B"/>
                </a:solidFill>
                <a:latin typeface="Arial Black" panose="020B0A04020102020204" pitchFamily="34" charset="0"/>
              </a:rPr>
              <a:t>diminution </a:t>
            </a:r>
            <a:r>
              <a:rPr lang="fr-CA" sz="1800" dirty="0">
                <a:latin typeface="+mj-lt"/>
              </a:rPr>
              <a:t>du pourcentage des travailleuses en SSS qui exercent dans le </a:t>
            </a:r>
            <a:r>
              <a:rPr lang="fr-CA" sz="1800" dirty="0">
                <a:solidFill>
                  <a:srgbClr val="E15A4B"/>
                </a:solidFill>
                <a:latin typeface="Arial Black" panose="020B0A04020102020204" pitchFamily="34" charset="0"/>
              </a:rPr>
              <a:t>secteur public</a:t>
            </a:r>
            <a:endParaRPr lang="fr-CA" sz="1800" dirty="0">
              <a:latin typeface="+mj-lt"/>
            </a:endParaRPr>
          </a:p>
          <a:p>
            <a:pPr>
              <a:lnSpc>
                <a:spcPct val="120000"/>
              </a:lnSpc>
            </a:pPr>
            <a:endParaRPr lang="fr-CA" dirty="0"/>
          </a:p>
        </p:txBody>
      </p:sp>
      <p:pic>
        <p:nvPicPr>
          <p:cNvPr id="5" name="Image 4">
            <a:extLst>
              <a:ext uri="{FF2B5EF4-FFF2-40B4-BE49-F238E27FC236}">
                <a16:creationId xmlns:a16="http://schemas.microsoft.com/office/drawing/2014/main" id="{2BE4E553-43B9-E82D-1B7B-9DA15590FAD8}"/>
              </a:ext>
            </a:extLst>
          </p:cNvPr>
          <p:cNvPicPr>
            <a:picLocks noChangeAspect="1"/>
          </p:cNvPicPr>
          <p:nvPr/>
        </p:nvPicPr>
        <p:blipFill>
          <a:blip r:embed="rId3"/>
          <a:stretch>
            <a:fillRect/>
          </a:stretch>
        </p:blipFill>
        <p:spPr>
          <a:xfrm>
            <a:off x="5716929" y="529194"/>
            <a:ext cx="2974896" cy="3709629"/>
          </a:xfrm>
          <a:prstGeom prst="rect">
            <a:avLst/>
          </a:prstGeom>
        </p:spPr>
      </p:pic>
    </p:spTree>
    <p:extLst>
      <p:ext uri="{BB962C8B-B14F-4D97-AF65-F5344CB8AC3E}">
        <p14:creationId xmlns:p14="http://schemas.microsoft.com/office/powerpoint/2010/main" val="499057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511B8C-1AF2-D67E-6361-53C97C1D4C50}"/>
              </a:ext>
            </a:extLst>
          </p:cNvPr>
          <p:cNvSpPr>
            <a:spLocks noGrp="1"/>
          </p:cNvSpPr>
          <p:nvPr>
            <p:ph type="title"/>
          </p:nvPr>
        </p:nvSpPr>
        <p:spPr/>
        <p:txBody>
          <a:bodyPr/>
          <a:lstStyle/>
          <a:p>
            <a:r>
              <a:rPr lang="fr-CA" dirty="0"/>
              <a:t>Plus efficace? Le cas des </a:t>
            </a:r>
            <a:r>
              <a:rPr lang="fr-CA" dirty="0" err="1">
                <a:solidFill>
                  <a:srgbClr val="E15A4B"/>
                </a:solidFill>
              </a:rPr>
              <a:t>gmf</a:t>
            </a:r>
            <a:endParaRPr lang="fr-CA" dirty="0">
              <a:solidFill>
                <a:srgbClr val="E15A4B"/>
              </a:solidFill>
            </a:endParaRPr>
          </a:p>
        </p:txBody>
      </p:sp>
      <p:sp>
        <p:nvSpPr>
          <p:cNvPr id="3" name="Espace réservé du contenu 2">
            <a:extLst>
              <a:ext uri="{FF2B5EF4-FFF2-40B4-BE49-F238E27FC236}">
                <a16:creationId xmlns:a16="http://schemas.microsoft.com/office/drawing/2014/main" id="{9CE03B94-57F3-D59E-D72B-CA9F429A526D}"/>
              </a:ext>
            </a:extLst>
          </p:cNvPr>
          <p:cNvSpPr>
            <a:spLocks noGrp="1"/>
          </p:cNvSpPr>
          <p:nvPr>
            <p:ph idx="1"/>
          </p:nvPr>
        </p:nvSpPr>
        <p:spPr>
          <a:xfrm>
            <a:off x="463187" y="1268015"/>
            <a:ext cx="4520022" cy="2929515"/>
          </a:xfrm>
        </p:spPr>
        <p:txBody>
          <a:bodyPr>
            <a:noAutofit/>
          </a:bodyPr>
          <a:lstStyle/>
          <a:p>
            <a:pPr marL="285750" indent="-285750">
              <a:buFont typeface="Arial" panose="020B0604020202020204" pitchFamily="34" charset="0"/>
              <a:buChar char="•"/>
            </a:pPr>
            <a:r>
              <a:rPr lang="fr-CA" sz="1400" dirty="0">
                <a:latin typeface="+mj-lt"/>
              </a:rPr>
              <a:t>Modèle de </a:t>
            </a:r>
            <a:r>
              <a:rPr lang="fr-CA" sz="1400" dirty="0">
                <a:solidFill>
                  <a:srgbClr val="E15A4B"/>
                </a:solidFill>
                <a:latin typeface="Arial Black" panose="020B0A04020102020204" pitchFamily="34" charset="0"/>
              </a:rPr>
              <a:t>financement public/prestation privée</a:t>
            </a:r>
          </a:p>
          <a:p>
            <a:pPr marL="285750" indent="-285750">
              <a:buFont typeface="Arial" panose="020B0604020202020204" pitchFamily="34" charset="0"/>
              <a:buChar char="•"/>
            </a:pPr>
            <a:r>
              <a:rPr lang="fr-CA" sz="1400" dirty="0">
                <a:latin typeface="+mj-lt"/>
              </a:rPr>
              <a:t>N’ont atteint </a:t>
            </a:r>
            <a:r>
              <a:rPr lang="fr-CA" sz="1400" dirty="0">
                <a:solidFill>
                  <a:srgbClr val="E15A4B"/>
                </a:solidFill>
                <a:latin typeface="Arial Black" panose="020B0A04020102020204" pitchFamily="34" charset="0"/>
              </a:rPr>
              <a:t>aucun des objectifs </a:t>
            </a:r>
            <a:r>
              <a:rPr lang="fr-CA" sz="1400" dirty="0">
                <a:latin typeface="+mj-lt"/>
              </a:rPr>
              <a:t>pour lesquels ils ont été créés.</a:t>
            </a:r>
          </a:p>
          <a:p>
            <a:pPr marL="285750" indent="-285750">
              <a:buFont typeface="Arial" panose="020B0604020202020204" pitchFamily="34" charset="0"/>
              <a:buChar char="•"/>
            </a:pPr>
            <a:r>
              <a:rPr lang="fr-CA" sz="1400" dirty="0">
                <a:solidFill>
                  <a:srgbClr val="E15A4B"/>
                </a:solidFill>
                <a:latin typeface="Arial Black" panose="020B0A04020102020204" pitchFamily="34" charset="0"/>
              </a:rPr>
              <a:t>Les urgences désengorgent les GMF!</a:t>
            </a:r>
          </a:p>
          <a:p>
            <a:pPr marL="285750" indent="-285750">
              <a:buFont typeface="Arial" panose="020B0604020202020204" pitchFamily="34" charset="0"/>
              <a:buChar char="•"/>
            </a:pPr>
            <a:r>
              <a:rPr lang="fr-CA" sz="1400" dirty="0">
                <a:solidFill>
                  <a:srgbClr val="E15A4B"/>
                </a:solidFill>
                <a:latin typeface="Arial Black" panose="020B0A04020102020204" pitchFamily="34" charset="0"/>
              </a:rPr>
              <a:t>Diminution de l’accès </a:t>
            </a:r>
            <a:r>
              <a:rPr lang="fr-CA" sz="1400" dirty="0">
                <a:latin typeface="+mj-lt"/>
              </a:rPr>
              <a:t>aux services psychosociaux</a:t>
            </a:r>
          </a:p>
          <a:p>
            <a:pPr marL="285750" indent="-285750">
              <a:buFont typeface="Arial" panose="020B0604020202020204" pitchFamily="34" charset="0"/>
              <a:buChar char="•"/>
            </a:pPr>
            <a:endParaRPr lang="fr-CA" sz="1400" dirty="0"/>
          </a:p>
        </p:txBody>
      </p:sp>
      <p:pic>
        <p:nvPicPr>
          <p:cNvPr id="5" name="Image 4">
            <a:extLst>
              <a:ext uri="{FF2B5EF4-FFF2-40B4-BE49-F238E27FC236}">
                <a16:creationId xmlns:a16="http://schemas.microsoft.com/office/drawing/2014/main" id="{47A8B713-DADD-F51B-DAB1-E6F181634AEE}"/>
              </a:ext>
            </a:extLst>
          </p:cNvPr>
          <p:cNvPicPr>
            <a:picLocks noChangeAspect="1"/>
          </p:cNvPicPr>
          <p:nvPr/>
        </p:nvPicPr>
        <p:blipFill>
          <a:blip r:embed="rId3"/>
          <a:stretch>
            <a:fillRect/>
          </a:stretch>
        </p:blipFill>
        <p:spPr>
          <a:xfrm>
            <a:off x="5174558" y="1520269"/>
            <a:ext cx="3045794" cy="1937137"/>
          </a:xfrm>
          <a:prstGeom prst="rect">
            <a:avLst/>
          </a:prstGeom>
        </p:spPr>
      </p:pic>
    </p:spTree>
    <p:extLst>
      <p:ext uri="{BB962C8B-B14F-4D97-AF65-F5344CB8AC3E}">
        <p14:creationId xmlns:p14="http://schemas.microsoft.com/office/powerpoint/2010/main" val="352048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A591A-5A79-A906-CF45-C425B158DBBC}"/>
              </a:ext>
            </a:extLst>
          </p:cNvPr>
          <p:cNvSpPr>
            <a:spLocks noGrp="1"/>
          </p:cNvSpPr>
          <p:nvPr>
            <p:ph type="title"/>
          </p:nvPr>
        </p:nvSpPr>
        <p:spPr/>
        <p:txBody>
          <a:bodyPr/>
          <a:lstStyle/>
          <a:p>
            <a:r>
              <a:rPr lang="fr-CA" dirty="0"/>
              <a:t>Coûte moins cher? Le cas des </a:t>
            </a:r>
            <a:r>
              <a:rPr lang="fr-CA" dirty="0">
                <a:solidFill>
                  <a:srgbClr val="E15A4B"/>
                </a:solidFill>
              </a:rPr>
              <a:t>chirurgies</a:t>
            </a:r>
          </a:p>
        </p:txBody>
      </p:sp>
      <p:graphicFrame>
        <p:nvGraphicFramePr>
          <p:cNvPr id="4" name="Espace réservé du contenu 3">
            <a:extLst>
              <a:ext uri="{FF2B5EF4-FFF2-40B4-BE49-F238E27FC236}">
                <a16:creationId xmlns:a16="http://schemas.microsoft.com/office/drawing/2014/main" id="{DA28C238-9368-F344-2682-F9AB51F1F908}"/>
              </a:ext>
            </a:extLst>
          </p:cNvPr>
          <p:cNvGraphicFramePr>
            <a:graphicFrameLocks noGrp="1"/>
          </p:cNvGraphicFramePr>
          <p:nvPr>
            <p:ph idx="1"/>
          </p:nvPr>
        </p:nvGraphicFramePr>
        <p:xfrm>
          <a:off x="4523304" y="1542036"/>
          <a:ext cx="4150796" cy="2770252"/>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a:extLst>
              <a:ext uri="{FF2B5EF4-FFF2-40B4-BE49-F238E27FC236}">
                <a16:creationId xmlns:a16="http://schemas.microsoft.com/office/drawing/2014/main" id="{1506238C-9AC4-62BB-AF38-B32FA923F570}"/>
              </a:ext>
            </a:extLst>
          </p:cNvPr>
          <p:cNvSpPr txBox="1"/>
          <p:nvPr/>
        </p:nvSpPr>
        <p:spPr>
          <a:xfrm>
            <a:off x="4571998" y="923000"/>
            <a:ext cx="408846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400" b="1"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Comparaison public-privé de la moyenne des coûts, 2019-2020</a:t>
            </a:r>
          </a:p>
        </p:txBody>
      </p:sp>
      <p:pic>
        <p:nvPicPr>
          <p:cNvPr id="7" name="Picture 4">
            <a:extLst>
              <a:ext uri="{FF2B5EF4-FFF2-40B4-BE49-F238E27FC236}">
                <a16:creationId xmlns:a16="http://schemas.microsoft.com/office/drawing/2014/main" id="{B47A71D1-9BE6-CEAE-ECDB-2DCBD2F36C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149" y="1098362"/>
            <a:ext cx="3104887" cy="3085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70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0A591A-5A79-A906-CF45-C425B158DBBC}"/>
              </a:ext>
            </a:extLst>
          </p:cNvPr>
          <p:cNvSpPr>
            <a:spLocks noGrp="1"/>
          </p:cNvSpPr>
          <p:nvPr>
            <p:ph type="title"/>
          </p:nvPr>
        </p:nvSpPr>
        <p:spPr/>
        <p:txBody>
          <a:bodyPr/>
          <a:lstStyle/>
          <a:p>
            <a:r>
              <a:rPr lang="fr-CA" dirty="0"/>
              <a:t>Coûte moins cher? Le cas de </a:t>
            </a:r>
            <a:r>
              <a:rPr lang="fr-CA" dirty="0">
                <a:solidFill>
                  <a:srgbClr val="E15A4B"/>
                </a:solidFill>
              </a:rPr>
              <a:t>l’assurance médicaments</a:t>
            </a:r>
          </a:p>
        </p:txBody>
      </p:sp>
      <p:sp>
        <p:nvSpPr>
          <p:cNvPr id="3" name="Espace réservé du contenu 2">
            <a:extLst>
              <a:ext uri="{FF2B5EF4-FFF2-40B4-BE49-F238E27FC236}">
                <a16:creationId xmlns:a16="http://schemas.microsoft.com/office/drawing/2014/main" id="{2ED51931-5126-8B3E-7DA3-3F617B410209}"/>
              </a:ext>
            </a:extLst>
          </p:cNvPr>
          <p:cNvSpPr>
            <a:spLocks noGrp="1"/>
          </p:cNvSpPr>
          <p:nvPr>
            <p:ph idx="1"/>
          </p:nvPr>
        </p:nvSpPr>
        <p:spPr>
          <a:xfrm>
            <a:off x="463187" y="1201163"/>
            <a:ext cx="4400988" cy="3148999"/>
          </a:xfrm>
        </p:spPr>
        <p:txBody>
          <a:bodyPr>
            <a:normAutofit fontScale="77500" lnSpcReduction="20000"/>
          </a:bodyPr>
          <a:lstStyle/>
          <a:p>
            <a:pPr marL="285750" indent="-285750">
              <a:buFont typeface="Arial" panose="020B0604020202020204" pitchFamily="34" charset="0"/>
              <a:buChar char="•"/>
            </a:pPr>
            <a:r>
              <a:rPr lang="fr-CA" dirty="0">
                <a:latin typeface="+mj-lt"/>
              </a:rPr>
              <a:t>Coût par habitant en médicament est </a:t>
            </a:r>
            <a:r>
              <a:rPr lang="fr-CA" dirty="0">
                <a:solidFill>
                  <a:srgbClr val="E15A4B"/>
                </a:solidFill>
                <a:latin typeface="Arial Black" panose="020B0A04020102020204" pitchFamily="34" charset="0"/>
              </a:rPr>
              <a:t>10% plus élevé au Québec </a:t>
            </a:r>
            <a:r>
              <a:rPr lang="fr-CA" dirty="0">
                <a:latin typeface="+mj-lt"/>
              </a:rPr>
              <a:t>que dans le ROC, et </a:t>
            </a:r>
            <a:r>
              <a:rPr lang="fr-CA" dirty="0">
                <a:solidFill>
                  <a:srgbClr val="E15A4B"/>
                </a:solidFill>
                <a:latin typeface="Arial Black" panose="020B0A04020102020204" pitchFamily="34" charset="0"/>
              </a:rPr>
              <a:t>25% plus élevé au Canada </a:t>
            </a:r>
            <a:r>
              <a:rPr lang="fr-CA" dirty="0">
                <a:latin typeface="+mj-lt"/>
              </a:rPr>
              <a:t>que la moyenne des pays de l’OCDE</a:t>
            </a:r>
          </a:p>
          <a:p>
            <a:pPr marL="285750" indent="-285750">
              <a:buFont typeface="Arial" panose="020B0604020202020204" pitchFamily="34" charset="0"/>
              <a:buChar char="•"/>
            </a:pPr>
            <a:r>
              <a:rPr lang="fr-CA" dirty="0">
                <a:latin typeface="+mj-lt"/>
              </a:rPr>
              <a:t>Plus de </a:t>
            </a:r>
            <a:r>
              <a:rPr lang="fr-CA" dirty="0">
                <a:solidFill>
                  <a:srgbClr val="E15A4B"/>
                </a:solidFill>
                <a:latin typeface="Arial Black" panose="020B0A04020102020204" pitchFamily="34" charset="0"/>
              </a:rPr>
              <a:t>8% des Québécois.es </a:t>
            </a:r>
            <a:r>
              <a:rPr lang="fr-CA" dirty="0">
                <a:latin typeface="+mj-lt"/>
              </a:rPr>
              <a:t>se privent de médicaments pour des raisons financières, un des pires taux des pays de l’OCDE</a:t>
            </a:r>
          </a:p>
          <a:p>
            <a:pPr marL="285750" indent="-285750">
              <a:buFont typeface="Arial" panose="020B0604020202020204" pitchFamily="34" charset="0"/>
              <a:buChar char="•"/>
            </a:pPr>
            <a:r>
              <a:rPr lang="fr-CA" dirty="0">
                <a:latin typeface="+mj-lt"/>
              </a:rPr>
              <a:t>Un régime entièrement public permettrait de </a:t>
            </a:r>
            <a:r>
              <a:rPr lang="fr-CA" dirty="0">
                <a:solidFill>
                  <a:srgbClr val="E15A4B"/>
                </a:solidFill>
                <a:latin typeface="Arial Black" panose="020B0A04020102020204" pitchFamily="34" charset="0"/>
              </a:rPr>
              <a:t>réduire les coûts totaux en médicaments de 20%</a:t>
            </a:r>
          </a:p>
        </p:txBody>
      </p:sp>
      <p:pic>
        <p:nvPicPr>
          <p:cNvPr id="5" name="Image 4">
            <a:extLst>
              <a:ext uri="{FF2B5EF4-FFF2-40B4-BE49-F238E27FC236}">
                <a16:creationId xmlns:a16="http://schemas.microsoft.com/office/drawing/2014/main" id="{5AD7B91E-2F81-496C-8A93-46E64F735D16}"/>
              </a:ext>
            </a:extLst>
          </p:cNvPr>
          <p:cNvPicPr>
            <a:picLocks noChangeAspect="1"/>
          </p:cNvPicPr>
          <p:nvPr/>
        </p:nvPicPr>
        <p:blipFill>
          <a:blip r:embed="rId3"/>
          <a:stretch>
            <a:fillRect/>
          </a:stretch>
        </p:blipFill>
        <p:spPr>
          <a:xfrm>
            <a:off x="4864175" y="1640816"/>
            <a:ext cx="4128386" cy="1564933"/>
          </a:xfrm>
          <a:prstGeom prst="rect">
            <a:avLst/>
          </a:prstGeom>
        </p:spPr>
      </p:pic>
    </p:spTree>
    <p:extLst>
      <p:ext uri="{BB962C8B-B14F-4D97-AF65-F5344CB8AC3E}">
        <p14:creationId xmlns:p14="http://schemas.microsoft.com/office/powerpoint/2010/main" val="2389285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71ADB-F4EE-2D6C-40E0-6AAE0EC0FA9D}"/>
              </a:ext>
            </a:extLst>
          </p:cNvPr>
          <p:cNvSpPr>
            <a:spLocks noGrp="1"/>
          </p:cNvSpPr>
          <p:nvPr>
            <p:ph type="title"/>
          </p:nvPr>
        </p:nvSpPr>
        <p:spPr/>
        <p:txBody>
          <a:bodyPr/>
          <a:lstStyle/>
          <a:p>
            <a:r>
              <a:rPr lang="fr-CA" dirty="0"/>
              <a:t>Problèmes d’accès et d’équité dans le cas du </a:t>
            </a:r>
            <a:r>
              <a:rPr lang="fr-CA" dirty="0">
                <a:solidFill>
                  <a:srgbClr val="E15A4B"/>
                </a:solidFill>
              </a:rPr>
              <a:t>financement privé</a:t>
            </a:r>
          </a:p>
        </p:txBody>
      </p:sp>
      <p:sp>
        <p:nvSpPr>
          <p:cNvPr id="3" name="Espace réservé du contenu 2">
            <a:extLst>
              <a:ext uri="{FF2B5EF4-FFF2-40B4-BE49-F238E27FC236}">
                <a16:creationId xmlns:a16="http://schemas.microsoft.com/office/drawing/2014/main" id="{8236AEA4-153E-65C0-3A86-BC45DF144B39}"/>
              </a:ext>
            </a:extLst>
          </p:cNvPr>
          <p:cNvSpPr>
            <a:spLocks noGrp="1"/>
          </p:cNvSpPr>
          <p:nvPr>
            <p:ph idx="1"/>
          </p:nvPr>
        </p:nvSpPr>
        <p:spPr>
          <a:xfrm>
            <a:off x="463187" y="1268016"/>
            <a:ext cx="4108813" cy="3028319"/>
          </a:xfrm>
        </p:spPr>
        <p:txBody>
          <a:bodyPr>
            <a:normAutofit/>
          </a:bodyPr>
          <a:lstStyle/>
          <a:p>
            <a:pPr marL="285750" indent="-285750">
              <a:lnSpc>
                <a:spcPct val="110000"/>
              </a:lnSpc>
              <a:buFont typeface="Arial" panose="020B0604020202020204" pitchFamily="34" charset="0"/>
              <a:buChar char="•"/>
            </a:pPr>
            <a:r>
              <a:rPr lang="fr-CA" sz="1600" dirty="0">
                <a:solidFill>
                  <a:srgbClr val="E15A4B"/>
                </a:solidFill>
                <a:latin typeface="Arial Black" panose="020B0A04020102020204" pitchFamily="34" charset="0"/>
              </a:rPr>
              <a:t>Système à deux vitesses</a:t>
            </a:r>
            <a:r>
              <a:rPr lang="fr-CA" sz="1600" dirty="0">
                <a:latin typeface="+mj-lt"/>
              </a:rPr>
              <a:t>: les personnes mieux nanties peuvent contourner les files d’attente en payant pour des services dans le secteur privé</a:t>
            </a:r>
          </a:p>
          <a:p>
            <a:pPr marL="285750" indent="-285750">
              <a:lnSpc>
                <a:spcPct val="110000"/>
              </a:lnSpc>
              <a:buFont typeface="Arial" panose="020B0604020202020204" pitchFamily="34" charset="0"/>
              <a:buChar char="•"/>
            </a:pPr>
            <a:r>
              <a:rPr lang="fr-CA" sz="1600" dirty="0">
                <a:latin typeface="+mj-lt"/>
              </a:rPr>
              <a:t>Les personnes sans assurances privées sont celles avec les plus grands besoins</a:t>
            </a:r>
          </a:p>
          <a:p>
            <a:pPr marL="285750" indent="-285750">
              <a:lnSpc>
                <a:spcPct val="110000"/>
              </a:lnSpc>
              <a:buFont typeface="Arial" panose="020B0604020202020204" pitchFamily="34" charset="0"/>
              <a:buChar char="•"/>
            </a:pPr>
            <a:r>
              <a:rPr lang="fr-CA" sz="1600" dirty="0">
                <a:latin typeface="+mj-lt"/>
              </a:rPr>
              <a:t>Ressources drainées par le secteur privé = difficultés d’accès plus importantes dans le secteur public pour les personnes défavorisées et les personnes âgées</a:t>
            </a:r>
          </a:p>
        </p:txBody>
      </p:sp>
      <p:graphicFrame>
        <p:nvGraphicFramePr>
          <p:cNvPr id="4" name="Tableau 3">
            <a:extLst>
              <a:ext uri="{FF2B5EF4-FFF2-40B4-BE49-F238E27FC236}">
                <a16:creationId xmlns:a16="http://schemas.microsoft.com/office/drawing/2014/main" id="{40FD627C-F4DE-233D-CD3C-CC70FDBAD511}"/>
              </a:ext>
            </a:extLst>
          </p:cNvPr>
          <p:cNvGraphicFramePr>
            <a:graphicFrameLocks noGrp="1"/>
          </p:cNvGraphicFramePr>
          <p:nvPr/>
        </p:nvGraphicFramePr>
        <p:xfrm>
          <a:off x="4608576" y="1847088"/>
          <a:ext cx="4072239" cy="2449247"/>
        </p:xfrm>
        <a:graphic>
          <a:graphicData uri="http://schemas.openxmlformats.org/drawingml/2006/table">
            <a:tbl>
              <a:tblPr firstRow="1" firstCol="1" bandRow="1">
                <a:tableStyleId>{5C22544A-7EE6-4342-B048-85BDC9FD1C3A}</a:tableStyleId>
              </a:tblPr>
              <a:tblGrid>
                <a:gridCol w="1357097">
                  <a:extLst>
                    <a:ext uri="{9D8B030D-6E8A-4147-A177-3AD203B41FA5}">
                      <a16:colId xmlns:a16="http://schemas.microsoft.com/office/drawing/2014/main" val="3265187957"/>
                    </a:ext>
                  </a:extLst>
                </a:gridCol>
                <a:gridCol w="1357571">
                  <a:extLst>
                    <a:ext uri="{9D8B030D-6E8A-4147-A177-3AD203B41FA5}">
                      <a16:colId xmlns:a16="http://schemas.microsoft.com/office/drawing/2014/main" val="1300752899"/>
                    </a:ext>
                  </a:extLst>
                </a:gridCol>
                <a:gridCol w="1357571">
                  <a:extLst>
                    <a:ext uri="{9D8B030D-6E8A-4147-A177-3AD203B41FA5}">
                      <a16:colId xmlns:a16="http://schemas.microsoft.com/office/drawing/2014/main" val="1004736419"/>
                    </a:ext>
                  </a:extLst>
                </a:gridCol>
              </a:tblGrid>
              <a:tr h="1088554">
                <a:tc>
                  <a:txBody>
                    <a:bodyPr/>
                    <a:lstStyle/>
                    <a:p>
                      <a:pPr>
                        <a:spcBef>
                          <a:spcPts val="1200"/>
                        </a:spcBef>
                        <a:spcAft>
                          <a:spcPts val="1200"/>
                        </a:spcAft>
                      </a:pPr>
                      <a:r>
                        <a:rPr lang="fr-CA" sz="1100" dirty="0">
                          <a:solidFill>
                            <a:srgbClr val="EADFCB"/>
                          </a:solidFill>
                          <a:effectLst/>
                          <a:latin typeface="Arial Black" panose="020B0A04020102020204" pitchFamily="34" charset="0"/>
                        </a:rPr>
                        <a:t> </a:t>
                      </a:r>
                      <a:endParaRPr lang="fr-CA" sz="1100" dirty="0">
                        <a:solidFill>
                          <a:srgbClr val="EADFCB"/>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124248"/>
                    </a:solidFill>
                  </a:tcPr>
                </a:tc>
                <a:tc>
                  <a:txBody>
                    <a:bodyPr/>
                    <a:lstStyle/>
                    <a:p>
                      <a:pPr>
                        <a:spcBef>
                          <a:spcPts val="1200"/>
                        </a:spcBef>
                        <a:spcAft>
                          <a:spcPts val="1200"/>
                        </a:spcAft>
                      </a:pPr>
                      <a:r>
                        <a:rPr lang="fr-CA" sz="1100" dirty="0">
                          <a:solidFill>
                            <a:srgbClr val="EADFCB"/>
                          </a:solidFill>
                          <a:effectLst/>
                          <a:latin typeface="Arial Black" panose="020B0A04020102020204" pitchFamily="34" charset="0"/>
                        </a:rPr>
                        <a:t>Adhérents</a:t>
                      </a:r>
                      <a:endParaRPr lang="fr-CA" sz="1100" dirty="0">
                        <a:solidFill>
                          <a:srgbClr val="EADFCB"/>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124248"/>
                    </a:solidFill>
                  </a:tcPr>
                </a:tc>
                <a:tc>
                  <a:txBody>
                    <a:bodyPr/>
                    <a:lstStyle/>
                    <a:p>
                      <a:pPr>
                        <a:spcBef>
                          <a:spcPts val="1200"/>
                        </a:spcBef>
                        <a:spcAft>
                          <a:spcPts val="1200"/>
                        </a:spcAft>
                      </a:pPr>
                      <a:r>
                        <a:rPr lang="fr-CA" sz="1100" dirty="0">
                          <a:solidFill>
                            <a:srgbClr val="EADFCB"/>
                          </a:solidFill>
                          <a:effectLst/>
                          <a:latin typeface="Arial Black" panose="020B0A04020102020204" pitchFamily="34" charset="0"/>
                        </a:rPr>
                        <a:t>Population du Québec</a:t>
                      </a:r>
                      <a:endParaRPr lang="fr-CA" sz="1100" dirty="0">
                        <a:solidFill>
                          <a:srgbClr val="EADFCB"/>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124248"/>
                    </a:solidFill>
                  </a:tcPr>
                </a:tc>
                <a:extLst>
                  <a:ext uri="{0D108BD9-81ED-4DB2-BD59-A6C34878D82A}">
                    <a16:rowId xmlns:a16="http://schemas.microsoft.com/office/drawing/2014/main" val="2124917367"/>
                  </a:ext>
                </a:extLst>
              </a:tr>
              <a:tr h="544277">
                <a:tc>
                  <a:txBody>
                    <a:bodyPr/>
                    <a:lstStyle/>
                    <a:p>
                      <a:pPr>
                        <a:spcBef>
                          <a:spcPts val="1200"/>
                        </a:spcBef>
                        <a:spcAft>
                          <a:spcPts val="1200"/>
                        </a:spcAft>
                      </a:pPr>
                      <a:r>
                        <a:rPr lang="fr-CA" sz="1100" dirty="0">
                          <a:solidFill>
                            <a:srgbClr val="EADFCB"/>
                          </a:solidFill>
                          <a:effectLst/>
                          <a:latin typeface="Arial Black" panose="020B0A04020102020204" pitchFamily="34" charset="0"/>
                        </a:rPr>
                        <a:t>65 ans et plus</a:t>
                      </a:r>
                      <a:endParaRPr lang="fr-CA" sz="1100" dirty="0">
                        <a:solidFill>
                          <a:srgbClr val="EADFCB"/>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124248"/>
                    </a:solidFill>
                  </a:tcPr>
                </a:tc>
                <a:tc>
                  <a:txBody>
                    <a:bodyPr/>
                    <a:lstStyle/>
                    <a:p>
                      <a:pPr algn="ctr">
                        <a:spcBef>
                          <a:spcPts val="1200"/>
                        </a:spcBef>
                        <a:spcAft>
                          <a:spcPts val="1200"/>
                        </a:spcAft>
                      </a:pPr>
                      <a:r>
                        <a:rPr lang="fr-CA" sz="1200" dirty="0">
                          <a:solidFill>
                            <a:srgbClr val="124248"/>
                          </a:solidFill>
                          <a:effectLst/>
                          <a:latin typeface="Arial Black" panose="020B0A04020102020204" pitchFamily="34" charset="0"/>
                        </a:rPr>
                        <a:t>45 %</a:t>
                      </a:r>
                      <a:endParaRPr lang="fr-CA" sz="1200" dirty="0">
                        <a:solidFill>
                          <a:srgbClr val="124248"/>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EADFCB"/>
                    </a:solidFill>
                  </a:tcPr>
                </a:tc>
                <a:tc>
                  <a:txBody>
                    <a:bodyPr/>
                    <a:lstStyle/>
                    <a:p>
                      <a:pPr algn="ctr">
                        <a:spcBef>
                          <a:spcPts val="1200"/>
                        </a:spcBef>
                        <a:spcAft>
                          <a:spcPts val="1200"/>
                        </a:spcAft>
                      </a:pPr>
                      <a:r>
                        <a:rPr lang="fr-CA" sz="1200" dirty="0">
                          <a:solidFill>
                            <a:srgbClr val="124248"/>
                          </a:solidFill>
                          <a:effectLst/>
                          <a:latin typeface="Arial Black" panose="020B0A04020102020204" pitchFamily="34" charset="0"/>
                        </a:rPr>
                        <a:t>20 %</a:t>
                      </a:r>
                      <a:endParaRPr lang="fr-CA" sz="1200" dirty="0">
                        <a:solidFill>
                          <a:srgbClr val="124248"/>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EADFCB"/>
                    </a:solidFill>
                  </a:tcPr>
                </a:tc>
                <a:extLst>
                  <a:ext uri="{0D108BD9-81ED-4DB2-BD59-A6C34878D82A}">
                    <a16:rowId xmlns:a16="http://schemas.microsoft.com/office/drawing/2014/main" val="266960282"/>
                  </a:ext>
                </a:extLst>
              </a:tr>
              <a:tr h="816416">
                <a:tc>
                  <a:txBody>
                    <a:bodyPr/>
                    <a:lstStyle/>
                    <a:p>
                      <a:pPr>
                        <a:spcBef>
                          <a:spcPts val="1200"/>
                        </a:spcBef>
                        <a:spcAft>
                          <a:spcPts val="1200"/>
                        </a:spcAft>
                      </a:pPr>
                      <a:r>
                        <a:rPr lang="fr-CA" sz="1100" dirty="0">
                          <a:solidFill>
                            <a:srgbClr val="EADFCB"/>
                          </a:solidFill>
                          <a:effectLst/>
                          <a:latin typeface="Arial Black" panose="020B0A04020102020204" pitchFamily="34" charset="0"/>
                        </a:rPr>
                        <a:t>Avec aide financière de dernier recours</a:t>
                      </a:r>
                      <a:endParaRPr lang="fr-CA" sz="1100" dirty="0">
                        <a:solidFill>
                          <a:srgbClr val="EADFCB"/>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124248"/>
                    </a:solidFill>
                  </a:tcPr>
                </a:tc>
                <a:tc>
                  <a:txBody>
                    <a:bodyPr/>
                    <a:lstStyle/>
                    <a:p>
                      <a:pPr algn="ctr">
                        <a:spcBef>
                          <a:spcPts val="1200"/>
                        </a:spcBef>
                        <a:spcAft>
                          <a:spcPts val="1200"/>
                        </a:spcAft>
                      </a:pPr>
                      <a:r>
                        <a:rPr lang="fr-CA" sz="1200" dirty="0">
                          <a:solidFill>
                            <a:srgbClr val="124248"/>
                          </a:solidFill>
                          <a:effectLst/>
                          <a:latin typeface="Arial Black" panose="020B0A04020102020204" pitchFamily="34" charset="0"/>
                        </a:rPr>
                        <a:t>11 %</a:t>
                      </a:r>
                      <a:endParaRPr lang="fr-CA" sz="1200" dirty="0">
                        <a:solidFill>
                          <a:srgbClr val="124248"/>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EADFCB"/>
                    </a:solidFill>
                  </a:tcPr>
                </a:tc>
                <a:tc>
                  <a:txBody>
                    <a:bodyPr/>
                    <a:lstStyle/>
                    <a:p>
                      <a:pPr algn="ctr">
                        <a:spcBef>
                          <a:spcPts val="1200"/>
                        </a:spcBef>
                        <a:spcAft>
                          <a:spcPts val="1200"/>
                        </a:spcAft>
                      </a:pPr>
                      <a:r>
                        <a:rPr lang="fr-CA" sz="1200" dirty="0">
                          <a:solidFill>
                            <a:srgbClr val="124248"/>
                          </a:solidFill>
                          <a:effectLst/>
                          <a:latin typeface="Arial Black" panose="020B0A04020102020204" pitchFamily="34" charset="0"/>
                        </a:rPr>
                        <a:t>4,3 %</a:t>
                      </a:r>
                      <a:endParaRPr lang="fr-CA" sz="1200" dirty="0">
                        <a:solidFill>
                          <a:srgbClr val="124248"/>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nchor="ctr">
                    <a:solidFill>
                      <a:srgbClr val="EADFCB"/>
                    </a:solidFill>
                  </a:tcPr>
                </a:tc>
                <a:extLst>
                  <a:ext uri="{0D108BD9-81ED-4DB2-BD59-A6C34878D82A}">
                    <a16:rowId xmlns:a16="http://schemas.microsoft.com/office/drawing/2014/main" val="2270626635"/>
                  </a:ext>
                </a:extLst>
              </a:tr>
            </a:tbl>
          </a:graphicData>
        </a:graphic>
      </p:graphicFrame>
      <p:sp>
        <p:nvSpPr>
          <p:cNvPr id="5" name="ZoneTexte 4">
            <a:extLst>
              <a:ext uri="{FF2B5EF4-FFF2-40B4-BE49-F238E27FC236}">
                <a16:creationId xmlns:a16="http://schemas.microsoft.com/office/drawing/2014/main" id="{CB70370D-6276-85A2-C645-E882D7B1BE1B}"/>
              </a:ext>
            </a:extLst>
          </p:cNvPr>
          <p:cNvSpPr txBox="1"/>
          <p:nvPr/>
        </p:nvSpPr>
        <p:spPr>
          <a:xfrm>
            <a:off x="4588519" y="1234387"/>
            <a:ext cx="411235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E15A4B"/>
                </a:solidFill>
                <a:effectLst/>
                <a:uLnTx/>
                <a:uFillTx/>
                <a:latin typeface="Arial Black" panose="020B0A04020102020204" pitchFamily="34" charset="0"/>
                <a:ea typeface="Calibri" panose="020F0502020204030204" pitchFamily="34" charset="0"/>
                <a:cs typeface="Times New Roman" panose="02020603050405020304" pitchFamily="18" charset="0"/>
              </a:rPr>
              <a:t>Comparaison du profil des adhérents au régime public d’assurance médicaments à l’ensemble de la population du Québec, 2020</a:t>
            </a:r>
            <a:endParaRPr kumimoji="0" lang="fr-CA" sz="1200" b="1"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14320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871ADB-F4EE-2D6C-40E0-6AAE0EC0FA9D}"/>
              </a:ext>
            </a:extLst>
          </p:cNvPr>
          <p:cNvSpPr>
            <a:spLocks noGrp="1"/>
          </p:cNvSpPr>
          <p:nvPr>
            <p:ph type="title"/>
          </p:nvPr>
        </p:nvSpPr>
        <p:spPr/>
        <p:txBody>
          <a:bodyPr/>
          <a:lstStyle/>
          <a:p>
            <a:r>
              <a:rPr lang="fr-CA" dirty="0"/>
              <a:t>Problèmes d’accès et d’équité dans le cas de la </a:t>
            </a:r>
            <a:r>
              <a:rPr lang="fr-CA" dirty="0">
                <a:solidFill>
                  <a:srgbClr val="E15A4B"/>
                </a:solidFill>
              </a:rPr>
              <a:t>prestation privée</a:t>
            </a:r>
          </a:p>
        </p:txBody>
      </p:sp>
      <p:sp>
        <p:nvSpPr>
          <p:cNvPr id="7" name="Espace réservé du contenu 6">
            <a:extLst>
              <a:ext uri="{FF2B5EF4-FFF2-40B4-BE49-F238E27FC236}">
                <a16:creationId xmlns:a16="http://schemas.microsoft.com/office/drawing/2014/main" id="{09F0DB4C-5306-DF43-A977-5FC1B0B14364}"/>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fr-CA" sz="2400" dirty="0">
                <a:latin typeface="+mj-lt"/>
              </a:rPr>
              <a:t>Cas lourds et complexes </a:t>
            </a:r>
            <a:r>
              <a:rPr lang="fr-CA" sz="2400" dirty="0">
                <a:solidFill>
                  <a:srgbClr val="E15A4B"/>
                </a:solidFill>
                <a:latin typeface="Arial Black" panose="020B0A04020102020204" pitchFamily="34" charset="0"/>
              </a:rPr>
              <a:t>non rentables</a:t>
            </a:r>
          </a:p>
          <a:p>
            <a:pPr marL="285750" indent="-285750">
              <a:buFont typeface="Arial" panose="020B0604020202020204" pitchFamily="34" charset="0"/>
              <a:buChar char="•"/>
            </a:pPr>
            <a:r>
              <a:rPr lang="fr-CA" sz="2400" dirty="0">
                <a:latin typeface="+mj-lt"/>
              </a:rPr>
              <a:t>Une prise en charge déficiente des personnes les plus vulnérables</a:t>
            </a:r>
          </a:p>
          <a:p>
            <a:pPr marL="285750" indent="-285750">
              <a:buFont typeface="Arial" panose="020B0604020202020204" pitchFamily="34" charset="0"/>
              <a:buChar char="•"/>
            </a:pPr>
            <a:r>
              <a:rPr lang="fr-CA" sz="2400" dirty="0">
                <a:latin typeface="+mj-lt"/>
              </a:rPr>
              <a:t>Les personnes avec les besoins les plus grands doivent attendre </a:t>
            </a:r>
            <a:r>
              <a:rPr lang="fr-CA" sz="2400" dirty="0">
                <a:solidFill>
                  <a:srgbClr val="E15A4B"/>
                </a:solidFill>
                <a:latin typeface="Arial Black" panose="020B0A04020102020204" pitchFamily="34" charset="0"/>
              </a:rPr>
              <a:t>plus longtemps </a:t>
            </a:r>
            <a:r>
              <a:rPr lang="fr-CA" sz="2400" dirty="0">
                <a:latin typeface="+mj-lt"/>
              </a:rPr>
              <a:t>dans le secteur public</a:t>
            </a:r>
          </a:p>
          <a:p>
            <a:pPr lvl="1"/>
            <a:endParaRPr lang="fr-CA" dirty="0">
              <a:latin typeface="+mj-lt"/>
            </a:endParaRPr>
          </a:p>
        </p:txBody>
      </p:sp>
    </p:spTree>
    <p:extLst>
      <p:ext uri="{BB962C8B-B14F-4D97-AF65-F5344CB8AC3E}">
        <p14:creationId xmlns:p14="http://schemas.microsoft.com/office/powerpoint/2010/main" val="365624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24C8120-ED49-155B-6408-4A60946ABE1E}"/>
              </a:ext>
            </a:extLst>
          </p:cNvPr>
          <p:cNvSpPr>
            <a:spLocks noGrp="1"/>
          </p:cNvSpPr>
          <p:nvPr>
            <p:ph sz="half" idx="1"/>
          </p:nvPr>
        </p:nvSpPr>
        <p:spPr>
          <a:xfrm>
            <a:off x="411320" y="939998"/>
            <a:ext cx="3886200" cy="3263504"/>
          </a:xfrm>
        </p:spPr>
        <p:txBody>
          <a:bodyPr/>
          <a:lstStyle/>
          <a:p>
            <a:r>
              <a:rPr lang="fr-CA" sz="3600" dirty="0">
                <a:solidFill>
                  <a:srgbClr val="EC8F46"/>
                </a:solidFill>
                <a:latin typeface="Arial Black" panose="020B0A04020102020204" pitchFamily="34" charset="0"/>
              </a:rPr>
              <a:t>L’IRIS: </a:t>
            </a:r>
          </a:p>
          <a:p>
            <a:r>
              <a:rPr lang="fr-CA" sz="3600" dirty="0">
                <a:solidFill>
                  <a:srgbClr val="EC8F46"/>
                </a:solidFill>
                <a:latin typeface="Arial Black" panose="020B0A04020102020204" pitchFamily="34" charset="0"/>
              </a:rPr>
              <a:t>QUI SOMMES-NOUS?</a:t>
            </a:r>
          </a:p>
        </p:txBody>
      </p:sp>
      <p:sp>
        <p:nvSpPr>
          <p:cNvPr id="3" name="Espace réservé du contenu 2">
            <a:extLst>
              <a:ext uri="{FF2B5EF4-FFF2-40B4-BE49-F238E27FC236}">
                <a16:creationId xmlns:a16="http://schemas.microsoft.com/office/drawing/2014/main" id="{B011E2D9-7E92-B289-866B-BA5CD544F7DB}"/>
              </a:ext>
            </a:extLst>
          </p:cNvPr>
          <p:cNvSpPr>
            <a:spLocks noGrp="1"/>
          </p:cNvSpPr>
          <p:nvPr>
            <p:ph sz="half" idx="2"/>
          </p:nvPr>
        </p:nvSpPr>
        <p:spPr>
          <a:xfrm>
            <a:off x="4846480" y="939998"/>
            <a:ext cx="3886200" cy="3263504"/>
          </a:xfrm>
        </p:spPr>
        <p:txBody>
          <a:bodyPr>
            <a:noAutofit/>
          </a:bodyPr>
          <a:lstStyle/>
          <a:p>
            <a:pPr marL="285750" indent="-285750">
              <a:lnSpc>
                <a:spcPct val="100000"/>
              </a:lnSpc>
              <a:buFont typeface="Arial" panose="020B0604020202020204" pitchFamily="34" charset="0"/>
              <a:buChar char="•"/>
            </a:pPr>
            <a:r>
              <a:rPr lang="fr-CA" sz="1800" i="1" dirty="0">
                <a:latin typeface="+mj-lt"/>
              </a:rPr>
              <a:t>L’IRIS est une organisation sans but lucratif fondée en 2000. </a:t>
            </a:r>
          </a:p>
          <a:p>
            <a:pPr marL="285750" indent="-285750">
              <a:lnSpc>
                <a:spcPct val="100000"/>
              </a:lnSpc>
              <a:buFont typeface="Arial" panose="020B0604020202020204" pitchFamily="34" charset="0"/>
              <a:buChar char="•"/>
            </a:pPr>
            <a:r>
              <a:rPr lang="fr-CA" sz="1800" i="1" dirty="0">
                <a:latin typeface="+mj-lt"/>
              </a:rPr>
              <a:t>Nous analysons les politiques publiques et l’économie du Québec.</a:t>
            </a:r>
          </a:p>
          <a:p>
            <a:pPr marL="285750" indent="-285750">
              <a:lnSpc>
                <a:spcPct val="100000"/>
              </a:lnSpc>
              <a:buFont typeface="Arial" panose="020B0604020202020204" pitchFamily="34" charset="0"/>
              <a:buChar char="•"/>
            </a:pPr>
            <a:r>
              <a:rPr lang="fr-CA" sz="1800" i="1" dirty="0">
                <a:latin typeface="+mj-lt"/>
              </a:rPr>
              <a:t>Pour mieux les comprendre et les transformer.</a:t>
            </a:r>
          </a:p>
          <a:p>
            <a:pPr marL="285750" indent="-285750">
              <a:lnSpc>
                <a:spcPct val="100000"/>
              </a:lnSpc>
              <a:buFont typeface="Arial" panose="020B0604020202020204" pitchFamily="34" charset="0"/>
              <a:buChar char="•"/>
            </a:pPr>
            <a:r>
              <a:rPr lang="fr-CA" sz="1800" i="1" dirty="0">
                <a:latin typeface="+mj-lt"/>
              </a:rPr>
              <a:t>Nous faisons des recherches rigoureuses.</a:t>
            </a:r>
          </a:p>
          <a:p>
            <a:pPr marL="285750" indent="-285750">
              <a:lnSpc>
                <a:spcPct val="100000"/>
              </a:lnSpc>
              <a:buFont typeface="Arial" panose="020B0604020202020204" pitchFamily="34" charset="0"/>
              <a:buChar char="•"/>
            </a:pPr>
            <a:r>
              <a:rPr lang="fr-CA" sz="1800" i="1" dirty="0">
                <a:latin typeface="+mj-lt"/>
              </a:rPr>
              <a:t>Pour aider à construire une société plus juste.</a:t>
            </a:r>
          </a:p>
          <a:p>
            <a:pPr marL="285750" indent="-285750">
              <a:lnSpc>
                <a:spcPct val="100000"/>
              </a:lnSpc>
              <a:buFont typeface="Arial" panose="020B0604020202020204" pitchFamily="34" charset="0"/>
              <a:buChar char="•"/>
            </a:pPr>
            <a:endParaRPr lang="fr-CA" sz="1800" i="1" dirty="0">
              <a:latin typeface="+mj-lt"/>
            </a:endParaRPr>
          </a:p>
        </p:txBody>
      </p:sp>
    </p:spTree>
    <p:extLst>
      <p:ext uri="{BB962C8B-B14F-4D97-AF65-F5344CB8AC3E}">
        <p14:creationId xmlns:p14="http://schemas.microsoft.com/office/powerpoint/2010/main" val="51750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2C717-9B96-31E6-5302-C9B68184C3E4}"/>
              </a:ext>
            </a:extLst>
          </p:cNvPr>
          <p:cNvSpPr>
            <a:spLocks noGrp="1"/>
          </p:cNvSpPr>
          <p:nvPr>
            <p:ph type="title"/>
          </p:nvPr>
        </p:nvSpPr>
        <p:spPr>
          <a:xfrm>
            <a:off x="473801" y="0"/>
            <a:ext cx="8210550" cy="994172"/>
          </a:xfrm>
        </p:spPr>
        <p:txBody>
          <a:bodyPr/>
          <a:lstStyle/>
          <a:p>
            <a:r>
              <a:rPr lang="fr-CA" dirty="0"/>
              <a:t>Problèmes de qualité des services</a:t>
            </a:r>
          </a:p>
        </p:txBody>
      </p:sp>
      <p:pic>
        <p:nvPicPr>
          <p:cNvPr id="7" name="Image 6">
            <a:extLst>
              <a:ext uri="{FF2B5EF4-FFF2-40B4-BE49-F238E27FC236}">
                <a16:creationId xmlns:a16="http://schemas.microsoft.com/office/drawing/2014/main" id="{303889E5-7726-DB76-2157-E69F125DA8E5}"/>
              </a:ext>
            </a:extLst>
          </p:cNvPr>
          <p:cNvPicPr>
            <a:picLocks noChangeAspect="1"/>
          </p:cNvPicPr>
          <p:nvPr/>
        </p:nvPicPr>
        <p:blipFill>
          <a:blip r:embed="rId3"/>
          <a:stretch>
            <a:fillRect/>
          </a:stretch>
        </p:blipFill>
        <p:spPr>
          <a:xfrm>
            <a:off x="517181" y="829104"/>
            <a:ext cx="3820402" cy="1301213"/>
          </a:xfrm>
          <a:prstGeom prst="rect">
            <a:avLst/>
          </a:prstGeom>
        </p:spPr>
      </p:pic>
      <p:sp>
        <p:nvSpPr>
          <p:cNvPr id="9" name="ZoneTexte 8">
            <a:extLst>
              <a:ext uri="{FF2B5EF4-FFF2-40B4-BE49-F238E27FC236}">
                <a16:creationId xmlns:a16="http://schemas.microsoft.com/office/drawing/2014/main" id="{FC394186-2AB5-795D-BBFE-7F37A90B14A3}"/>
              </a:ext>
            </a:extLst>
          </p:cNvPr>
          <p:cNvSpPr txBox="1"/>
          <p:nvPr/>
        </p:nvSpPr>
        <p:spPr>
          <a:xfrm>
            <a:off x="517181" y="2386097"/>
            <a:ext cx="3820402" cy="147732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Angleterre: sous-traitance des services de santé au secteur privé à partir de 2012</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Résultat: augmentation de la mortalité évitable</a:t>
            </a:r>
          </a:p>
        </p:txBody>
      </p:sp>
      <p:pic>
        <p:nvPicPr>
          <p:cNvPr id="8" name="Espace réservé du contenu 7">
            <a:extLst>
              <a:ext uri="{FF2B5EF4-FFF2-40B4-BE49-F238E27FC236}">
                <a16:creationId xmlns:a16="http://schemas.microsoft.com/office/drawing/2014/main" id="{E9F009CA-5DD2-604B-DEC7-4EF3CFDB996B}"/>
              </a:ext>
            </a:extLst>
          </p:cNvPr>
          <p:cNvPicPr>
            <a:picLocks noGrp="1" noChangeAspect="1"/>
          </p:cNvPicPr>
          <p:nvPr>
            <p:ph idx="1"/>
          </p:nvPr>
        </p:nvPicPr>
        <p:blipFill>
          <a:blip r:embed="rId4"/>
          <a:stretch>
            <a:fillRect/>
          </a:stretch>
        </p:blipFill>
        <p:spPr>
          <a:xfrm>
            <a:off x="4365943" y="2130317"/>
            <a:ext cx="2088216" cy="2088216"/>
          </a:xfrm>
          <a:prstGeom prst="rect">
            <a:avLst/>
          </a:prstGeom>
        </p:spPr>
      </p:pic>
      <p:pic>
        <p:nvPicPr>
          <p:cNvPr id="11" name="Image 10">
            <a:extLst>
              <a:ext uri="{FF2B5EF4-FFF2-40B4-BE49-F238E27FC236}">
                <a16:creationId xmlns:a16="http://schemas.microsoft.com/office/drawing/2014/main" id="{0E5649BF-CEDE-B92F-A52A-E1528FEA59EA}"/>
              </a:ext>
            </a:extLst>
          </p:cNvPr>
          <p:cNvPicPr>
            <a:picLocks noChangeAspect="1"/>
          </p:cNvPicPr>
          <p:nvPr/>
        </p:nvPicPr>
        <p:blipFill>
          <a:blip r:embed="rId5"/>
          <a:stretch>
            <a:fillRect/>
          </a:stretch>
        </p:blipFill>
        <p:spPr>
          <a:xfrm>
            <a:off x="6454159" y="2130317"/>
            <a:ext cx="2088217" cy="2088217"/>
          </a:xfrm>
          <a:prstGeom prst="rect">
            <a:avLst/>
          </a:prstGeom>
        </p:spPr>
      </p:pic>
      <p:pic>
        <p:nvPicPr>
          <p:cNvPr id="13" name="Image 12">
            <a:extLst>
              <a:ext uri="{FF2B5EF4-FFF2-40B4-BE49-F238E27FC236}">
                <a16:creationId xmlns:a16="http://schemas.microsoft.com/office/drawing/2014/main" id="{AD33D308-0A4F-656D-DEBD-B27DDA9BA2D7}"/>
              </a:ext>
            </a:extLst>
          </p:cNvPr>
          <p:cNvPicPr>
            <a:picLocks noChangeAspect="1"/>
          </p:cNvPicPr>
          <p:nvPr/>
        </p:nvPicPr>
        <p:blipFill>
          <a:blip r:embed="rId6"/>
          <a:stretch>
            <a:fillRect/>
          </a:stretch>
        </p:blipFill>
        <p:spPr>
          <a:xfrm>
            <a:off x="4365943" y="913277"/>
            <a:ext cx="2209763" cy="1217040"/>
          </a:xfrm>
          <a:prstGeom prst="rect">
            <a:avLst/>
          </a:prstGeom>
        </p:spPr>
      </p:pic>
    </p:spTree>
    <p:extLst>
      <p:ext uri="{BB962C8B-B14F-4D97-AF65-F5344CB8AC3E}">
        <p14:creationId xmlns:p14="http://schemas.microsoft.com/office/powerpoint/2010/main" val="278875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8A0EC-5FCA-4327-33AB-6D6B4B07A841}"/>
              </a:ext>
            </a:extLst>
          </p:cNvPr>
          <p:cNvSpPr>
            <a:spLocks noGrp="1"/>
          </p:cNvSpPr>
          <p:nvPr>
            <p:ph type="title"/>
          </p:nvPr>
        </p:nvSpPr>
        <p:spPr/>
        <p:txBody>
          <a:bodyPr>
            <a:normAutofit/>
          </a:bodyPr>
          <a:lstStyle/>
          <a:p>
            <a:r>
              <a:rPr lang="fr-CA" dirty="0"/>
              <a:t>Six remèdes: résoudre les vrais problèmes</a:t>
            </a:r>
          </a:p>
        </p:txBody>
      </p:sp>
      <p:sp>
        <p:nvSpPr>
          <p:cNvPr id="3" name="Espace réservé du texte 2">
            <a:extLst>
              <a:ext uri="{FF2B5EF4-FFF2-40B4-BE49-F238E27FC236}">
                <a16:creationId xmlns:a16="http://schemas.microsoft.com/office/drawing/2014/main" id="{73C3FB07-DF40-AE02-31D9-7B3DA12E0F1D}"/>
              </a:ext>
            </a:extLst>
          </p:cNvPr>
          <p:cNvSpPr>
            <a:spLocks noGrp="1"/>
          </p:cNvSpPr>
          <p:nvPr>
            <p:ph type="body" idx="1"/>
          </p:nvPr>
        </p:nvSpPr>
        <p:spPr/>
        <p:txBody>
          <a:bodyPr/>
          <a:lstStyle/>
          <a:p>
            <a:r>
              <a:rPr lang="fr-CA" dirty="0">
                <a:solidFill>
                  <a:srgbClr val="EC8F46"/>
                </a:solidFill>
              </a:rPr>
              <a:t>03</a:t>
            </a:r>
          </a:p>
        </p:txBody>
      </p:sp>
    </p:spTree>
    <p:extLst>
      <p:ext uri="{BB962C8B-B14F-4D97-AF65-F5344CB8AC3E}">
        <p14:creationId xmlns:p14="http://schemas.microsoft.com/office/powerpoint/2010/main" val="1179467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8C296-51E0-AB74-6DBB-28EBC4AB6D8B}"/>
              </a:ext>
            </a:extLst>
          </p:cNvPr>
          <p:cNvSpPr>
            <a:spLocks noGrp="1"/>
          </p:cNvSpPr>
          <p:nvPr>
            <p:ph type="title"/>
          </p:nvPr>
        </p:nvSpPr>
        <p:spPr/>
        <p:txBody>
          <a:bodyPr/>
          <a:lstStyle/>
          <a:p>
            <a:r>
              <a:rPr lang="fr-CA" dirty="0"/>
              <a:t>Proposer une alternative/une vision</a:t>
            </a:r>
          </a:p>
        </p:txBody>
      </p:sp>
      <p:sp>
        <p:nvSpPr>
          <p:cNvPr id="3" name="Espace réservé du contenu 2">
            <a:extLst>
              <a:ext uri="{FF2B5EF4-FFF2-40B4-BE49-F238E27FC236}">
                <a16:creationId xmlns:a16="http://schemas.microsoft.com/office/drawing/2014/main" id="{29BD67C5-700F-39EC-8797-C89D7025F22C}"/>
              </a:ext>
            </a:extLst>
          </p:cNvPr>
          <p:cNvSpPr>
            <a:spLocks noGrp="1"/>
          </p:cNvSpPr>
          <p:nvPr>
            <p:ph idx="1"/>
          </p:nvPr>
        </p:nvSpPr>
        <p:spPr>
          <a:xfrm>
            <a:off x="463187" y="1217396"/>
            <a:ext cx="8210550" cy="2980135"/>
          </a:xfrm>
        </p:spPr>
        <p:txBody>
          <a:bodyPr>
            <a:normAutofit fontScale="92500" lnSpcReduction="10000"/>
          </a:bodyPr>
          <a:lstStyle/>
          <a:p>
            <a:pPr marL="285750" indent="-285750">
              <a:buFont typeface="Arial" panose="020B0604020202020204" pitchFamily="34" charset="0"/>
              <a:buChar char="•"/>
            </a:pPr>
            <a:r>
              <a:rPr lang="fr-CA" dirty="0">
                <a:latin typeface="+mj-lt"/>
              </a:rPr>
              <a:t>Comme pour la réforme Barrette, le système de santé que léguera la réforme Dubé </a:t>
            </a:r>
            <a:r>
              <a:rPr lang="fr-CA" dirty="0">
                <a:solidFill>
                  <a:srgbClr val="E15A4B"/>
                </a:solidFill>
                <a:latin typeface="Arial Black" panose="020B0A04020102020204" pitchFamily="34" charset="0"/>
              </a:rPr>
              <a:t>amplifiera</a:t>
            </a:r>
            <a:r>
              <a:rPr lang="fr-CA" dirty="0">
                <a:latin typeface="+mj-lt"/>
              </a:rPr>
              <a:t> les problèmes existants. Il devra lui aussi être </a:t>
            </a:r>
            <a:r>
              <a:rPr lang="fr-CA" dirty="0">
                <a:solidFill>
                  <a:srgbClr val="E15A4B"/>
                </a:solidFill>
                <a:latin typeface="Arial Black" panose="020B0A04020102020204" pitchFamily="34" charset="0"/>
              </a:rPr>
              <a:t>remplacé</a:t>
            </a:r>
            <a:r>
              <a:rPr lang="fr-CA" dirty="0">
                <a:latin typeface="+mj-lt"/>
              </a:rPr>
              <a:t>.</a:t>
            </a:r>
          </a:p>
          <a:p>
            <a:pPr marL="285750" indent="-285750">
              <a:buFont typeface="Arial" panose="020B0604020202020204" pitchFamily="34" charset="0"/>
              <a:buChar char="•"/>
            </a:pPr>
            <a:r>
              <a:rPr lang="fr-CA" dirty="0">
                <a:latin typeface="+mj-lt"/>
              </a:rPr>
              <a:t>En se basant sur 20 ans de recherche en santé, l’IRIS propose </a:t>
            </a:r>
            <a:r>
              <a:rPr lang="fr-CA" dirty="0">
                <a:solidFill>
                  <a:srgbClr val="E15A4B"/>
                </a:solidFill>
                <a:latin typeface="Arial Black" panose="020B0A04020102020204" pitchFamily="34" charset="0"/>
              </a:rPr>
              <a:t>six remèdes </a:t>
            </a:r>
            <a:r>
              <a:rPr lang="fr-CA" dirty="0">
                <a:latin typeface="+mj-lt"/>
              </a:rPr>
              <a:t>pour reconstruire le réseau.</a:t>
            </a:r>
          </a:p>
          <a:p>
            <a:pPr marL="285750" indent="-285750">
              <a:buFont typeface="Arial" panose="020B0604020202020204" pitchFamily="34" charset="0"/>
              <a:buChar char="•"/>
            </a:pPr>
            <a:r>
              <a:rPr lang="fr-CA" dirty="0">
                <a:latin typeface="+mj-lt"/>
              </a:rPr>
              <a:t>Effectuer un virage majeur pour assurer la </a:t>
            </a:r>
            <a:r>
              <a:rPr lang="fr-CA" dirty="0">
                <a:solidFill>
                  <a:srgbClr val="E15A4B"/>
                </a:solidFill>
                <a:latin typeface="Arial Black" panose="020B0A04020102020204" pitchFamily="34" charset="0"/>
              </a:rPr>
              <a:t>pérennité</a:t>
            </a:r>
            <a:r>
              <a:rPr lang="fr-CA" dirty="0">
                <a:latin typeface="+mj-lt"/>
              </a:rPr>
              <a:t> et la </a:t>
            </a:r>
            <a:r>
              <a:rPr lang="fr-CA" dirty="0">
                <a:solidFill>
                  <a:srgbClr val="E15A4B"/>
                </a:solidFill>
                <a:latin typeface="Arial Black" panose="020B0A04020102020204" pitchFamily="34" charset="0"/>
              </a:rPr>
              <a:t>résilience</a:t>
            </a:r>
            <a:r>
              <a:rPr lang="fr-CA" dirty="0">
                <a:latin typeface="+mj-lt"/>
              </a:rPr>
              <a:t> du système de santé et le rendre véritablement </a:t>
            </a:r>
            <a:r>
              <a:rPr lang="fr-CA" dirty="0">
                <a:solidFill>
                  <a:srgbClr val="E15A4B"/>
                </a:solidFill>
                <a:latin typeface="Arial Black" panose="020B0A04020102020204" pitchFamily="34" charset="0"/>
              </a:rPr>
              <a:t>efficace</a:t>
            </a:r>
            <a:r>
              <a:rPr lang="fr-CA" dirty="0">
                <a:latin typeface="+mj-lt"/>
              </a:rPr>
              <a:t>.</a:t>
            </a:r>
          </a:p>
          <a:p>
            <a:pPr marL="285750" indent="-285750">
              <a:buFont typeface="Arial" panose="020B0604020202020204" pitchFamily="34" charset="0"/>
              <a:buChar char="•"/>
            </a:pPr>
            <a:r>
              <a:rPr lang="fr-CA" dirty="0">
                <a:latin typeface="+mj-lt"/>
              </a:rPr>
              <a:t>Horizon de </a:t>
            </a:r>
            <a:r>
              <a:rPr lang="fr-CA" dirty="0">
                <a:solidFill>
                  <a:srgbClr val="E15A4B"/>
                </a:solidFill>
                <a:latin typeface="Arial Black" panose="020B0A04020102020204" pitchFamily="34" charset="0"/>
              </a:rPr>
              <a:t>trois à six ans</a:t>
            </a:r>
            <a:r>
              <a:rPr lang="fr-CA" dirty="0">
                <a:latin typeface="+mj-lt"/>
              </a:rPr>
              <a:t>.</a:t>
            </a:r>
          </a:p>
        </p:txBody>
      </p:sp>
    </p:spTree>
    <p:extLst>
      <p:ext uri="{BB962C8B-B14F-4D97-AF65-F5344CB8AC3E}">
        <p14:creationId xmlns:p14="http://schemas.microsoft.com/office/powerpoint/2010/main" val="128947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96931A8-C662-89F7-B5F8-EE2E3A723DEC}"/>
              </a:ext>
            </a:extLst>
          </p:cNvPr>
          <p:cNvSpPr>
            <a:spLocks noGrp="1"/>
          </p:cNvSpPr>
          <p:nvPr>
            <p:ph type="title"/>
          </p:nvPr>
        </p:nvSpPr>
        <p:spPr/>
        <p:txBody>
          <a:bodyPr>
            <a:normAutofit/>
          </a:bodyPr>
          <a:lstStyle/>
          <a:p>
            <a:pPr algn="ctr"/>
            <a:r>
              <a:rPr lang="fr-CA" sz="1600" dirty="0"/>
              <a:t>BROCHURE DISPONIBLE GRATUITEMENT SUR LE SITE DE L’iris</a:t>
            </a:r>
          </a:p>
        </p:txBody>
      </p:sp>
      <p:pic>
        <p:nvPicPr>
          <p:cNvPr id="6" name="Image 5">
            <a:extLst>
              <a:ext uri="{FF2B5EF4-FFF2-40B4-BE49-F238E27FC236}">
                <a16:creationId xmlns:a16="http://schemas.microsoft.com/office/drawing/2014/main" id="{02790316-827F-5DDC-068D-5A6E4509F1FC}"/>
              </a:ext>
            </a:extLst>
          </p:cNvPr>
          <p:cNvPicPr>
            <a:picLocks noChangeAspect="1"/>
          </p:cNvPicPr>
          <p:nvPr/>
        </p:nvPicPr>
        <p:blipFill>
          <a:blip r:embed="rId3"/>
          <a:stretch>
            <a:fillRect/>
          </a:stretch>
        </p:blipFill>
        <p:spPr>
          <a:xfrm>
            <a:off x="1180926" y="783345"/>
            <a:ext cx="3391074" cy="3348209"/>
          </a:xfrm>
          <a:prstGeom prst="rect">
            <a:avLst/>
          </a:prstGeom>
        </p:spPr>
      </p:pic>
      <p:pic>
        <p:nvPicPr>
          <p:cNvPr id="8" name="Image 7">
            <a:extLst>
              <a:ext uri="{FF2B5EF4-FFF2-40B4-BE49-F238E27FC236}">
                <a16:creationId xmlns:a16="http://schemas.microsoft.com/office/drawing/2014/main" id="{D8E20758-5959-2D1A-7655-4D79A75F365E}"/>
              </a:ext>
            </a:extLst>
          </p:cNvPr>
          <p:cNvPicPr>
            <a:picLocks noChangeAspect="1"/>
          </p:cNvPicPr>
          <p:nvPr/>
        </p:nvPicPr>
        <p:blipFill>
          <a:blip r:embed="rId4"/>
          <a:stretch>
            <a:fillRect/>
          </a:stretch>
        </p:blipFill>
        <p:spPr>
          <a:xfrm>
            <a:off x="4572000" y="783345"/>
            <a:ext cx="3512488" cy="3348209"/>
          </a:xfrm>
          <a:prstGeom prst="rect">
            <a:avLst/>
          </a:prstGeom>
        </p:spPr>
      </p:pic>
    </p:spTree>
    <p:extLst>
      <p:ext uri="{BB962C8B-B14F-4D97-AF65-F5344CB8AC3E}">
        <p14:creationId xmlns:p14="http://schemas.microsoft.com/office/powerpoint/2010/main" val="1871927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37315" y="346282"/>
            <a:ext cx="4056710" cy="4286441"/>
          </a:xfrm>
        </p:spPr>
        <p:txBody>
          <a:bodyPr>
            <a:normAutofit/>
          </a:bodyPr>
          <a:lstStyle/>
          <a:p>
            <a:pPr marL="285750" indent="-285750">
              <a:buFont typeface="Arial" panose="020B0604020202020204" pitchFamily="34" charset="0"/>
              <a:buChar char="•"/>
            </a:pPr>
            <a:r>
              <a:rPr lang="fr-CA" sz="1600" dirty="0">
                <a:latin typeface="+mj-lt"/>
              </a:rPr>
              <a:t>Les services publics les plus efficaces sont ceux qui sont gérés en collaboration étroite avec les usagères et les usagers des services, de manière </a:t>
            </a:r>
            <a:r>
              <a:rPr lang="fr-CA" sz="1600" dirty="0">
                <a:solidFill>
                  <a:srgbClr val="EC8F46"/>
                </a:solidFill>
                <a:latin typeface="Arial Black" panose="020B0A04020102020204" pitchFamily="34" charset="0"/>
              </a:rPr>
              <a:t>démocratique et décentralisée</a:t>
            </a:r>
            <a:r>
              <a:rPr lang="fr-CA" sz="1600" dirty="0">
                <a:latin typeface="+mj-lt"/>
              </a:rPr>
              <a:t>.</a:t>
            </a:r>
          </a:p>
          <a:p>
            <a:pPr marL="285750" indent="-285750">
              <a:buFont typeface="Arial" panose="020B0604020202020204" pitchFamily="34" charset="0"/>
              <a:buChar char="•"/>
            </a:pPr>
            <a:r>
              <a:rPr lang="fr-CA" sz="1600" dirty="0">
                <a:latin typeface="+mj-lt"/>
              </a:rPr>
              <a:t>Créer des lieux d’accès directs </a:t>
            </a:r>
            <a:r>
              <a:rPr lang="fr-CA" sz="1600" dirty="0">
                <a:solidFill>
                  <a:srgbClr val="EC8F46"/>
                </a:solidFill>
                <a:latin typeface="Arial Black" panose="020B0A04020102020204" pitchFamily="34" charset="0"/>
              </a:rPr>
              <a:t>dotés de réels pouvoirs</a:t>
            </a:r>
            <a:r>
              <a:rPr lang="fr-CA" sz="1600" dirty="0">
                <a:latin typeface="+mj-lt"/>
              </a:rPr>
              <a:t> pour déterminer les priorités, les objectifs, les programmes et les services offerts.</a:t>
            </a:r>
          </a:p>
          <a:p>
            <a:pPr marL="285750" indent="-285750">
              <a:buFont typeface="Arial" panose="020B0604020202020204" pitchFamily="34" charset="0"/>
              <a:buChar char="•"/>
            </a:pPr>
            <a:r>
              <a:rPr lang="fr-CA" sz="1600" dirty="0">
                <a:solidFill>
                  <a:srgbClr val="EC8F46"/>
                </a:solidFill>
                <a:latin typeface="Arial Black" panose="020B0A04020102020204" pitchFamily="34" charset="0"/>
              </a:rPr>
              <a:t>Rendre des comptes aux usagères et aux usagers</a:t>
            </a:r>
            <a:r>
              <a:rPr lang="fr-CA" sz="1600" dirty="0">
                <a:latin typeface="+mj-lt"/>
              </a:rPr>
              <a:t> des services plutôt qu’à des supérieurs hiérarchiques et déconnectés du terrain</a:t>
            </a:r>
          </a:p>
          <a:p>
            <a:pPr marL="285750" indent="-285750">
              <a:buFont typeface="Arial" panose="020B0604020202020204" pitchFamily="34" charset="0"/>
              <a:buChar char="•"/>
            </a:pPr>
            <a:r>
              <a:rPr lang="fr-CA" sz="1600" dirty="0">
                <a:latin typeface="+mj-lt"/>
              </a:rPr>
              <a:t>CA = 1/3 gestionnaires, 1/3 personnel, 1/3 population</a:t>
            </a:r>
          </a:p>
          <a:p>
            <a:pPr marL="285750" indent="-285750">
              <a:buFont typeface="Arial" panose="020B0604020202020204" pitchFamily="34" charset="0"/>
              <a:buChar char="•"/>
            </a:pPr>
            <a:r>
              <a:rPr lang="fr-CA" sz="1600" dirty="0">
                <a:latin typeface="+mj-lt"/>
              </a:rPr>
              <a:t>Rupture avec la </a:t>
            </a:r>
            <a:r>
              <a:rPr lang="fr-CA" sz="1600" dirty="0">
                <a:solidFill>
                  <a:srgbClr val="EC8F46"/>
                </a:solidFill>
                <a:latin typeface="Arial Black" panose="020B0A04020102020204" pitchFamily="34" charset="0"/>
              </a:rPr>
              <a:t>nouvelle gestion publique</a:t>
            </a:r>
          </a:p>
          <a:p>
            <a:endParaRPr lang="fr-CA" sz="1600" dirty="0">
              <a:latin typeface="+mj-lt"/>
            </a:endParaRPr>
          </a:p>
        </p:txBody>
      </p:sp>
      <p:pic>
        <p:nvPicPr>
          <p:cNvPr id="11" name="Espace réservé du contenu 10">
            <a:extLst>
              <a:ext uri="{FF2B5EF4-FFF2-40B4-BE49-F238E27FC236}">
                <a16:creationId xmlns:a16="http://schemas.microsoft.com/office/drawing/2014/main" id="{CD19A664-607B-C401-6517-D3EE6202B640}"/>
              </a:ext>
            </a:extLst>
          </p:cNvPr>
          <p:cNvPicPr>
            <a:picLocks noGrp="1" noChangeAspect="1"/>
          </p:cNvPicPr>
          <p:nvPr>
            <p:ph sz="half" idx="1"/>
          </p:nvPr>
        </p:nvPicPr>
        <p:blipFill>
          <a:blip r:embed="rId3"/>
          <a:stretch>
            <a:fillRect/>
          </a:stretch>
        </p:blipFill>
        <p:spPr>
          <a:xfrm>
            <a:off x="192449" y="1184651"/>
            <a:ext cx="4214237" cy="2774197"/>
          </a:xfrm>
        </p:spPr>
      </p:pic>
    </p:spTree>
    <p:extLst>
      <p:ext uri="{BB962C8B-B14F-4D97-AF65-F5344CB8AC3E}">
        <p14:creationId xmlns:p14="http://schemas.microsoft.com/office/powerpoint/2010/main" val="22501589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600" dirty="0">
                <a:latin typeface="+mj-lt"/>
              </a:rPr>
              <a:t>Régler le mal-financement du réseau en visant un ratio 50/50 pour les dépenses en santé et services sociaux: </a:t>
            </a:r>
            <a:r>
              <a:rPr lang="fr-CA" sz="1600" dirty="0">
                <a:solidFill>
                  <a:srgbClr val="EC8F46"/>
                </a:solidFill>
                <a:latin typeface="Arial Black" panose="020B0A04020102020204" pitchFamily="34" charset="0"/>
              </a:rPr>
              <a:t>50% préventif </a:t>
            </a:r>
            <a:r>
              <a:rPr lang="fr-CA" sz="1600" dirty="0">
                <a:latin typeface="+mj-lt"/>
              </a:rPr>
              <a:t>et première ligne vs </a:t>
            </a:r>
            <a:r>
              <a:rPr lang="fr-CA" sz="1600" dirty="0">
                <a:solidFill>
                  <a:srgbClr val="EC8F46"/>
                </a:solidFill>
                <a:latin typeface="Arial Black" panose="020B0A04020102020204" pitchFamily="34" charset="0"/>
              </a:rPr>
              <a:t>50% curatif</a:t>
            </a:r>
            <a:endParaRPr lang="fr-CA" sz="1600" dirty="0">
              <a:latin typeface="+mj-lt"/>
            </a:endParaRPr>
          </a:p>
          <a:p>
            <a:pPr marL="285750" indent="-285750">
              <a:buFont typeface="Arial" panose="020B0604020202020204" pitchFamily="34" charset="0"/>
              <a:buChar char="•"/>
            </a:pPr>
            <a:r>
              <a:rPr lang="fr-CA" sz="1600" dirty="0">
                <a:latin typeface="+mj-lt"/>
              </a:rPr>
              <a:t>Situation actuelle des dépenses de programme: 27% vs 73%</a:t>
            </a:r>
          </a:p>
          <a:p>
            <a:pPr marL="285750" indent="-285750">
              <a:buFont typeface="Arial" panose="020B0604020202020204" pitchFamily="34" charset="0"/>
              <a:buChar char="•"/>
            </a:pPr>
            <a:r>
              <a:rPr lang="fr-CA" sz="1600" dirty="0">
                <a:latin typeface="+mj-lt"/>
              </a:rPr>
              <a:t>Agir sur les </a:t>
            </a:r>
            <a:r>
              <a:rPr lang="fr-CA" sz="1600" dirty="0">
                <a:solidFill>
                  <a:srgbClr val="EC8F46"/>
                </a:solidFill>
                <a:latin typeface="Arial Black" panose="020B0A04020102020204" pitchFamily="34" charset="0"/>
              </a:rPr>
              <a:t>déterminants sociaux de la santé</a:t>
            </a:r>
            <a:r>
              <a:rPr lang="fr-CA" sz="1600" dirty="0">
                <a:latin typeface="+mj-lt"/>
              </a:rPr>
              <a:t>: réduire les besoins en améliorant la santé de la population en amont</a:t>
            </a:r>
          </a:p>
          <a:p>
            <a:pPr marL="285750" indent="-285750">
              <a:buFont typeface="Arial" panose="020B0604020202020204" pitchFamily="34" charset="0"/>
              <a:buChar char="•"/>
            </a:pPr>
            <a:r>
              <a:rPr lang="fr-CA" sz="1600" dirty="0">
                <a:latin typeface="+mj-lt"/>
              </a:rPr>
              <a:t>Comptent pour 50% de l’état de santé de la population</a:t>
            </a:r>
          </a:p>
        </p:txBody>
      </p:sp>
      <p:pic>
        <p:nvPicPr>
          <p:cNvPr id="4" name="Image 3">
            <a:extLst>
              <a:ext uri="{FF2B5EF4-FFF2-40B4-BE49-F238E27FC236}">
                <a16:creationId xmlns:a16="http://schemas.microsoft.com/office/drawing/2014/main" id="{CE717159-F75F-E5F8-64B6-FA4C0A47A084}"/>
              </a:ext>
            </a:extLst>
          </p:cNvPr>
          <p:cNvPicPr>
            <a:picLocks noChangeAspect="1"/>
          </p:cNvPicPr>
          <p:nvPr/>
        </p:nvPicPr>
        <p:blipFill>
          <a:blip r:embed="rId3"/>
          <a:stretch>
            <a:fillRect/>
          </a:stretch>
        </p:blipFill>
        <p:spPr>
          <a:xfrm>
            <a:off x="192449" y="1301886"/>
            <a:ext cx="4214237" cy="2788367"/>
          </a:xfrm>
          <a:prstGeom prst="rect">
            <a:avLst/>
          </a:prstGeom>
        </p:spPr>
      </p:pic>
    </p:spTree>
    <p:extLst>
      <p:ext uri="{BB962C8B-B14F-4D97-AF65-F5344CB8AC3E}">
        <p14:creationId xmlns:p14="http://schemas.microsoft.com/office/powerpoint/2010/main" val="297823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A853-B566-041E-5768-16395F1ABF6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567A4B3-16F6-578C-2463-625D83C012B8}"/>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800" dirty="0">
                <a:latin typeface="+mj-lt"/>
              </a:rPr>
              <a:t>Des cliniques populaires </a:t>
            </a:r>
            <a:r>
              <a:rPr lang="fr-CA" sz="1800" dirty="0">
                <a:solidFill>
                  <a:srgbClr val="EC8F46"/>
                </a:solidFill>
                <a:latin typeface="Arial Black" panose="020B0A04020102020204" pitchFamily="34" charset="0"/>
              </a:rPr>
              <a:t>gérées par les gens</a:t>
            </a:r>
          </a:p>
          <a:p>
            <a:pPr marL="285750" indent="-285750">
              <a:buFont typeface="Arial" panose="020B0604020202020204" pitchFamily="34" charset="0"/>
              <a:buChar char="•"/>
            </a:pPr>
            <a:endParaRPr lang="fr-CA" sz="1800" dirty="0">
              <a:latin typeface="+mj-lt"/>
            </a:endParaRPr>
          </a:p>
          <a:p>
            <a:pPr marL="285750" indent="-285750">
              <a:buFont typeface="Arial" panose="020B0604020202020204" pitchFamily="34" charset="0"/>
              <a:buChar char="•"/>
            </a:pPr>
            <a:r>
              <a:rPr lang="fr-CA" sz="1800" dirty="0">
                <a:latin typeface="+mj-lt"/>
              </a:rPr>
              <a:t>Qui voient la santé de manière </a:t>
            </a:r>
            <a:r>
              <a:rPr lang="fr-CA" sz="1800" dirty="0">
                <a:solidFill>
                  <a:srgbClr val="EC8F46"/>
                </a:solidFill>
                <a:latin typeface="Arial Black" panose="020B0A04020102020204" pitchFamily="34" charset="0"/>
              </a:rPr>
              <a:t>globale</a:t>
            </a:r>
            <a:r>
              <a:rPr lang="fr-CA" sz="1800" dirty="0">
                <a:latin typeface="+mj-lt"/>
              </a:rPr>
              <a:t> avec des équipes multidisciplinaires</a:t>
            </a:r>
          </a:p>
          <a:p>
            <a:pPr marL="285750" indent="-285750">
              <a:buFont typeface="Arial" panose="020B0604020202020204" pitchFamily="34" charset="0"/>
              <a:buChar char="•"/>
            </a:pPr>
            <a:endParaRPr lang="fr-CA" sz="1800" dirty="0">
              <a:latin typeface="+mj-lt"/>
            </a:endParaRPr>
          </a:p>
          <a:p>
            <a:pPr marL="285750" indent="-285750">
              <a:buFont typeface="Arial" panose="020B0604020202020204" pitchFamily="34" charset="0"/>
              <a:buChar char="•"/>
            </a:pPr>
            <a:r>
              <a:rPr lang="fr-CA" sz="1800" dirty="0">
                <a:latin typeface="+mj-lt"/>
              </a:rPr>
              <a:t>Qui se mobilisent contre les </a:t>
            </a:r>
            <a:r>
              <a:rPr lang="fr-CA" sz="1800" dirty="0">
                <a:solidFill>
                  <a:srgbClr val="EC8F46"/>
                </a:solidFill>
                <a:latin typeface="Arial Black" panose="020B0A04020102020204" pitchFamily="34" charset="0"/>
              </a:rPr>
              <a:t>causes sociales et politiques</a:t>
            </a:r>
            <a:r>
              <a:rPr lang="fr-CA" sz="1800" dirty="0">
                <a:latin typeface="+mj-lt"/>
              </a:rPr>
              <a:t> de la maladie</a:t>
            </a:r>
          </a:p>
          <a:p>
            <a:pPr marL="285750" indent="-285750">
              <a:buFont typeface="Arial" panose="020B0604020202020204" pitchFamily="34" charset="0"/>
              <a:buChar char="•"/>
            </a:pPr>
            <a:endParaRPr lang="fr-CA" sz="1800" dirty="0">
              <a:latin typeface="+mj-lt"/>
            </a:endParaRPr>
          </a:p>
          <a:p>
            <a:pPr marL="285750" indent="-285750">
              <a:buFont typeface="Arial" panose="020B0604020202020204" pitchFamily="34" charset="0"/>
              <a:buChar char="•"/>
            </a:pPr>
            <a:r>
              <a:rPr lang="fr-CA" sz="1800" dirty="0">
                <a:latin typeface="+mj-lt"/>
              </a:rPr>
              <a:t>Qui ont inspiré les </a:t>
            </a:r>
            <a:r>
              <a:rPr lang="fr-CA" sz="1800" dirty="0">
                <a:solidFill>
                  <a:srgbClr val="EC8F46"/>
                </a:solidFill>
                <a:latin typeface="Arial Black" panose="020B0A04020102020204" pitchFamily="34" charset="0"/>
              </a:rPr>
              <a:t>CLSC</a:t>
            </a:r>
          </a:p>
        </p:txBody>
      </p:sp>
      <p:sp>
        <p:nvSpPr>
          <p:cNvPr id="2" name="ZoneTexte 1">
            <a:extLst>
              <a:ext uri="{FF2B5EF4-FFF2-40B4-BE49-F238E27FC236}">
                <a16:creationId xmlns:a16="http://schemas.microsoft.com/office/drawing/2014/main" id="{161A1F27-9385-30D0-A71D-47F46C8B5175}"/>
              </a:ext>
            </a:extLst>
          </p:cNvPr>
          <p:cNvSpPr txBox="1"/>
          <p:nvPr/>
        </p:nvSpPr>
        <p:spPr>
          <a:xfrm>
            <a:off x="271212" y="390085"/>
            <a:ext cx="4056709" cy="523220"/>
          </a:xfrm>
          <a:prstGeom prst="rect">
            <a:avLst/>
          </a:prstGeom>
          <a:noFill/>
        </p:spPr>
        <p:txBody>
          <a:bodyPr wrap="square" rtlCol="0">
            <a:spAutoFit/>
          </a:bodyPr>
          <a:lstStyle>
            <a:defPPr>
              <a:defRPr lang="en-US"/>
            </a:defPPr>
            <a:lvl1pPr>
              <a:defRPr sz="2800">
                <a:solidFill>
                  <a:srgbClr val="EC8F46"/>
                </a:solidFill>
                <a:latin typeface="Arial Black" panose="020B0A04020102020204" pitchFamily="34" charset="0"/>
                <a:cs typeface="Arial" panose="020B0604020202020204" pitchFamily="34" charset="0"/>
              </a:defRPr>
            </a:lvl1pPr>
          </a:lstStyle>
          <a:p>
            <a:r>
              <a:rPr lang="fr-CA" dirty="0"/>
              <a:t>Ça a déjà existé ici!</a:t>
            </a:r>
          </a:p>
        </p:txBody>
      </p:sp>
      <p:pic>
        <p:nvPicPr>
          <p:cNvPr id="5" name="Image 4">
            <a:extLst>
              <a:ext uri="{FF2B5EF4-FFF2-40B4-BE49-F238E27FC236}">
                <a16:creationId xmlns:a16="http://schemas.microsoft.com/office/drawing/2014/main" id="{F8AEE48E-3411-DAE0-9B3D-498EA85BC4F2}"/>
              </a:ext>
            </a:extLst>
          </p:cNvPr>
          <p:cNvPicPr>
            <a:picLocks noChangeAspect="1"/>
          </p:cNvPicPr>
          <p:nvPr/>
        </p:nvPicPr>
        <p:blipFill>
          <a:blip r:embed="rId3"/>
          <a:stretch>
            <a:fillRect/>
          </a:stretch>
        </p:blipFill>
        <p:spPr>
          <a:xfrm>
            <a:off x="174284" y="1104876"/>
            <a:ext cx="4250564" cy="3182388"/>
          </a:xfrm>
          <a:prstGeom prst="rect">
            <a:avLst/>
          </a:prstGeom>
        </p:spPr>
      </p:pic>
    </p:spTree>
    <p:extLst>
      <p:ext uri="{BB962C8B-B14F-4D97-AF65-F5344CB8AC3E}">
        <p14:creationId xmlns:p14="http://schemas.microsoft.com/office/powerpoint/2010/main" val="3171847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47879" y="759416"/>
            <a:ext cx="4056710" cy="3873306"/>
          </a:xfrm>
        </p:spPr>
        <p:txBody>
          <a:bodyPr>
            <a:normAutofit/>
          </a:bodyPr>
          <a:lstStyle/>
          <a:p>
            <a:pPr>
              <a:lnSpc>
                <a:spcPct val="100000"/>
              </a:lnSpc>
            </a:pPr>
            <a:r>
              <a:rPr lang="fr-CA" sz="1600" dirty="0">
                <a:solidFill>
                  <a:srgbClr val="EC8F46"/>
                </a:solidFill>
                <a:latin typeface="Arial Black" panose="020B0A04020102020204" pitchFamily="34" charset="0"/>
              </a:rPr>
              <a:t>Réduire la pression </a:t>
            </a:r>
            <a:r>
              <a:rPr lang="fr-CA" sz="1600" dirty="0">
                <a:latin typeface="+mj-lt"/>
              </a:rPr>
              <a:t>dans l’ensemble du système de santé et de services sociaux en doublant les investissements dans quatre domaines prioritaires: </a:t>
            </a:r>
          </a:p>
          <a:p>
            <a:pPr marL="342900" indent="-342900">
              <a:lnSpc>
                <a:spcPct val="100000"/>
              </a:lnSpc>
              <a:buFont typeface="+mj-lt"/>
              <a:buAutoNum type="arabicPeriod"/>
            </a:pPr>
            <a:r>
              <a:rPr lang="fr-CA" sz="1600" dirty="0">
                <a:latin typeface="+mj-lt"/>
              </a:rPr>
              <a:t>Santé mentale</a:t>
            </a:r>
          </a:p>
          <a:p>
            <a:pPr marL="342900" indent="-342900">
              <a:lnSpc>
                <a:spcPct val="100000"/>
              </a:lnSpc>
              <a:buFont typeface="+mj-lt"/>
              <a:buAutoNum type="arabicPeriod"/>
            </a:pPr>
            <a:r>
              <a:rPr lang="fr-CA" sz="1600" dirty="0">
                <a:latin typeface="+mj-lt"/>
              </a:rPr>
              <a:t>Santé publique</a:t>
            </a:r>
          </a:p>
          <a:p>
            <a:pPr marL="342900" indent="-342900">
              <a:lnSpc>
                <a:spcPct val="100000"/>
              </a:lnSpc>
              <a:buFont typeface="+mj-lt"/>
              <a:buAutoNum type="arabicPeriod"/>
            </a:pPr>
            <a:r>
              <a:rPr lang="fr-CA" sz="1600" dirty="0">
                <a:latin typeface="+mj-lt"/>
              </a:rPr>
              <a:t>Services à domicile</a:t>
            </a:r>
          </a:p>
          <a:p>
            <a:pPr marL="342900" indent="-342900">
              <a:lnSpc>
                <a:spcPct val="100000"/>
              </a:lnSpc>
              <a:buFont typeface="+mj-lt"/>
              <a:buAutoNum type="arabicPeriod"/>
            </a:pPr>
            <a:r>
              <a:rPr lang="fr-CA" sz="1600" dirty="0">
                <a:latin typeface="+mj-lt"/>
              </a:rPr>
              <a:t>Secteur communautaire</a:t>
            </a:r>
          </a:p>
        </p:txBody>
      </p:sp>
      <p:pic>
        <p:nvPicPr>
          <p:cNvPr id="5" name="Image 4">
            <a:extLst>
              <a:ext uri="{FF2B5EF4-FFF2-40B4-BE49-F238E27FC236}">
                <a16:creationId xmlns:a16="http://schemas.microsoft.com/office/drawing/2014/main" id="{B295C16F-1676-FA38-E901-FD01745F9FEC}"/>
              </a:ext>
            </a:extLst>
          </p:cNvPr>
          <p:cNvPicPr>
            <a:picLocks noChangeAspect="1"/>
          </p:cNvPicPr>
          <p:nvPr/>
        </p:nvPicPr>
        <p:blipFill>
          <a:blip r:embed="rId3"/>
          <a:stretch>
            <a:fillRect/>
          </a:stretch>
        </p:blipFill>
        <p:spPr>
          <a:xfrm>
            <a:off x="192448" y="1301886"/>
            <a:ext cx="4203675" cy="2788367"/>
          </a:xfrm>
          <a:prstGeom prst="rect">
            <a:avLst/>
          </a:prstGeom>
        </p:spPr>
      </p:pic>
    </p:spTree>
    <p:extLst>
      <p:ext uri="{BB962C8B-B14F-4D97-AF65-F5344CB8AC3E}">
        <p14:creationId xmlns:p14="http://schemas.microsoft.com/office/powerpoint/2010/main" val="4176953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600" dirty="0">
                <a:latin typeface="+mj-lt"/>
              </a:rPr>
              <a:t>Pour accomplir les priorités, il faut </a:t>
            </a:r>
            <a:r>
              <a:rPr lang="fr-CA" sz="1600" dirty="0">
                <a:solidFill>
                  <a:srgbClr val="EC8F46"/>
                </a:solidFill>
                <a:latin typeface="Arial Black" panose="020B0A04020102020204" pitchFamily="34" charset="0"/>
              </a:rPr>
              <a:t>ajouter du personnel</a:t>
            </a:r>
            <a:r>
              <a:rPr lang="fr-CA" sz="1600" dirty="0">
                <a:latin typeface="+mj-lt"/>
              </a:rPr>
              <a:t> (plutôt que des équipements sophistiqués et coûteux)</a:t>
            </a:r>
          </a:p>
          <a:p>
            <a:pPr marL="285750" indent="-285750">
              <a:buFont typeface="Arial" panose="020B0604020202020204" pitchFamily="34" charset="0"/>
              <a:buChar char="•"/>
            </a:pPr>
            <a:r>
              <a:rPr lang="fr-CA" sz="1600" dirty="0">
                <a:latin typeface="+mj-lt"/>
              </a:rPr>
              <a:t>Rareté de main-d’œuvre? Manque de personnel causé largement par les mauvaises </a:t>
            </a:r>
            <a:r>
              <a:rPr lang="fr-CA" sz="1600" dirty="0">
                <a:solidFill>
                  <a:srgbClr val="EC8F46"/>
                </a:solidFill>
                <a:latin typeface="Arial Black" panose="020B0A04020102020204" pitchFamily="34" charset="0"/>
              </a:rPr>
              <a:t>conditions de travail</a:t>
            </a:r>
          </a:p>
          <a:p>
            <a:pPr marL="628650" lvl="1" indent="-285750">
              <a:buFont typeface="Arial" panose="020B0604020202020204" pitchFamily="34" charset="0"/>
              <a:buChar char="•"/>
            </a:pPr>
            <a:r>
              <a:rPr lang="fr-CA" sz="1600" dirty="0">
                <a:latin typeface="+mj-lt"/>
              </a:rPr>
              <a:t>Bonification des salaires et formations payées</a:t>
            </a:r>
          </a:p>
          <a:p>
            <a:pPr marL="628650" lvl="1" indent="-285750">
              <a:buFont typeface="Arial" panose="020B0604020202020204" pitchFamily="34" charset="0"/>
              <a:buChar char="•"/>
            </a:pPr>
            <a:r>
              <a:rPr lang="fr-CA" sz="1600" dirty="0">
                <a:latin typeface="+mj-lt"/>
              </a:rPr>
              <a:t>Fin de la NGP et retour du sens au travail</a:t>
            </a:r>
          </a:p>
          <a:p>
            <a:pPr marL="285750" indent="-285750">
              <a:buFont typeface="Arial" panose="020B0604020202020204" pitchFamily="34" charset="0"/>
              <a:buChar char="•"/>
            </a:pPr>
            <a:r>
              <a:rPr lang="fr-CA" sz="1600" dirty="0">
                <a:solidFill>
                  <a:srgbClr val="EC8F46"/>
                </a:solidFill>
                <a:latin typeface="Arial Black" panose="020B0A04020102020204" pitchFamily="34" charset="0"/>
              </a:rPr>
              <a:t>Transferts</a:t>
            </a:r>
            <a:r>
              <a:rPr lang="fr-CA" sz="1600" dirty="0">
                <a:latin typeface="+mj-lt"/>
              </a:rPr>
              <a:t>: absorption du personnel du secteur privé et des ressources en 2</a:t>
            </a:r>
            <a:r>
              <a:rPr lang="fr-CA" sz="1600" baseline="30000" dirty="0">
                <a:latin typeface="+mj-lt"/>
              </a:rPr>
              <a:t>e</a:t>
            </a:r>
            <a:r>
              <a:rPr lang="fr-CA" sz="1600" dirty="0">
                <a:latin typeface="+mj-lt"/>
              </a:rPr>
              <a:t> et 3</a:t>
            </a:r>
            <a:r>
              <a:rPr lang="fr-CA" sz="1600" baseline="30000" dirty="0">
                <a:latin typeface="+mj-lt"/>
              </a:rPr>
              <a:t>e</a:t>
            </a:r>
            <a:r>
              <a:rPr lang="fr-CA" sz="1600" dirty="0">
                <a:latin typeface="+mj-lt"/>
              </a:rPr>
              <a:t> ligne</a:t>
            </a:r>
          </a:p>
        </p:txBody>
      </p:sp>
      <p:pic>
        <p:nvPicPr>
          <p:cNvPr id="7" name="Image 6">
            <a:extLst>
              <a:ext uri="{FF2B5EF4-FFF2-40B4-BE49-F238E27FC236}">
                <a16:creationId xmlns:a16="http://schemas.microsoft.com/office/drawing/2014/main" id="{2FF56B71-70CC-1D2A-DBFB-257D30A19C6F}"/>
              </a:ext>
            </a:extLst>
          </p:cNvPr>
          <p:cNvPicPr>
            <a:picLocks noChangeAspect="1"/>
          </p:cNvPicPr>
          <p:nvPr/>
        </p:nvPicPr>
        <p:blipFill>
          <a:blip r:embed="rId3"/>
          <a:stretch>
            <a:fillRect/>
          </a:stretch>
        </p:blipFill>
        <p:spPr>
          <a:xfrm>
            <a:off x="192449" y="1300104"/>
            <a:ext cx="4214237" cy="2791931"/>
          </a:xfrm>
          <a:prstGeom prst="rect">
            <a:avLst/>
          </a:prstGeom>
        </p:spPr>
      </p:pic>
    </p:spTree>
    <p:extLst>
      <p:ext uri="{BB962C8B-B14F-4D97-AF65-F5344CB8AC3E}">
        <p14:creationId xmlns:p14="http://schemas.microsoft.com/office/powerpoint/2010/main" val="1377877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600" dirty="0">
                <a:latin typeface="+mj-lt"/>
              </a:rPr>
              <a:t>Le secteur </a:t>
            </a:r>
            <a:r>
              <a:rPr lang="fr-CA" sz="1600" dirty="0">
                <a:solidFill>
                  <a:srgbClr val="EC8F46"/>
                </a:solidFill>
                <a:latin typeface="Arial Black" panose="020B0A04020102020204" pitchFamily="34" charset="0"/>
              </a:rPr>
              <a:t>privé</a:t>
            </a:r>
            <a:r>
              <a:rPr lang="fr-CA" sz="1600" dirty="0">
                <a:latin typeface="+mj-lt"/>
              </a:rPr>
              <a:t> occupe une </a:t>
            </a:r>
            <a:r>
              <a:rPr lang="fr-CA" sz="1600" dirty="0">
                <a:solidFill>
                  <a:srgbClr val="EC8F46"/>
                </a:solidFill>
                <a:latin typeface="Arial Black" panose="020B0A04020102020204" pitchFamily="34" charset="0"/>
              </a:rPr>
              <a:t>grande place </a:t>
            </a:r>
            <a:r>
              <a:rPr lang="fr-CA" sz="1600" dirty="0">
                <a:latin typeface="+mj-lt"/>
              </a:rPr>
              <a:t>en santé au Québec</a:t>
            </a:r>
          </a:p>
          <a:p>
            <a:pPr marL="285750" indent="-285750">
              <a:buFont typeface="Arial" panose="020B0604020202020204" pitchFamily="34" charset="0"/>
              <a:buChar char="•"/>
            </a:pPr>
            <a:r>
              <a:rPr lang="fr-CA" sz="1600" dirty="0">
                <a:latin typeface="+mj-lt"/>
              </a:rPr>
              <a:t>Or, il est profondément </a:t>
            </a:r>
            <a:r>
              <a:rPr lang="fr-CA" sz="1600" dirty="0">
                <a:solidFill>
                  <a:srgbClr val="EC8F46"/>
                </a:solidFill>
                <a:latin typeface="Arial Black" panose="020B0A04020102020204" pitchFamily="34" charset="0"/>
              </a:rPr>
              <a:t>inefficace</a:t>
            </a:r>
            <a:r>
              <a:rPr lang="fr-CA" sz="1600" dirty="0">
                <a:solidFill>
                  <a:srgbClr val="EC8F46"/>
                </a:solidFill>
                <a:latin typeface="+mj-lt"/>
              </a:rPr>
              <a:t> </a:t>
            </a:r>
            <a:r>
              <a:rPr lang="fr-CA" sz="1600" dirty="0">
                <a:latin typeface="+mj-lt"/>
              </a:rPr>
              <a:t>et il </a:t>
            </a:r>
            <a:r>
              <a:rPr lang="fr-CA" sz="1600" dirty="0">
                <a:solidFill>
                  <a:srgbClr val="EC8F46"/>
                </a:solidFill>
                <a:latin typeface="Arial Black" panose="020B0A04020102020204" pitchFamily="34" charset="0"/>
              </a:rPr>
              <a:t>nuit au système public </a:t>
            </a:r>
          </a:p>
          <a:p>
            <a:pPr marL="285750" indent="-285750">
              <a:buFont typeface="Arial" panose="020B0604020202020204" pitchFamily="34" charset="0"/>
              <a:buChar char="•"/>
            </a:pPr>
            <a:r>
              <a:rPr lang="fr-CA" sz="1600" dirty="0">
                <a:latin typeface="+mj-lt"/>
              </a:rPr>
              <a:t>Il faut donc viser une </a:t>
            </a:r>
            <a:r>
              <a:rPr lang="fr-CA" sz="1600" dirty="0" err="1">
                <a:solidFill>
                  <a:srgbClr val="EC8F46"/>
                </a:solidFill>
                <a:latin typeface="Arial Black" panose="020B0A04020102020204" pitchFamily="34" charset="0"/>
              </a:rPr>
              <a:t>déprivatisation</a:t>
            </a:r>
            <a:r>
              <a:rPr lang="fr-CA" sz="1600" dirty="0">
                <a:solidFill>
                  <a:srgbClr val="EC8F46"/>
                </a:solidFill>
                <a:latin typeface="Arial Black" panose="020B0A04020102020204" pitchFamily="34" charset="0"/>
              </a:rPr>
              <a:t> complète </a:t>
            </a:r>
            <a:r>
              <a:rPr lang="fr-CA" sz="1600" dirty="0">
                <a:latin typeface="+mj-lt"/>
              </a:rPr>
              <a:t>du réseau:</a:t>
            </a:r>
          </a:p>
          <a:p>
            <a:pPr marL="628650" lvl="1" indent="-285750">
              <a:buFont typeface="Arial" panose="020B0604020202020204" pitchFamily="34" charset="0"/>
              <a:buChar char="•"/>
            </a:pPr>
            <a:r>
              <a:rPr lang="fr-CA" sz="1600" dirty="0">
                <a:latin typeface="+mj-lt"/>
              </a:rPr>
              <a:t>En appliquant à l’ensemble des services professionnels les modalités de la Loi sur l’assurance maladie</a:t>
            </a:r>
          </a:p>
          <a:p>
            <a:pPr marL="628650" lvl="1" indent="-285750">
              <a:buFont typeface="Arial" panose="020B0604020202020204" pitchFamily="34" charset="0"/>
              <a:buChar char="•"/>
            </a:pPr>
            <a:r>
              <a:rPr lang="fr-CA" sz="1600" dirty="0">
                <a:latin typeface="+mj-lt"/>
              </a:rPr>
              <a:t>En cessant tout financement public des services offerts par des entreprises à but lucratif</a:t>
            </a:r>
          </a:p>
          <a:p>
            <a:pPr marL="628650" lvl="1" indent="-285750">
              <a:buFont typeface="Arial" panose="020B0604020202020204" pitchFamily="34" charset="0"/>
              <a:buChar char="•"/>
            </a:pPr>
            <a:r>
              <a:rPr lang="fr-CA" sz="1600" dirty="0">
                <a:latin typeface="+mj-lt"/>
              </a:rPr>
              <a:t>Redéfinir l’universalité</a:t>
            </a:r>
          </a:p>
        </p:txBody>
      </p:sp>
      <p:pic>
        <p:nvPicPr>
          <p:cNvPr id="4" name="Image 3">
            <a:extLst>
              <a:ext uri="{FF2B5EF4-FFF2-40B4-BE49-F238E27FC236}">
                <a16:creationId xmlns:a16="http://schemas.microsoft.com/office/drawing/2014/main" id="{5798C210-825B-92C9-BF3E-97C94CB9A329}"/>
              </a:ext>
            </a:extLst>
          </p:cNvPr>
          <p:cNvPicPr>
            <a:picLocks noChangeAspect="1"/>
          </p:cNvPicPr>
          <p:nvPr/>
        </p:nvPicPr>
        <p:blipFill>
          <a:blip r:embed="rId3"/>
          <a:stretch>
            <a:fillRect/>
          </a:stretch>
        </p:blipFill>
        <p:spPr>
          <a:xfrm>
            <a:off x="192449" y="1300104"/>
            <a:ext cx="4202351" cy="2750120"/>
          </a:xfrm>
          <a:prstGeom prst="rect">
            <a:avLst/>
          </a:prstGeom>
        </p:spPr>
      </p:pic>
    </p:spTree>
    <p:extLst>
      <p:ext uri="{BB962C8B-B14F-4D97-AF65-F5344CB8AC3E}">
        <p14:creationId xmlns:p14="http://schemas.microsoft.com/office/powerpoint/2010/main" val="3545037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B3A395F7-2A10-4F9C-E996-AAAB75657D47}"/>
              </a:ext>
            </a:extLst>
          </p:cNvPr>
          <p:cNvSpPr>
            <a:spLocks noGrp="1"/>
          </p:cNvSpPr>
          <p:nvPr>
            <p:ph sz="half" idx="1"/>
          </p:nvPr>
        </p:nvSpPr>
        <p:spPr>
          <a:xfrm>
            <a:off x="349975" y="939998"/>
            <a:ext cx="4164875" cy="3263504"/>
          </a:xfrm>
        </p:spPr>
        <p:txBody>
          <a:bodyPr/>
          <a:lstStyle/>
          <a:p>
            <a:r>
              <a:rPr lang="fr-CA" sz="3600" dirty="0">
                <a:solidFill>
                  <a:srgbClr val="EC8F46"/>
                </a:solidFill>
                <a:latin typeface="Arial Black" panose="020B0A04020102020204" pitchFamily="34" charset="0"/>
              </a:rPr>
              <a:t>PLAN DE LA PRÉSENTATION</a:t>
            </a:r>
          </a:p>
        </p:txBody>
      </p:sp>
      <p:sp>
        <p:nvSpPr>
          <p:cNvPr id="3" name="Espace réservé du contenu 2">
            <a:extLst>
              <a:ext uri="{FF2B5EF4-FFF2-40B4-BE49-F238E27FC236}">
                <a16:creationId xmlns:a16="http://schemas.microsoft.com/office/drawing/2014/main" id="{12FA2FAF-3BB3-E006-628C-07B64671BEFF}"/>
              </a:ext>
            </a:extLst>
          </p:cNvPr>
          <p:cNvSpPr>
            <a:spLocks noGrp="1"/>
          </p:cNvSpPr>
          <p:nvPr>
            <p:ph sz="half" idx="2"/>
          </p:nvPr>
        </p:nvSpPr>
        <p:spPr>
          <a:xfrm>
            <a:off x="4907825" y="939998"/>
            <a:ext cx="3886200" cy="3263504"/>
          </a:xfrm>
        </p:spPr>
        <p:txBody>
          <a:bodyPr>
            <a:normAutofit lnSpcReduction="10000"/>
          </a:bodyPr>
          <a:lstStyle/>
          <a:p>
            <a:pPr marL="342900" indent="-342900">
              <a:lnSpc>
                <a:spcPct val="100000"/>
              </a:lnSpc>
              <a:buFont typeface="+mj-lt"/>
              <a:buAutoNum type="arabicPeriod"/>
            </a:pPr>
            <a:r>
              <a:rPr lang="fr-CA" sz="3200" dirty="0">
                <a:latin typeface="+mj-lt"/>
              </a:rPr>
              <a:t>Une réforme vouée à l’échec</a:t>
            </a:r>
          </a:p>
          <a:p>
            <a:pPr marL="342900" indent="-342900">
              <a:lnSpc>
                <a:spcPct val="100000"/>
              </a:lnSpc>
              <a:buFont typeface="+mj-lt"/>
              <a:buAutoNum type="arabicPeriod"/>
            </a:pPr>
            <a:r>
              <a:rPr lang="fr-CA" sz="3200" dirty="0">
                <a:latin typeface="+mj-lt"/>
              </a:rPr>
              <a:t>Six remèdes</a:t>
            </a:r>
          </a:p>
          <a:p>
            <a:pPr marL="342900" indent="-342900">
              <a:lnSpc>
                <a:spcPct val="100000"/>
              </a:lnSpc>
              <a:buFont typeface="+mj-lt"/>
              <a:buAutoNum type="arabicPeriod"/>
            </a:pPr>
            <a:r>
              <a:rPr lang="fr-CA" sz="3200" dirty="0">
                <a:latin typeface="+mj-lt"/>
              </a:rPr>
              <a:t>La question du financement</a:t>
            </a:r>
          </a:p>
          <a:p>
            <a:pPr marL="342900" indent="-342900">
              <a:lnSpc>
                <a:spcPct val="100000"/>
              </a:lnSpc>
              <a:buFont typeface="+mj-lt"/>
              <a:buAutoNum type="arabicPeriod"/>
            </a:pPr>
            <a:r>
              <a:rPr lang="fr-CA" sz="3200" dirty="0">
                <a:latin typeface="+mj-lt"/>
              </a:rPr>
              <a:t>Échanges</a:t>
            </a:r>
          </a:p>
          <a:p>
            <a:pPr marL="342900" indent="-342900">
              <a:lnSpc>
                <a:spcPct val="100000"/>
              </a:lnSpc>
              <a:buFont typeface="+mj-lt"/>
              <a:buAutoNum type="arabicPeriod"/>
            </a:pPr>
            <a:endParaRPr lang="fr-CA" sz="3200" dirty="0">
              <a:latin typeface="+mj-lt"/>
            </a:endParaRPr>
          </a:p>
          <a:p>
            <a:pPr marL="342900" indent="-342900">
              <a:lnSpc>
                <a:spcPct val="100000"/>
              </a:lnSpc>
              <a:buFont typeface="+mj-lt"/>
              <a:buAutoNum type="arabicPeriod"/>
            </a:pPr>
            <a:endParaRPr lang="fr-CA" sz="3200" dirty="0">
              <a:latin typeface="+mj-lt"/>
            </a:endParaRPr>
          </a:p>
          <a:p>
            <a:pPr marL="342900" indent="-342900">
              <a:lnSpc>
                <a:spcPct val="100000"/>
              </a:lnSpc>
              <a:buFont typeface="+mj-lt"/>
              <a:buAutoNum type="arabicPeriod"/>
            </a:pPr>
            <a:endParaRPr lang="fr-CA" sz="3200" dirty="0">
              <a:latin typeface="+mj-lt"/>
            </a:endParaRPr>
          </a:p>
        </p:txBody>
      </p:sp>
    </p:spTree>
    <p:extLst>
      <p:ext uri="{BB962C8B-B14F-4D97-AF65-F5344CB8AC3E}">
        <p14:creationId xmlns:p14="http://schemas.microsoft.com/office/powerpoint/2010/main" val="1820982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1134E1E-87E3-62B9-AFCA-C62106C6CBF0}"/>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600" dirty="0">
                <a:latin typeface="+mj-lt"/>
              </a:rPr>
              <a:t>Le </a:t>
            </a:r>
            <a:r>
              <a:rPr lang="fr-CA" sz="1600" dirty="0">
                <a:solidFill>
                  <a:srgbClr val="EC8F46"/>
                </a:solidFill>
                <a:latin typeface="Arial Black" panose="020B0A04020102020204" pitchFamily="34" charset="0"/>
              </a:rPr>
              <a:t>statut particulier </a:t>
            </a:r>
            <a:r>
              <a:rPr lang="fr-CA" sz="1600" dirty="0">
                <a:latin typeface="+mj-lt"/>
              </a:rPr>
              <a:t>et le </a:t>
            </a:r>
            <a:r>
              <a:rPr lang="fr-CA" sz="1600" dirty="0">
                <a:solidFill>
                  <a:srgbClr val="EC8F46"/>
                </a:solidFill>
                <a:latin typeface="Arial Black" panose="020B0A04020102020204" pitchFamily="34" charset="0"/>
              </a:rPr>
              <a:t>mode de rémunération</a:t>
            </a:r>
            <a:r>
              <a:rPr lang="fr-CA" sz="1600" dirty="0">
                <a:latin typeface="+mj-lt"/>
              </a:rPr>
              <a:t> des médecins causent de nombreux problèmes</a:t>
            </a:r>
          </a:p>
          <a:p>
            <a:pPr marL="628650" lvl="1" indent="-285750">
              <a:buFont typeface="Arial" panose="020B0604020202020204" pitchFamily="34" charset="0"/>
              <a:buChar char="•"/>
            </a:pPr>
            <a:r>
              <a:rPr lang="fr-CA" sz="1600" dirty="0" err="1">
                <a:latin typeface="+mj-lt"/>
              </a:rPr>
              <a:t>Médicalo</a:t>
            </a:r>
            <a:r>
              <a:rPr lang="fr-CA" sz="1600" dirty="0">
                <a:latin typeface="+mj-lt"/>
              </a:rPr>
              <a:t>-centrisme et médicalisation des problèmes sociaux</a:t>
            </a:r>
          </a:p>
          <a:p>
            <a:pPr marL="285750" indent="-285750">
              <a:buFont typeface="Arial" panose="020B0604020202020204" pitchFamily="34" charset="0"/>
              <a:buChar char="•"/>
            </a:pPr>
            <a:r>
              <a:rPr lang="fr-CA" sz="1600" dirty="0">
                <a:latin typeface="+mj-lt"/>
              </a:rPr>
              <a:t>Les </a:t>
            </a:r>
            <a:r>
              <a:rPr lang="fr-CA" sz="1600" dirty="0">
                <a:solidFill>
                  <a:srgbClr val="EC8F46"/>
                </a:solidFill>
                <a:latin typeface="Arial Black" panose="020B0A04020102020204" pitchFamily="34" charset="0"/>
              </a:rPr>
              <a:t>médecins doivent être </a:t>
            </a:r>
            <a:r>
              <a:rPr lang="fr-CA" sz="1600" dirty="0" err="1">
                <a:solidFill>
                  <a:srgbClr val="EC8F46"/>
                </a:solidFill>
                <a:latin typeface="Arial Black" panose="020B0A04020102020204" pitchFamily="34" charset="0"/>
              </a:rPr>
              <a:t>salarié.e.s</a:t>
            </a:r>
            <a:r>
              <a:rPr lang="fr-CA" sz="1600" dirty="0">
                <a:solidFill>
                  <a:srgbClr val="EC8F46"/>
                </a:solidFill>
                <a:latin typeface="Arial Black" panose="020B0A04020102020204" pitchFamily="34" charset="0"/>
              </a:rPr>
              <a:t> </a:t>
            </a:r>
            <a:r>
              <a:rPr lang="fr-CA" sz="1600" dirty="0">
                <a:latin typeface="+mj-lt"/>
              </a:rPr>
              <a:t>comme tous les autres travailleurs et travailleuses du réseau</a:t>
            </a:r>
          </a:p>
          <a:p>
            <a:pPr marL="285750" indent="-285750">
              <a:buFont typeface="Arial" panose="020B0604020202020204" pitchFamily="34" charset="0"/>
              <a:buChar char="•"/>
            </a:pPr>
            <a:r>
              <a:rPr lang="fr-CA" sz="1600" dirty="0">
                <a:latin typeface="+mj-lt"/>
              </a:rPr>
              <a:t>La </a:t>
            </a:r>
            <a:r>
              <a:rPr lang="fr-CA" sz="1600" dirty="0">
                <a:solidFill>
                  <a:srgbClr val="EC8F46"/>
                </a:solidFill>
                <a:latin typeface="Arial Black" panose="020B0A04020102020204" pitchFamily="34" charset="0"/>
              </a:rPr>
              <a:t>rémunération</a:t>
            </a:r>
            <a:r>
              <a:rPr lang="fr-CA" sz="1600" dirty="0">
                <a:latin typeface="+mj-lt"/>
              </a:rPr>
              <a:t> des médecins doit être </a:t>
            </a:r>
            <a:r>
              <a:rPr lang="fr-CA" sz="1600" dirty="0">
                <a:solidFill>
                  <a:srgbClr val="EC8F46"/>
                </a:solidFill>
                <a:latin typeface="Arial Black" panose="020B0A04020102020204" pitchFamily="34" charset="0"/>
              </a:rPr>
              <a:t>réduite</a:t>
            </a:r>
            <a:r>
              <a:rPr lang="fr-CA" sz="1600" dirty="0">
                <a:latin typeface="+mj-lt"/>
              </a:rPr>
              <a:t> pour permettre le financement adéquat des autres services (ex: services sociaux)</a:t>
            </a:r>
            <a:endParaRPr lang="fr-CA" sz="1600" dirty="0">
              <a:solidFill>
                <a:srgbClr val="EC8F46"/>
              </a:solidFill>
              <a:latin typeface="Arial Black" panose="020B0A04020102020204" pitchFamily="34" charset="0"/>
            </a:endParaRPr>
          </a:p>
          <a:p>
            <a:pPr marL="628650" lvl="1" indent="-285750">
              <a:buFont typeface="Arial" panose="020B0604020202020204" pitchFamily="34" charset="0"/>
              <a:buChar char="•"/>
            </a:pPr>
            <a:r>
              <a:rPr lang="fr-CA" sz="1600" dirty="0">
                <a:latin typeface="+mj-lt"/>
              </a:rPr>
              <a:t>2021-2022: sur-rémunération médicale = </a:t>
            </a:r>
            <a:r>
              <a:rPr lang="fr-CA" sz="1600" dirty="0">
                <a:solidFill>
                  <a:srgbClr val="EC8F46"/>
                </a:solidFill>
                <a:latin typeface="Arial Black" panose="020B0A04020102020204" pitchFamily="34" charset="0"/>
              </a:rPr>
              <a:t>2,1 G$</a:t>
            </a:r>
          </a:p>
          <a:p>
            <a:pPr marL="285750" indent="-285750">
              <a:buFont typeface="Arial" panose="020B0604020202020204" pitchFamily="34" charset="0"/>
              <a:buChar char="•"/>
            </a:pPr>
            <a:endParaRPr lang="fr-CA" sz="1600" dirty="0">
              <a:latin typeface="+mj-lt"/>
            </a:endParaRPr>
          </a:p>
        </p:txBody>
      </p:sp>
      <p:pic>
        <p:nvPicPr>
          <p:cNvPr id="5" name="Image 4">
            <a:extLst>
              <a:ext uri="{FF2B5EF4-FFF2-40B4-BE49-F238E27FC236}">
                <a16:creationId xmlns:a16="http://schemas.microsoft.com/office/drawing/2014/main" id="{CBC4DE4E-CC4A-D703-4573-7A6C15EC796B}"/>
              </a:ext>
            </a:extLst>
          </p:cNvPr>
          <p:cNvPicPr>
            <a:picLocks noChangeAspect="1"/>
          </p:cNvPicPr>
          <p:nvPr/>
        </p:nvPicPr>
        <p:blipFill>
          <a:blip r:embed="rId3"/>
          <a:stretch>
            <a:fillRect/>
          </a:stretch>
        </p:blipFill>
        <p:spPr>
          <a:xfrm>
            <a:off x="204336" y="1161469"/>
            <a:ext cx="4202350" cy="2820562"/>
          </a:xfrm>
          <a:prstGeom prst="rect">
            <a:avLst/>
          </a:prstGeom>
        </p:spPr>
      </p:pic>
    </p:spTree>
    <p:extLst>
      <p:ext uri="{BB962C8B-B14F-4D97-AF65-F5344CB8AC3E}">
        <p14:creationId xmlns:p14="http://schemas.microsoft.com/office/powerpoint/2010/main" val="1395329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F290C-43F2-9372-3823-2353BC2976E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38E7D45-B547-57E0-3177-C09E6C2D3455}"/>
              </a:ext>
            </a:extLst>
          </p:cNvPr>
          <p:cNvSpPr>
            <a:spLocks noGrp="1"/>
          </p:cNvSpPr>
          <p:nvPr>
            <p:ph sz="half" idx="2"/>
          </p:nvPr>
        </p:nvSpPr>
        <p:spPr>
          <a:xfrm>
            <a:off x="4737315" y="759417"/>
            <a:ext cx="4056710" cy="3873306"/>
          </a:xfrm>
        </p:spPr>
        <p:txBody>
          <a:bodyPr>
            <a:normAutofit/>
          </a:bodyPr>
          <a:lstStyle/>
          <a:p>
            <a:pPr marL="285750" indent="-285750">
              <a:buFont typeface="Arial" panose="020B0604020202020204" pitchFamily="34" charset="0"/>
              <a:buChar char="•"/>
            </a:pPr>
            <a:r>
              <a:rPr lang="fr-CA" sz="1600" dirty="0">
                <a:latin typeface="+mj-lt"/>
              </a:rPr>
              <a:t>Le </a:t>
            </a:r>
            <a:r>
              <a:rPr lang="fr-CA" sz="1600" dirty="0">
                <a:solidFill>
                  <a:srgbClr val="EC8F46"/>
                </a:solidFill>
                <a:latin typeface="Arial Black" panose="020B0A04020102020204" pitchFamily="34" charset="0"/>
              </a:rPr>
              <a:t>paradoxe</a:t>
            </a:r>
            <a:r>
              <a:rPr lang="fr-CA" sz="1600" dirty="0">
                <a:latin typeface="+mj-lt"/>
              </a:rPr>
              <a:t> suédois: moins de médecins, besoins mieux satisfaits</a:t>
            </a:r>
          </a:p>
          <a:p>
            <a:pPr marL="285750" indent="-285750">
              <a:buFont typeface="Arial" panose="020B0604020202020204" pitchFamily="34" charset="0"/>
              <a:buChar char="•"/>
            </a:pPr>
            <a:endParaRPr lang="fr-CA" sz="1600" dirty="0">
              <a:latin typeface="+mj-lt"/>
            </a:endParaRPr>
          </a:p>
          <a:p>
            <a:pPr marL="628650" lvl="1" indent="-285750">
              <a:buFont typeface="Arial" panose="020B0604020202020204" pitchFamily="34" charset="0"/>
              <a:buChar char="•"/>
            </a:pPr>
            <a:r>
              <a:rPr lang="fr-CA" sz="1400" dirty="0">
                <a:latin typeface="+mj-lt"/>
              </a:rPr>
              <a:t>Solution 1: un système de santé centré sur les services de </a:t>
            </a:r>
            <a:r>
              <a:rPr lang="fr-CA" sz="1400" dirty="0">
                <a:solidFill>
                  <a:srgbClr val="EC8F46"/>
                </a:solidFill>
                <a:latin typeface="Arial Black" panose="020B0A04020102020204" pitchFamily="34" charset="0"/>
              </a:rPr>
              <a:t>proximité</a:t>
            </a:r>
            <a:r>
              <a:rPr lang="fr-CA" sz="1400" dirty="0">
                <a:latin typeface="+mj-lt"/>
              </a:rPr>
              <a:t> plutôt que sur les hôpitaux</a:t>
            </a:r>
          </a:p>
          <a:p>
            <a:pPr lvl="1"/>
            <a:endParaRPr lang="fr-CA" sz="1400" dirty="0">
              <a:latin typeface="+mj-lt"/>
            </a:endParaRPr>
          </a:p>
          <a:p>
            <a:pPr marL="628650" lvl="1" indent="-285750">
              <a:buFont typeface="Arial" panose="020B0604020202020204" pitchFamily="34" charset="0"/>
              <a:buChar char="•"/>
            </a:pPr>
            <a:r>
              <a:rPr lang="fr-CA" sz="1400" dirty="0">
                <a:latin typeface="+mj-lt"/>
              </a:rPr>
              <a:t>Solution 2 : des services de première ligne centrés sur l’équipe </a:t>
            </a:r>
            <a:r>
              <a:rPr lang="fr-CA" sz="1400" dirty="0">
                <a:solidFill>
                  <a:srgbClr val="EC8F46"/>
                </a:solidFill>
                <a:latin typeface="Arial Black" panose="020B0A04020102020204" pitchFamily="34" charset="0"/>
              </a:rPr>
              <a:t>multidisciplinaire</a:t>
            </a:r>
            <a:r>
              <a:rPr lang="fr-CA" sz="1400" dirty="0">
                <a:latin typeface="+mj-lt"/>
              </a:rPr>
              <a:t> plutôt que sur les médecins</a:t>
            </a:r>
          </a:p>
          <a:p>
            <a:pPr lvl="1"/>
            <a:endParaRPr lang="fr-CA" sz="1400" dirty="0">
              <a:latin typeface="+mj-lt"/>
            </a:endParaRPr>
          </a:p>
          <a:p>
            <a:pPr marL="628650" lvl="1" indent="-285750">
              <a:buFont typeface="Arial" panose="020B0604020202020204" pitchFamily="34" charset="0"/>
              <a:buChar char="•"/>
            </a:pPr>
            <a:r>
              <a:rPr lang="fr-CA" sz="1400" dirty="0">
                <a:latin typeface="+mj-lt"/>
              </a:rPr>
              <a:t>Solution 3 : </a:t>
            </a:r>
            <a:r>
              <a:rPr lang="fr-CA" sz="1400" dirty="0">
                <a:solidFill>
                  <a:srgbClr val="EC8F46"/>
                </a:solidFill>
                <a:latin typeface="Arial Black" panose="020B0A04020102020204" pitchFamily="34" charset="0"/>
              </a:rPr>
              <a:t>réduire</a:t>
            </a:r>
            <a:r>
              <a:rPr lang="fr-CA" sz="1400" dirty="0">
                <a:latin typeface="+mj-lt"/>
              </a:rPr>
              <a:t> la place du secteur privé</a:t>
            </a:r>
            <a:endParaRPr lang="fr-CA" sz="1400" dirty="0">
              <a:solidFill>
                <a:srgbClr val="EC8F46"/>
              </a:solidFill>
              <a:latin typeface="Arial Black" panose="020B0A04020102020204" pitchFamily="34" charset="0"/>
            </a:endParaRPr>
          </a:p>
        </p:txBody>
      </p:sp>
      <p:sp>
        <p:nvSpPr>
          <p:cNvPr id="2" name="ZoneTexte 1">
            <a:extLst>
              <a:ext uri="{FF2B5EF4-FFF2-40B4-BE49-F238E27FC236}">
                <a16:creationId xmlns:a16="http://schemas.microsoft.com/office/drawing/2014/main" id="{141A5DB6-EABE-1690-3164-E8F61EE82876}"/>
              </a:ext>
            </a:extLst>
          </p:cNvPr>
          <p:cNvSpPr txBox="1"/>
          <p:nvPr/>
        </p:nvSpPr>
        <p:spPr>
          <a:xfrm>
            <a:off x="271212" y="390085"/>
            <a:ext cx="4056709" cy="523220"/>
          </a:xfrm>
          <a:prstGeom prst="rect">
            <a:avLst/>
          </a:prstGeom>
          <a:noFill/>
        </p:spPr>
        <p:txBody>
          <a:bodyPr wrap="square" rtlCol="0">
            <a:spAutoFit/>
          </a:bodyPr>
          <a:lstStyle>
            <a:defPPr>
              <a:defRPr lang="en-US"/>
            </a:defPPr>
            <a:lvl1pPr>
              <a:defRPr sz="2800">
                <a:solidFill>
                  <a:srgbClr val="EC8F46"/>
                </a:solidFill>
                <a:latin typeface="Arial Black" panose="020B0A040201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dirty="0">
                <a:ln>
                  <a:noFill/>
                </a:ln>
                <a:solidFill>
                  <a:srgbClr val="EC8F46"/>
                </a:solidFill>
                <a:effectLst/>
                <a:uLnTx/>
                <a:uFillTx/>
                <a:latin typeface="Arial Black" panose="020B0A04020102020204" pitchFamily="34" charset="0"/>
                <a:ea typeface="+mn-ea"/>
                <a:cs typeface="Arial" panose="020B0604020202020204" pitchFamily="34" charset="0"/>
              </a:rPr>
              <a:t>Ça existe ailleurs!</a:t>
            </a:r>
          </a:p>
        </p:txBody>
      </p:sp>
      <p:sp>
        <p:nvSpPr>
          <p:cNvPr id="6" name="ZoneTexte 5">
            <a:extLst>
              <a:ext uri="{FF2B5EF4-FFF2-40B4-BE49-F238E27FC236}">
                <a16:creationId xmlns:a16="http://schemas.microsoft.com/office/drawing/2014/main" id="{EF61E61D-94D1-9550-8FF2-1D74ACCDF3CB}"/>
              </a:ext>
            </a:extLst>
          </p:cNvPr>
          <p:cNvSpPr txBox="1"/>
          <p:nvPr/>
        </p:nvSpPr>
        <p:spPr>
          <a:xfrm>
            <a:off x="183047" y="4024873"/>
            <a:ext cx="4239756" cy="184666"/>
          </a:xfrm>
          <a:prstGeom prst="rect">
            <a:avLst/>
          </a:prstGeom>
          <a:noFill/>
        </p:spPr>
        <p:txBody>
          <a:bodyPr wrap="square" rtlCol="0">
            <a:spAutoFit/>
          </a:bodyPr>
          <a:lstStyle/>
          <a:p>
            <a:r>
              <a:rPr lang="fr-CA" sz="600" dirty="0"/>
              <a:t>Photo: https://via.tt.se/pressmeddelande/3344365/invigning-av-bodens-nya-halsocentral?publisherId=3235708</a:t>
            </a:r>
          </a:p>
        </p:txBody>
      </p:sp>
      <p:pic>
        <p:nvPicPr>
          <p:cNvPr id="7" name="Image 6">
            <a:extLst>
              <a:ext uri="{FF2B5EF4-FFF2-40B4-BE49-F238E27FC236}">
                <a16:creationId xmlns:a16="http://schemas.microsoft.com/office/drawing/2014/main" id="{F04D39CB-E582-5B91-F085-800F932F6C2C}"/>
              </a:ext>
            </a:extLst>
          </p:cNvPr>
          <p:cNvPicPr>
            <a:picLocks noChangeAspect="1"/>
          </p:cNvPicPr>
          <p:nvPr/>
        </p:nvPicPr>
        <p:blipFill>
          <a:blip r:embed="rId3"/>
          <a:stretch>
            <a:fillRect/>
          </a:stretch>
        </p:blipFill>
        <p:spPr>
          <a:xfrm>
            <a:off x="179403" y="1197989"/>
            <a:ext cx="4240326" cy="2826884"/>
          </a:xfrm>
          <a:prstGeom prst="rect">
            <a:avLst/>
          </a:prstGeom>
        </p:spPr>
      </p:pic>
    </p:spTree>
    <p:extLst>
      <p:ext uri="{BB962C8B-B14F-4D97-AF65-F5344CB8AC3E}">
        <p14:creationId xmlns:p14="http://schemas.microsoft.com/office/powerpoint/2010/main" val="2642375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8A0EC-5FCA-4327-33AB-6D6B4B07A841}"/>
              </a:ext>
            </a:extLst>
          </p:cNvPr>
          <p:cNvSpPr>
            <a:spLocks noGrp="1"/>
          </p:cNvSpPr>
          <p:nvPr>
            <p:ph type="title"/>
          </p:nvPr>
        </p:nvSpPr>
        <p:spPr/>
        <p:txBody>
          <a:bodyPr>
            <a:normAutofit/>
          </a:bodyPr>
          <a:lstStyle/>
          <a:p>
            <a:r>
              <a:rPr lang="fr-CA" dirty="0"/>
              <a:t>la question du financement</a:t>
            </a:r>
          </a:p>
        </p:txBody>
      </p:sp>
      <p:sp>
        <p:nvSpPr>
          <p:cNvPr id="3" name="Espace réservé du texte 2">
            <a:extLst>
              <a:ext uri="{FF2B5EF4-FFF2-40B4-BE49-F238E27FC236}">
                <a16:creationId xmlns:a16="http://schemas.microsoft.com/office/drawing/2014/main" id="{73C3FB07-DF40-AE02-31D9-7B3DA12E0F1D}"/>
              </a:ext>
            </a:extLst>
          </p:cNvPr>
          <p:cNvSpPr>
            <a:spLocks noGrp="1"/>
          </p:cNvSpPr>
          <p:nvPr>
            <p:ph type="body" idx="1"/>
          </p:nvPr>
        </p:nvSpPr>
        <p:spPr/>
        <p:txBody>
          <a:bodyPr/>
          <a:lstStyle/>
          <a:p>
            <a:r>
              <a:rPr lang="fr-CA" dirty="0">
                <a:solidFill>
                  <a:srgbClr val="EC8F46"/>
                </a:solidFill>
              </a:rPr>
              <a:t>04</a:t>
            </a:r>
          </a:p>
        </p:txBody>
      </p:sp>
    </p:spTree>
    <p:extLst>
      <p:ext uri="{BB962C8B-B14F-4D97-AF65-F5344CB8AC3E}">
        <p14:creationId xmlns:p14="http://schemas.microsoft.com/office/powerpoint/2010/main" val="1981519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C4C0B-54CF-D1DA-095D-56EB180BB9AC}"/>
              </a:ext>
            </a:extLst>
          </p:cNvPr>
          <p:cNvSpPr>
            <a:spLocks noGrp="1"/>
          </p:cNvSpPr>
          <p:nvPr>
            <p:ph type="title"/>
          </p:nvPr>
        </p:nvSpPr>
        <p:spPr/>
        <p:txBody>
          <a:bodyPr/>
          <a:lstStyle/>
          <a:p>
            <a:r>
              <a:rPr lang="fr-CA" dirty="0"/>
              <a:t>Combien ça coûte?</a:t>
            </a:r>
          </a:p>
        </p:txBody>
      </p:sp>
      <p:sp>
        <p:nvSpPr>
          <p:cNvPr id="3" name="Espace réservé du contenu 2">
            <a:extLst>
              <a:ext uri="{FF2B5EF4-FFF2-40B4-BE49-F238E27FC236}">
                <a16:creationId xmlns:a16="http://schemas.microsoft.com/office/drawing/2014/main" id="{CC314E1F-3D8B-9479-A4F9-9066E495F96A}"/>
              </a:ext>
            </a:extLst>
          </p:cNvPr>
          <p:cNvSpPr>
            <a:spLocks noGrp="1"/>
          </p:cNvSpPr>
          <p:nvPr>
            <p:ph idx="1"/>
          </p:nvPr>
        </p:nvSpPr>
        <p:spPr/>
        <p:txBody>
          <a:bodyPr/>
          <a:lstStyle/>
          <a:p>
            <a:pPr marL="285750" indent="-285750">
              <a:buFont typeface="Arial" panose="020B0604020202020204" pitchFamily="34" charset="0"/>
              <a:buChar char="•"/>
            </a:pPr>
            <a:r>
              <a:rPr lang="fr-CA" dirty="0">
                <a:latin typeface="+mj-lt"/>
              </a:rPr>
              <a:t>Ratio 50/50 = </a:t>
            </a:r>
            <a:r>
              <a:rPr lang="fr-CA" dirty="0">
                <a:solidFill>
                  <a:srgbClr val="E15A4B"/>
                </a:solidFill>
                <a:latin typeface="Arial Black" panose="020B0A04020102020204" pitchFamily="34" charset="0"/>
              </a:rPr>
              <a:t>investissements de 14 G$ </a:t>
            </a:r>
            <a:r>
              <a:rPr lang="fr-CA" dirty="0">
                <a:latin typeface="+mj-lt"/>
              </a:rPr>
              <a:t>en prévention et en première ligne</a:t>
            </a:r>
          </a:p>
          <a:p>
            <a:pPr marL="628650" lvl="1" indent="-285750">
              <a:buFont typeface="Arial" panose="020B0604020202020204" pitchFamily="34" charset="0"/>
              <a:buChar char="•"/>
            </a:pPr>
            <a:r>
              <a:rPr lang="fr-CA" dirty="0">
                <a:latin typeface="+mj-lt"/>
              </a:rPr>
              <a:t>+46 % des dépenses de programme ou +25 % des dépenses du MSSS</a:t>
            </a:r>
          </a:p>
          <a:p>
            <a:pPr marL="285750" indent="-285750">
              <a:buFont typeface="Arial" panose="020B0604020202020204" pitchFamily="34" charset="0"/>
              <a:buChar char="•"/>
            </a:pPr>
            <a:r>
              <a:rPr lang="fr-CA" dirty="0">
                <a:latin typeface="+mj-lt"/>
              </a:rPr>
              <a:t>Ces investissements seraient </a:t>
            </a:r>
            <a:r>
              <a:rPr lang="fr-CA" dirty="0">
                <a:solidFill>
                  <a:srgbClr val="E15A4B"/>
                </a:solidFill>
                <a:latin typeface="Arial Black" panose="020B0A04020102020204" pitchFamily="34" charset="0"/>
              </a:rPr>
              <a:t>amplement suffisants </a:t>
            </a:r>
            <a:r>
              <a:rPr lang="fr-CA" dirty="0">
                <a:latin typeface="+mj-lt"/>
              </a:rPr>
              <a:t>pour:</a:t>
            </a:r>
          </a:p>
          <a:p>
            <a:pPr marL="628650" lvl="1" indent="-285750">
              <a:buFont typeface="Arial" panose="020B0604020202020204" pitchFamily="34" charset="0"/>
              <a:buChar char="•"/>
            </a:pPr>
            <a:r>
              <a:rPr lang="fr-CA" dirty="0">
                <a:latin typeface="+mj-lt"/>
              </a:rPr>
              <a:t>Doubler les dépenses dans les quatre domaines prioritaires</a:t>
            </a:r>
          </a:p>
          <a:p>
            <a:pPr marL="628650" lvl="1" indent="-285750">
              <a:buFont typeface="Arial" panose="020B0604020202020204" pitchFamily="34" charset="0"/>
              <a:buChar char="•"/>
            </a:pPr>
            <a:r>
              <a:rPr lang="fr-CA" dirty="0">
                <a:latin typeface="+mj-lt"/>
              </a:rPr>
              <a:t>Ajouter 100 000 personnes aux effectifs du réseau public et tout en bonifiant les salaires et en offrant des formations payées</a:t>
            </a:r>
          </a:p>
          <a:p>
            <a:pPr marL="628650" lvl="1" indent="-285750">
              <a:buFont typeface="Arial" panose="020B0604020202020204" pitchFamily="34" charset="0"/>
              <a:buChar char="•"/>
            </a:pPr>
            <a:endParaRPr lang="fr-CA" dirty="0">
              <a:latin typeface="+mj-lt"/>
            </a:endParaRPr>
          </a:p>
        </p:txBody>
      </p:sp>
    </p:spTree>
    <p:extLst>
      <p:ext uri="{BB962C8B-B14F-4D97-AF65-F5344CB8AC3E}">
        <p14:creationId xmlns:p14="http://schemas.microsoft.com/office/powerpoint/2010/main" val="2103907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1C4C0B-54CF-D1DA-095D-56EB180BB9AC}"/>
              </a:ext>
            </a:extLst>
          </p:cNvPr>
          <p:cNvSpPr>
            <a:spLocks noGrp="1"/>
          </p:cNvSpPr>
          <p:nvPr>
            <p:ph type="title"/>
          </p:nvPr>
        </p:nvSpPr>
        <p:spPr>
          <a:xfrm>
            <a:off x="463187" y="108706"/>
            <a:ext cx="8210550" cy="994172"/>
          </a:xfrm>
        </p:spPr>
        <p:txBody>
          <a:bodyPr/>
          <a:lstStyle/>
          <a:p>
            <a:r>
              <a:rPr lang="fr-CA" dirty="0"/>
              <a:t>A-t-on les moyens?</a:t>
            </a:r>
          </a:p>
        </p:txBody>
      </p:sp>
      <p:sp>
        <p:nvSpPr>
          <p:cNvPr id="3" name="Espace réservé du contenu 2">
            <a:extLst>
              <a:ext uri="{FF2B5EF4-FFF2-40B4-BE49-F238E27FC236}">
                <a16:creationId xmlns:a16="http://schemas.microsoft.com/office/drawing/2014/main" id="{CC314E1F-3D8B-9479-A4F9-9066E495F96A}"/>
              </a:ext>
            </a:extLst>
          </p:cNvPr>
          <p:cNvSpPr>
            <a:spLocks noGrp="1"/>
          </p:cNvSpPr>
          <p:nvPr>
            <p:ph idx="1"/>
          </p:nvPr>
        </p:nvSpPr>
        <p:spPr>
          <a:xfrm>
            <a:off x="470263" y="881742"/>
            <a:ext cx="8210550" cy="3088122"/>
          </a:xfrm>
        </p:spPr>
        <p:txBody>
          <a:bodyPr>
            <a:noAutofit/>
          </a:bodyPr>
          <a:lstStyle/>
          <a:p>
            <a:pPr marL="285750" indent="-285750">
              <a:lnSpc>
                <a:spcPct val="120000"/>
              </a:lnSpc>
              <a:buFont typeface="Arial" panose="020B0604020202020204" pitchFamily="34" charset="0"/>
              <a:buChar char="•"/>
            </a:pPr>
            <a:r>
              <a:rPr lang="fr-CA" sz="1600" dirty="0">
                <a:solidFill>
                  <a:srgbClr val="E15A4B"/>
                </a:solidFill>
                <a:latin typeface="Arial Black" panose="020B0A04020102020204" pitchFamily="34" charset="0"/>
              </a:rPr>
              <a:t>Mal-financement</a:t>
            </a:r>
            <a:r>
              <a:rPr lang="fr-CA" sz="1600" dirty="0">
                <a:latin typeface="+mj-lt"/>
              </a:rPr>
              <a:t> davantage que sous-financement</a:t>
            </a:r>
          </a:p>
          <a:p>
            <a:pPr marL="285750" indent="-285750">
              <a:lnSpc>
                <a:spcPct val="120000"/>
              </a:lnSpc>
              <a:buFont typeface="Arial" panose="020B0604020202020204" pitchFamily="34" charset="0"/>
              <a:buChar char="•"/>
            </a:pPr>
            <a:r>
              <a:rPr lang="fr-CA" sz="1600" dirty="0">
                <a:latin typeface="+mj-lt"/>
              </a:rPr>
              <a:t>Investissements majeurs, mais </a:t>
            </a:r>
            <a:r>
              <a:rPr lang="fr-CA" sz="1600" dirty="0">
                <a:solidFill>
                  <a:srgbClr val="E15A4B"/>
                </a:solidFill>
                <a:latin typeface="Arial Black" panose="020B0A04020102020204" pitchFamily="34" charset="0"/>
              </a:rPr>
              <a:t>transitoires</a:t>
            </a:r>
            <a:r>
              <a:rPr lang="fr-CA" sz="1600" dirty="0">
                <a:latin typeface="+mj-lt"/>
              </a:rPr>
              <a:t> (éviter l’erreur du virage ambulatoire)</a:t>
            </a:r>
          </a:p>
          <a:p>
            <a:pPr marL="285750" indent="-285750">
              <a:lnSpc>
                <a:spcPct val="120000"/>
              </a:lnSpc>
              <a:buFont typeface="Arial" panose="020B0604020202020204" pitchFamily="34" charset="0"/>
              <a:buChar char="•"/>
            </a:pPr>
            <a:r>
              <a:rPr lang="fr-CA" sz="1600" dirty="0">
                <a:latin typeface="+mj-lt"/>
              </a:rPr>
              <a:t>Permettrait à termes de </a:t>
            </a:r>
            <a:r>
              <a:rPr lang="fr-CA" sz="1600" dirty="0">
                <a:solidFill>
                  <a:srgbClr val="E15A4B"/>
                </a:solidFill>
                <a:latin typeface="Arial Black" panose="020B0A04020102020204" pitchFamily="34" charset="0"/>
              </a:rPr>
              <a:t>réduire les dépenses </a:t>
            </a:r>
            <a:r>
              <a:rPr lang="fr-CA" sz="1600" dirty="0">
                <a:latin typeface="+mj-lt"/>
              </a:rPr>
              <a:t>de manière importante dans d’autres secteurs plus coûteux (2</a:t>
            </a:r>
            <a:r>
              <a:rPr lang="fr-CA" sz="1600" baseline="30000" dirty="0">
                <a:latin typeface="+mj-lt"/>
              </a:rPr>
              <a:t>e</a:t>
            </a:r>
            <a:r>
              <a:rPr lang="fr-CA" sz="1600" dirty="0">
                <a:latin typeface="+mj-lt"/>
              </a:rPr>
              <a:t> et 3</a:t>
            </a:r>
            <a:r>
              <a:rPr lang="fr-CA" sz="1600" baseline="30000" dirty="0">
                <a:latin typeface="+mj-lt"/>
              </a:rPr>
              <a:t>e</a:t>
            </a:r>
            <a:r>
              <a:rPr lang="fr-CA" sz="1600" dirty="0">
                <a:latin typeface="+mj-lt"/>
              </a:rPr>
              <a:t> ligne, hébergement, rémunération médicale, financement des entreprises privées, etc.)</a:t>
            </a:r>
          </a:p>
          <a:p>
            <a:pPr marL="285750" indent="-285750">
              <a:lnSpc>
                <a:spcPct val="120000"/>
              </a:lnSpc>
              <a:buFont typeface="Arial" panose="020B0604020202020204" pitchFamily="34" charset="0"/>
              <a:buChar char="•"/>
            </a:pPr>
            <a:r>
              <a:rPr lang="fr-CA" sz="1600" dirty="0">
                <a:solidFill>
                  <a:srgbClr val="E15A4B"/>
                </a:solidFill>
                <a:latin typeface="Arial Black" panose="020B0A04020102020204" pitchFamily="34" charset="0"/>
              </a:rPr>
              <a:t>Coût de l’inaction </a:t>
            </a:r>
            <a:r>
              <a:rPr lang="fr-CA" sz="1600" dirty="0">
                <a:latin typeface="+mj-lt"/>
              </a:rPr>
              <a:t>est encore plus élevé</a:t>
            </a:r>
          </a:p>
          <a:p>
            <a:pPr marL="628650" lvl="1" indent="-285750">
              <a:lnSpc>
                <a:spcPct val="120000"/>
              </a:lnSpc>
              <a:buFont typeface="Arial" panose="020B0604020202020204" pitchFamily="34" charset="0"/>
              <a:buChar char="•"/>
            </a:pPr>
            <a:r>
              <a:rPr lang="fr-CA" sz="1600" dirty="0">
                <a:latin typeface="+mj-lt"/>
              </a:rPr>
              <a:t>Ex: coût du programme SAPA en 2050 avec modèle actuel centré sur l’hébergement = </a:t>
            </a:r>
            <a:r>
              <a:rPr lang="fr-CA" sz="1600" dirty="0">
                <a:solidFill>
                  <a:srgbClr val="E15A4B"/>
                </a:solidFill>
                <a:latin typeface="Arial Black" panose="020B0A04020102020204" pitchFamily="34" charset="0"/>
              </a:rPr>
              <a:t>25,6 G$ </a:t>
            </a:r>
            <a:r>
              <a:rPr lang="fr-CA" sz="1600" dirty="0">
                <a:latin typeface="+mj-lt"/>
              </a:rPr>
              <a:t>(contre 6,2 G$ en 2020)</a:t>
            </a:r>
          </a:p>
          <a:p>
            <a:pPr marL="285750" indent="-285750">
              <a:lnSpc>
                <a:spcPct val="120000"/>
              </a:lnSpc>
              <a:buFont typeface="Arial" panose="020B0604020202020204" pitchFamily="34" charset="0"/>
              <a:buChar char="•"/>
            </a:pPr>
            <a:r>
              <a:rPr lang="fr-CA" sz="1600" dirty="0">
                <a:solidFill>
                  <a:srgbClr val="E15A4B"/>
                </a:solidFill>
                <a:latin typeface="Arial Black" panose="020B0A04020102020204" pitchFamily="34" charset="0"/>
              </a:rPr>
              <a:t>Réduction des dépenses privées </a:t>
            </a:r>
            <a:r>
              <a:rPr lang="fr-CA" sz="1600" dirty="0">
                <a:latin typeface="+mj-lt"/>
              </a:rPr>
              <a:t>des ménages et des assurances = </a:t>
            </a:r>
            <a:r>
              <a:rPr lang="fr-CA" sz="1600" dirty="0">
                <a:solidFill>
                  <a:srgbClr val="E15A4B"/>
                </a:solidFill>
                <a:latin typeface="Arial Black" panose="020B0A04020102020204" pitchFamily="34" charset="0"/>
              </a:rPr>
              <a:t>19,4 G$ en 2022</a:t>
            </a:r>
          </a:p>
          <a:p>
            <a:pPr marL="285750" indent="-285750">
              <a:buFont typeface="Arial" panose="020B0604020202020204" pitchFamily="34" charset="0"/>
              <a:buChar char="•"/>
            </a:pPr>
            <a:endParaRPr lang="fr-CA" sz="1600" dirty="0">
              <a:latin typeface="+mj-lt"/>
            </a:endParaRPr>
          </a:p>
        </p:txBody>
      </p:sp>
    </p:spTree>
    <p:extLst>
      <p:ext uri="{BB962C8B-B14F-4D97-AF65-F5344CB8AC3E}">
        <p14:creationId xmlns:p14="http://schemas.microsoft.com/office/powerpoint/2010/main" val="5926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70EF24-6ABB-9ABA-0466-34FD0F7B1296}"/>
              </a:ext>
            </a:extLst>
          </p:cNvPr>
          <p:cNvSpPr>
            <a:spLocks noGrp="1"/>
          </p:cNvSpPr>
          <p:nvPr>
            <p:ph type="title"/>
          </p:nvPr>
        </p:nvSpPr>
        <p:spPr>
          <a:xfrm>
            <a:off x="408003" y="208915"/>
            <a:ext cx="4494048" cy="994172"/>
          </a:xfrm>
        </p:spPr>
        <p:txBody>
          <a:bodyPr>
            <a:normAutofit fontScale="90000"/>
          </a:bodyPr>
          <a:lstStyle/>
          <a:p>
            <a:r>
              <a:rPr lang="fr-CA" dirty="0">
                <a:solidFill>
                  <a:srgbClr val="E15A4B"/>
                </a:solidFill>
              </a:rPr>
              <a:t>Solution:</a:t>
            </a:r>
            <a:r>
              <a:rPr lang="fr-CA" dirty="0"/>
              <a:t> Rétablir le financement des </a:t>
            </a:r>
            <a:r>
              <a:rPr lang="fr-CA" dirty="0" err="1"/>
              <a:t>sss</a:t>
            </a:r>
            <a:r>
              <a:rPr lang="fr-CA" dirty="0"/>
              <a:t> par les entreprises</a:t>
            </a:r>
          </a:p>
        </p:txBody>
      </p:sp>
      <p:pic>
        <p:nvPicPr>
          <p:cNvPr id="7" name="Image 6">
            <a:extLst>
              <a:ext uri="{FF2B5EF4-FFF2-40B4-BE49-F238E27FC236}">
                <a16:creationId xmlns:a16="http://schemas.microsoft.com/office/drawing/2014/main" id="{B1BBDCAD-12F7-E9F8-9D12-456216E05195}"/>
              </a:ext>
            </a:extLst>
          </p:cNvPr>
          <p:cNvPicPr>
            <a:picLocks noChangeAspect="1"/>
          </p:cNvPicPr>
          <p:nvPr/>
        </p:nvPicPr>
        <p:blipFill>
          <a:blip r:embed="rId2"/>
          <a:stretch>
            <a:fillRect/>
          </a:stretch>
        </p:blipFill>
        <p:spPr>
          <a:xfrm>
            <a:off x="4664473" y="259713"/>
            <a:ext cx="4401574" cy="4291718"/>
          </a:xfrm>
          <a:prstGeom prst="rect">
            <a:avLst/>
          </a:prstGeom>
        </p:spPr>
      </p:pic>
      <p:sp>
        <p:nvSpPr>
          <p:cNvPr id="11" name="ZoneTexte 10">
            <a:extLst>
              <a:ext uri="{FF2B5EF4-FFF2-40B4-BE49-F238E27FC236}">
                <a16:creationId xmlns:a16="http://schemas.microsoft.com/office/drawing/2014/main" id="{2E127804-CE31-65DE-2BFF-69A49F265E35}"/>
              </a:ext>
            </a:extLst>
          </p:cNvPr>
          <p:cNvSpPr txBox="1"/>
          <p:nvPr/>
        </p:nvSpPr>
        <p:spPr>
          <a:xfrm>
            <a:off x="476137" y="1314788"/>
            <a:ext cx="3955186" cy="246221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457200" rtl="0" eaLnBrk="1" fontAlgn="auto" latinLnBrk="0" hangingPunct="1">
              <a:lnSpc>
                <a:spcPct val="100000"/>
              </a:lnSpc>
              <a:spcBef>
                <a:spcPts val="0"/>
              </a:spcBef>
              <a:spcAft>
                <a:spcPts val="1200"/>
              </a:spcAft>
              <a:buClrTx/>
              <a:buSzTx/>
              <a:buFontTx/>
              <a:buNone/>
              <a:tabLst/>
              <a:defRPr/>
            </a:pPr>
            <a:r>
              <a:rPr kumimoji="0" lang="fr-CA" sz="18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Recommandations: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Révision globale des contributions fiscales des entreprises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1800" b="0" i="0" u="none" strike="noStrike" kern="1200" cap="none" spc="0" normalizeH="0" baseline="0" noProof="0" dirty="0">
                <a:ln>
                  <a:noFill/>
                </a:ln>
                <a:solidFill>
                  <a:prstClr val="black"/>
                </a:solidFill>
                <a:effectLst/>
                <a:uLnTx/>
                <a:uFillTx/>
                <a:latin typeface="Calibri Light" panose="020F0302020204030204"/>
                <a:ea typeface="+mn-ea"/>
                <a:cs typeface="+mn-cs"/>
              </a:rPr>
              <a:t>Réformer le mode de financement du FSS pour qu’il soit basé sur les bénéfices plutôt que la masse salariale</a:t>
            </a:r>
          </a:p>
        </p:txBody>
      </p:sp>
    </p:spTree>
    <p:extLst>
      <p:ext uri="{BB962C8B-B14F-4D97-AF65-F5344CB8AC3E}">
        <p14:creationId xmlns:p14="http://schemas.microsoft.com/office/powerpoint/2010/main" val="4211022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68A0EC-5FCA-4327-33AB-6D6B4B07A841}"/>
              </a:ext>
            </a:extLst>
          </p:cNvPr>
          <p:cNvSpPr>
            <a:spLocks noGrp="1"/>
          </p:cNvSpPr>
          <p:nvPr>
            <p:ph type="title"/>
          </p:nvPr>
        </p:nvSpPr>
        <p:spPr/>
        <p:txBody>
          <a:bodyPr>
            <a:normAutofit/>
          </a:bodyPr>
          <a:lstStyle/>
          <a:p>
            <a:r>
              <a:rPr lang="fr-CA" dirty="0"/>
              <a:t>échanges</a:t>
            </a:r>
          </a:p>
        </p:txBody>
      </p:sp>
      <p:sp>
        <p:nvSpPr>
          <p:cNvPr id="3" name="Espace réservé du texte 2">
            <a:extLst>
              <a:ext uri="{FF2B5EF4-FFF2-40B4-BE49-F238E27FC236}">
                <a16:creationId xmlns:a16="http://schemas.microsoft.com/office/drawing/2014/main" id="{73C3FB07-DF40-AE02-31D9-7B3DA12E0F1D}"/>
              </a:ext>
            </a:extLst>
          </p:cNvPr>
          <p:cNvSpPr>
            <a:spLocks noGrp="1"/>
          </p:cNvSpPr>
          <p:nvPr>
            <p:ph type="body" idx="1"/>
          </p:nvPr>
        </p:nvSpPr>
        <p:spPr/>
        <p:txBody>
          <a:bodyPr/>
          <a:lstStyle/>
          <a:p>
            <a:r>
              <a:rPr lang="fr-CA" dirty="0">
                <a:solidFill>
                  <a:srgbClr val="EC8F46"/>
                </a:solidFill>
              </a:rPr>
              <a:t>05</a:t>
            </a:r>
          </a:p>
        </p:txBody>
      </p:sp>
    </p:spTree>
    <p:extLst>
      <p:ext uri="{BB962C8B-B14F-4D97-AF65-F5344CB8AC3E}">
        <p14:creationId xmlns:p14="http://schemas.microsoft.com/office/powerpoint/2010/main" val="1357209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7ABDB9-CA7A-FE4E-9517-97BB212572F9}"/>
              </a:ext>
            </a:extLst>
          </p:cNvPr>
          <p:cNvSpPr>
            <a:spLocks noGrp="1"/>
          </p:cNvSpPr>
          <p:nvPr>
            <p:ph type="title"/>
          </p:nvPr>
        </p:nvSpPr>
        <p:spPr/>
        <p:txBody>
          <a:bodyPr/>
          <a:lstStyle/>
          <a:p>
            <a:r>
              <a:rPr lang="fr-FR" dirty="0"/>
              <a:t>Merci pour votre attention!</a:t>
            </a:r>
          </a:p>
        </p:txBody>
      </p:sp>
      <p:sp>
        <p:nvSpPr>
          <p:cNvPr id="3" name="Espace réservé du texte 2">
            <a:extLst>
              <a:ext uri="{FF2B5EF4-FFF2-40B4-BE49-F238E27FC236}">
                <a16:creationId xmlns:a16="http://schemas.microsoft.com/office/drawing/2014/main" id="{07C7B60B-11EC-BF4C-B38B-6B579401F18F}"/>
              </a:ext>
            </a:extLst>
          </p:cNvPr>
          <p:cNvSpPr>
            <a:spLocks noGrp="1"/>
          </p:cNvSpPr>
          <p:nvPr>
            <p:ph type="body" sz="half" idx="2"/>
          </p:nvPr>
        </p:nvSpPr>
        <p:spPr/>
        <p:txBody>
          <a:bodyPr/>
          <a:lstStyle/>
          <a:p>
            <a:pPr>
              <a:lnSpc>
                <a:spcPts val="2000"/>
              </a:lnSpc>
            </a:pPr>
            <a:r>
              <a:rPr lang="fr-CA" dirty="0"/>
              <a:t>Pour plus d’informations · </a:t>
            </a:r>
            <a:r>
              <a:rPr lang="fr-CA" dirty="0">
                <a:solidFill>
                  <a:srgbClr val="EC8F46"/>
                </a:solidFill>
              </a:rPr>
              <a:t>www.iris-recherche.qc.ca</a:t>
            </a:r>
          </a:p>
          <a:p>
            <a:pPr>
              <a:lnSpc>
                <a:spcPts val="2000"/>
              </a:lnSpc>
            </a:pPr>
            <a:r>
              <a:rPr lang="fr-CA" dirty="0"/>
              <a:t>Pour me joindre · </a:t>
            </a:r>
            <a:r>
              <a:rPr lang="fr-CA" dirty="0">
                <a:solidFill>
                  <a:srgbClr val="EADFCB"/>
                </a:solidFill>
              </a:rPr>
              <a:t>tremblay-boily@iris-recherche.qc.ca</a:t>
            </a:r>
          </a:p>
        </p:txBody>
      </p:sp>
      <p:pic>
        <p:nvPicPr>
          <p:cNvPr id="5" name="Image 4">
            <a:extLst>
              <a:ext uri="{FF2B5EF4-FFF2-40B4-BE49-F238E27FC236}">
                <a16:creationId xmlns:a16="http://schemas.microsoft.com/office/drawing/2014/main" id="{E3B2D6F5-9C9B-E84D-A6AA-1354186395A1}"/>
              </a:ext>
            </a:extLst>
          </p:cNvPr>
          <p:cNvPicPr>
            <a:picLocks noChangeAspect="1"/>
          </p:cNvPicPr>
          <p:nvPr/>
        </p:nvPicPr>
        <p:blipFill>
          <a:blip r:embed="rId3"/>
          <a:stretch>
            <a:fillRect/>
          </a:stretch>
        </p:blipFill>
        <p:spPr>
          <a:xfrm>
            <a:off x="723900" y="4182460"/>
            <a:ext cx="2471057" cy="567984"/>
          </a:xfrm>
          <a:prstGeom prst="rect">
            <a:avLst/>
          </a:prstGeom>
        </p:spPr>
      </p:pic>
    </p:spTree>
    <p:extLst>
      <p:ext uri="{BB962C8B-B14F-4D97-AF65-F5344CB8AC3E}">
        <p14:creationId xmlns:p14="http://schemas.microsoft.com/office/powerpoint/2010/main" val="1545959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ADFCB"/>
        </a:solid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676577" y="438150"/>
            <a:ext cx="3605863" cy="426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2000"/>
              <a:buFont typeface="Arial Black"/>
              <a:buNone/>
            </a:pPr>
            <a:r>
              <a:rPr lang="fr-CA" sz="2200" cap="none">
                <a:solidFill>
                  <a:schemeClr val="lt1"/>
                </a:solidFill>
                <a:highlight>
                  <a:srgbClr val="EC8F46"/>
                </a:highlight>
              </a:rPr>
              <a:t>Abonnez-vous </a:t>
            </a:r>
            <a:br>
              <a:rPr lang="fr-CA" sz="2200" cap="none">
                <a:solidFill>
                  <a:schemeClr val="lt1"/>
                </a:solidFill>
                <a:highlight>
                  <a:srgbClr val="EC8F46"/>
                </a:highlight>
              </a:rPr>
            </a:br>
            <a:r>
              <a:rPr lang="fr-CA" sz="2200" cap="none">
                <a:solidFill>
                  <a:schemeClr val="lt1"/>
                </a:solidFill>
                <a:highlight>
                  <a:srgbClr val="EC8F46"/>
                </a:highlight>
              </a:rPr>
              <a:t>à notre infolettre pour</a:t>
            </a:r>
            <a:br>
              <a:rPr lang="fr-CA" sz="2000" cap="none"/>
            </a:br>
            <a:br>
              <a:rPr lang="fr-CA" sz="2000" cap="none"/>
            </a:br>
            <a:r>
              <a:rPr lang="fr-CA" sz="1800" cap="none"/>
              <a:t>Comprendre l’actualité de la semaine à travers des analyses inédites</a:t>
            </a:r>
            <a:br>
              <a:rPr lang="fr-CA" sz="1800" cap="none"/>
            </a:br>
            <a:br>
              <a:rPr lang="fr-CA" sz="1800" cap="none"/>
            </a:br>
            <a:r>
              <a:rPr lang="fr-CA" sz="1800" cap="none"/>
              <a:t>Prendre connaissance de nos dernières publications </a:t>
            </a:r>
            <a:br>
              <a:rPr lang="fr-CA" sz="1800" cap="none"/>
            </a:br>
            <a:br>
              <a:rPr lang="fr-CA" sz="1800" cap="none"/>
            </a:br>
            <a:r>
              <a:rPr lang="fr-CA" sz="1800" cap="none"/>
              <a:t>Écouter nos plus récentes entrevues dans les médias</a:t>
            </a:r>
            <a:endParaRPr/>
          </a:p>
        </p:txBody>
      </p:sp>
      <p:pic>
        <p:nvPicPr>
          <p:cNvPr id="155" name="Google Shape;155;p29"/>
          <p:cNvPicPr preferRelativeResize="0"/>
          <p:nvPr/>
        </p:nvPicPr>
        <p:blipFill rotWithShape="1">
          <a:blip r:embed="rId3">
            <a:alphaModFix/>
          </a:blip>
          <a:srcRect/>
          <a:stretch/>
        </p:blipFill>
        <p:spPr>
          <a:xfrm>
            <a:off x="5356489" y="1114256"/>
            <a:ext cx="2914984" cy="291498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45377-D7F6-4E4C-AAB0-D48CA1301C03}"/>
              </a:ext>
            </a:extLst>
          </p:cNvPr>
          <p:cNvSpPr>
            <a:spLocks noGrp="1"/>
          </p:cNvSpPr>
          <p:nvPr>
            <p:ph type="title"/>
          </p:nvPr>
        </p:nvSpPr>
        <p:spPr>
          <a:xfrm>
            <a:off x="628650" y="850787"/>
            <a:ext cx="3246664" cy="2159114"/>
          </a:xfrm>
        </p:spPr>
        <p:txBody>
          <a:bodyPr/>
          <a:lstStyle/>
          <a:p>
            <a:r>
              <a:rPr lang="fr-FR" dirty="0"/>
              <a:t>Vous désirez soutenir le travail d’IRIS</a:t>
            </a:r>
          </a:p>
        </p:txBody>
      </p:sp>
      <p:sp>
        <p:nvSpPr>
          <p:cNvPr id="3" name="Espace réservé du contenu 2">
            <a:extLst>
              <a:ext uri="{FF2B5EF4-FFF2-40B4-BE49-F238E27FC236}">
                <a16:creationId xmlns:a16="http://schemas.microsoft.com/office/drawing/2014/main" id="{EA6F839F-F890-2547-9E05-EA30D463292B}"/>
              </a:ext>
            </a:extLst>
          </p:cNvPr>
          <p:cNvSpPr>
            <a:spLocks noGrp="1"/>
          </p:cNvSpPr>
          <p:nvPr>
            <p:ph sz="half" idx="1"/>
          </p:nvPr>
        </p:nvSpPr>
        <p:spPr>
          <a:xfrm>
            <a:off x="628650" y="3091542"/>
            <a:ext cx="3028950" cy="859972"/>
          </a:xfrm>
          <a:ln>
            <a:solidFill>
              <a:srgbClr val="124248"/>
            </a:solidFill>
          </a:ln>
        </p:spPr>
        <p:txBody>
          <a:bodyPr anchor="ctr" anchorCtr="0"/>
          <a:lstStyle/>
          <a:p>
            <a:pPr algn="ctr"/>
            <a:r>
              <a:rPr lang="fr-FR" dirty="0"/>
              <a:t>Devenez membre!</a:t>
            </a:r>
          </a:p>
        </p:txBody>
      </p:sp>
    </p:spTree>
    <p:extLst>
      <p:ext uri="{BB962C8B-B14F-4D97-AF65-F5344CB8AC3E}">
        <p14:creationId xmlns:p14="http://schemas.microsoft.com/office/powerpoint/2010/main" val="80306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16F89-99FF-8422-B52A-3FD4400151E5}"/>
              </a:ext>
            </a:extLst>
          </p:cNvPr>
          <p:cNvSpPr>
            <a:spLocks noGrp="1"/>
          </p:cNvSpPr>
          <p:nvPr>
            <p:ph type="title"/>
          </p:nvPr>
        </p:nvSpPr>
        <p:spPr/>
        <p:txBody>
          <a:bodyPr/>
          <a:lstStyle/>
          <a:p>
            <a:r>
              <a:rPr lang="fr-CA" dirty="0"/>
              <a:t>une réforme vouée à l’échec</a:t>
            </a:r>
          </a:p>
        </p:txBody>
      </p:sp>
      <p:sp>
        <p:nvSpPr>
          <p:cNvPr id="3" name="Espace réservé du texte 2">
            <a:extLst>
              <a:ext uri="{FF2B5EF4-FFF2-40B4-BE49-F238E27FC236}">
                <a16:creationId xmlns:a16="http://schemas.microsoft.com/office/drawing/2014/main" id="{6D97F3E1-DF9F-BFD1-EDDA-0883D5AF3685}"/>
              </a:ext>
            </a:extLst>
          </p:cNvPr>
          <p:cNvSpPr>
            <a:spLocks noGrp="1"/>
          </p:cNvSpPr>
          <p:nvPr>
            <p:ph type="body" idx="1"/>
          </p:nvPr>
        </p:nvSpPr>
        <p:spPr>
          <a:xfrm>
            <a:off x="623888" y="1935515"/>
            <a:ext cx="1962558" cy="1125140"/>
          </a:xfrm>
        </p:spPr>
        <p:txBody>
          <a:bodyPr/>
          <a:lstStyle/>
          <a:p>
            <a:r>
              <a:rPr lang="fr-CA" dirty="0">
                <a:solidFill>
                  <a:srgbClr val="EC8F46"/>
                </a:solidFill>
              </a:rPr>
              <a:t>01</a:t>
            </a:r>
          </a:p>
        </p:txBody>
      </p:sp>
    </p:spTree>
    <p:extLst>
      <p:ext uri="{BB962C8B-B14F-4D97-AF65-F5344CB8AC3E}">
        <p14:creationId xmlns:p14="http://schemas.microsoft.com/office/powerpoint/2010/main" val="5062500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6D27D9-0971-A847-9454-68756C529934}"/>
              </a:ext>
            </a:extLst>
          </p:cNvPr>
          <p:cNvSpPr>
            <a:spLocks noGrp="1"/>
          </p:cNvSpPr>
          <p:nvPr>
            <p:ph type="title"/>
          </p:nvPr>
        </p:nvSpPr>
        <p:spPr/>
        <p:txBody>
          <a:bodyPr/>
          <a:lstStyle/>
          <a:p>
            <a:r>
              <a:rPr lang="fr-CA" b="0" dirty="0"/>
              <a:t>L’appui des partenaires est essentiel à la poursuite de la mission de l’IRIS.</a:t>
            </a:r>
            <a:endParaRPr lang="fr-FR" dirty="0"/>
          </a:p>
        </p:txBody>
      </p:sp>
      <p:sp>
        <p:nvSpPr>
          <p:cNvPr id="3" name="Espace réservé du texte 2">
            <a:extLst>
              <a:ext uri="{FF2B5EF4-FFF2-40B4-BE49-F238E27FC236}">
                <a16:creationId xmlns:a16="http://schemas.microsoft.com/office/drawing/2014/main" id="{96578C93-F18C-5D48-95CB-FBA357975FEE}"/>
              </a:ext>
            </a:extLst>
          </p:cNvPr>
          <p:cNvSpPr>
            <a:spLocks noGrp="1"/>
          </p:cNvSpPr>
          <p:nvPr>
            <p:ph type="body" sz="quarter" idx="3"/>
          </p:nvPr>
        </p:nvSpPr>
        <p:spPr>
          <a:xfrm>
            <a:off x="628650" y="2219239"/>
            <a:ext cx="5532664" cy="341625"/>
          </a:xfrm>
        </p:spPr>
        <p:txBody>
          <a:bodyPr>
            <a:normAutofit lnSpcReduction="10000"/>
          </a:bodyPr>
          <a:lstStyle/>
          <a:p>
            <a:r>
              <a:rPr lang="fr-FR" dirty="0"/>
              <a:t>En devenant partenaire, votre organisation:</a:t>
            </a:r>
          </a:p>
        </p:txBody>
      </p:sp>
      <p:sp>
        <p:nvSpPr>
          <p:cNvPr id="4" name="Espace réservé du contenu 3">
            <a:extLst>
              <a:ext uri="{FF2B5EF4-FFF2-40B4-BE49-F238E27FC236}">
                <a16:creationId xmlns:a16="http://schemas.microsoft.com/office/drawing/2014/main" id="{E6C5F154-5FD8-1542-B945-5C5EBED94452}"/>
              </a:ext>
            </a:extLst>
          </p:cNvPr>
          <p:cNvSpPr>
            <a:spLocks noGrp="1"/>
          </p:cNvSpPr>
          <p:nvPr>
            <p:ph sz="quarter" idx="4"/>
          </p:nvPr>
        </p:nvSpPr>
        <p:spPr>
          <a:xfrm>
            <a:off x="628650" y="2560864"/>
            <a:ext cx="5532664" cy="1723940"/>
          </a:xfrm>
        </p:spPr>
        <p:txBody>
          <a:bodyPr/>
          <a:lstStyle/>
          <a:p>
            <a:pPr>
              <a:spcBef>
                <a:spcPts val="450"/>
              </a:spcBef>
            </a:pPr>
            <a:r>
              <a:rPr lang="fr-CA" dirty="0"/>
              <a:t>Nous donne les moyens de travailler sur de nouveaux objets de recherche comme la transition écologique juste</a:t>
            </a:r>
          </a:p>
          <a:p>
            <a:pPr>
              <a:spcBef>
                <a:spcPts val="450"/>
              </a:spcBef>
            </a:pPr>
            <a:r>
              <a:rPr lang="fr-CA" dirty="0"/>
              <a:t>Contribue à la diffusion d’un discours économique alternatif</a:t>
            </a:r>
          </a:p>
          <a:p>
            <a:pPr>
              <a:spcBef>
                <a:spcPts val="450"/>
              </a:spcBef>
            </a:pPr>
            <a:r>
              <a:rPr lang="fr-CA" dirty="0"/>
              <a:t>Défend l’indépendance de l’Institut</a:t>
            </a:r>
          </a:p>
          <a:p>
            <a:pPr>
              <a:spcBef>
                <a:spcPts val="450"/>
              </a:spcBef>
            </a:pPr>
            <a:r>
              <a:rPr lang="fr-CA" dirty="0"/>
              <a:t>Participe à la vie de l’institut</a:t>
            </a:r>
          </a:p>
          <a:p>
            <a:pPr>
              <a:spcBef>
                <a:spcPts val="450"/>
              </a:spcBef>
            </a:pPr>
            <a:r>
              <a:rPr lang="fr-CA" dirty="0"/>
              <a:t>Rejoint les 250 organisations qui soutiennent la mission de l’IRIS.</a:t>
            </a:r>
          </a:p>
        </p:txBody>
      </p:sp>
      <p:sp>
        <p:nvSpPr>
          <p:cNvPr id="6" name="Espace réservé du contenu 2">
            <a:extLst>
              <a:ext uri="{FF2B5EF4-FFF2-40B4-BE49-F238E27FC236}">
                <a16:creationId xmlns:a16="http://schemas.microsoft.com/office/drawing/2014/main" id="{8CC91919-3B80-B345-944F-C104B40EC3E7}"/>
              </a:ext>
            </a:extLst>
          </p:cNvPr>
          <p:cNvSpPr txBox="1">
            <a:spLocks/>
          </p:cNvSpPr>
          <p:nvPr/>
        </p:nvSpPr>
        <p:spPr>
          <a:xfrm>
            <a:off x="704850" y="4365170"/>
            <a:ext cx="3028950" cy="526936"/>
          </a:xfrm>
          <a:prstGeom prst="rect">
            <a:avLst/>
          </a:prstGeom>
          <a:ln>
            <a:solidFill>
              <a:srgbClr val="E15A4B"/>
            </a:solidFill>
          </a:ln>
        </p:spPr>
        <p:txBody>
          <a:bodyPr anchor="ctr"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fr-FR" b="1" dirty="0">
                <a:solidFill>
                  <a:srgbClr val="E15A4B"/>
                </a:solidFill>
                <a:latin typeface="Arial" panose="020B0604020202020204" pitchFamily="34" charset="0"/>
                <a:cs typeface="Arial" panose="020B0604020202020204" pitchFamily="34" charset="0"/>
              </a:rPr>
              <a:t>Devenez partenaire!</a:t>
            </a:r>
          </a:p>
        </p:txBody>
      </p:sp>
    </p:spTree>
    <p:extLst>
      <p:ext uri="{BB962C8B-B14F-4D97-AF65-F5344CB8AC3E}">
        <p14:creationId xmlns:p14="http://schemas.microsoft.com/office/powerpoint/2010/main" val="84203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263B6-44B3-5ED0-D57B-0A53070E4E41}"/>
              </a:ext>
            </a:extLst>
          </p:cNvPr>
          <p:cNvSpPr>
            <a:spLocks noGrp="1"/>
          </p:cNvSpPr>
          <p:nvPr>
            <p:ph type="title"/>
          </p:nvPr>
        </p:nvSpPr>
        <p:spPr/>
        <p:txBody>
          <a:bodyPr/>
          <a:lstStyle/>
          <a:p>
            <a:r>
              <a:rPr lang="fr-CA" dirty="0"/>
              <a:t>Objectifs affichés</a:t>
            </a:r>
          </a:p>
        </p:txBody>
      </p:sp>
      <p:sp>
        <p:nvSpPr>
          <p:cNvPr id="3" name="Espace réservé du contenu 2">
            <a:extLst>
              <a:ext uri="{FF2B5EF4-FFF2-40B4-BE49-F238E27FC236}">
                <a16:creationId xmlns:a16="http://schemas.microsoft.com/office/drawing/2014/main" id="{A45A7BEF-BA1F-F772-2F4F-C2E52E9E9BF9}"/>
              </a:ext>
            </a:extLst>
          </p:cNvPr>
          <p:cNvSpPr>
            <a:spLocks noGrp="1"/>
          </p:cNvSpPr>
          <p:nvPr>
            <p:ph idx="1"/>
          </p:nvPr>
        </p:nvSpPr>
        <p:spPr/>
        <p:txBody>
          <a:bodyPr>
            <a:normAutofit/>
          </a:bodyPr>
          <a:lstStyle/>
          <a:p>
            <a:pPr marL="285750" indent="-285750">
              <a:lnSpc>
                <a:spcPct val="100000"/>
              </a:lnSpc>
              <a:buFont typeface="Arial" panose="020B0604020202020204" pitchFamily="34" charset="0"/>
              <a:buChar char="•"/>
            </a:pPr>
            <a:r>
              <a:rPr lang="fr-CA" sz="2000" dirty="0">
                <a:latin typeface="+mj-lt"/>
              </a:rPr>
              <a:t>Résoudre les problèmes actuels par des solutions </a:t>
            </a:r>
            <a:r>
              <a:rPr lang="fr-CA" sz="2000" dirty="0">
                <a:solidFill>
                  <a:srgbClr val="E15A4B"/>
                </a:solidFill>
                <a:latin typeface="Arial Black" panose="020B0A04020102020204" pitchFamily="34" charset="0"/>
              </a:rPr>
              <a:t>nouvelles</a:t>
            </a:r>
            <a:r>
              <a:rPr lang="fr-CA" sz="2000" dirty="0">
                <a:latin typeface="+mj-lt"/>
              </a:rPr>
              <a:t> et </a:t>
            </a:r>
            <a:r>
              <a:rPr lang="fr-CA" sz="2000" dirty="0">
                <a:solidFill>
                  <a:srgbClr val="E15A4B"/>
                </a:solidFill>
                <a:latin typeface="Arial Black" panose="020B0A04020102020204" pitchFamily="34" charset="0"/>
              </a:rPr>
              <a:t>innovantes</a:t>
            </a:r>
          </a:p>
          <a:p>
            <a:pPr marL="285750" indent="-285750">
              <a:lnSpc>
                <a:spcPct val="100000"/>
              </a:lnSpc>
              <a:buFont typeface="Arial" panose="020B0604020202020204" pitchFamily="34" charset="0"/>
              <a:buChar char="•"/>
            </a:pPr>
            <a:r>
              <a:rPr lang="fr-CA" sz="2000" dirty="0">
                <a:solidFill>
                  <a:srgbClr val="E15A4B"/>
                </a:solidFill>
                <a:latin typeface="Arial Black" panose="020B0A04020102020204" pitchFamily="34" charset="0"/>
              </a:rPr>
              <a:t>Décentraliser</a:t>
            </a:r>
            <a:r>
              <a:rPr lang="fr-CA" sz="2000" dirty="0">
                <a:latin typeface="+mj-lt"/>
              </a:rPr>
              <a:t> la prise de décision et revenir à une gestion de proximité</a:t>
            </a:r>
          </a:p>
          <a:p>
            <a:pPr marL="285750" indent="-285750">
              <a:lnSpc>
                <a:spcPct val="100000"/>
              </a:lnSpc>
              <a:buFont typeface="Arial" panose="020B0604020202020204" pitchFamily="34" charset="0"/>
              <a:buChar char="•"/>
            </a:pPr>
            <a:r>
              <a:rPr lang="fr-CA" sz="2000" dirty="0">
                <a:latin typeface="+mj-lt"/>
              </a:rPr>
              <a:t>Rendre le système de santé plus </a:t>
            </a:r>
            <a:r>
              <a:rPr lang="fr-CA" sz="2000" dirty="0">
                <a:solidFill>
                  <a:srgbClr val="E15A4B"/>
                </a:solidFill>
                <a:latin typeface="Arial Black" panose="020B0A04020102020204" pitchFamily="34" charset="0"/>
              </a:rPr>
              <a:t>efficace</a:t>
            </a:r>
          </a:p>
          <a:p>
            <a:pPr marL="285750" indent="-285750">
              <a:lnSpc>
                <a:spcPct val="100000"/>
              </a:lnSpc>
              <a:buFont typeface="Arial" panose="020B0604020202020204" pitchFamily="34" charset="0"/>
              <a:buChar char="•"/>
            </a:pPr>
            <a:r>
              <a:rPr lang="fr-CA" sz="2000" dirty="0">
                <a:latin typeface="+mj-lt"/>
              </a:rPr>
              <a:t>Améliorer </a:t>
            </a:r>
            <a:r>
              <a:rPr lang="fr-CA" sz="2000" dirty="0">
                <a:solidFill>
                  <a:srgbClr val="E15A4B"/>
                </a:solidFill>
                <a:latin typeface="Arial Black" panose="020B0A04020102020204" pitchFamily="34" charset="0"/>
              </a:rPr>
              <a:t>l’accès</a:t>
            </a:r>
            <a:r>
              <a:rPr lang="fr-CA" sz="2000" dirty="0">
                <a:latin typeface="+mj-lt"/>
              </a:rPr>
              <a:t> aux services</a:t>
            </a:r>
          </a:p>
          <a:p>
            <a:endParaRPr lang="fr-CA" sz="2000" dirty="0"/>
          </a:p>
        </p:txBody>
      </p:sp>
    </p:spTree>
    <p:extLst>
      <p:ext uri="{BB962C8B-B14F-4D97-AF65-F5344CB8AC3E}">
        <p14:creationId xmlns:p14="http://schemas.microsoft.com/office/powerpoint/2010/main" val="3753451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3FB7E3-170E-31C3-778F-94804B860022}"/>
              </a:ext>
            </a:extLst>
          </p:cNvPr>
          <p:cNvSpPr>
            <a:spLocks noGrp="1"/>
          </p:cNvSpPr>
          <p:nvPr>
            <p:ph type="title"/>
          </p:nvPr>
        </p:nvSpPr>
        <p:spPr>
          <a:xfrm>
            <a:off x="463187" y="114725"/>
            <a:ext cx="8210550" cy="994172"/>
          </a:xfrm>
        </p:spPr>
        <p:txBody>
          <a:bodyPr/>
          <a:lstStyle/>
          <a:p>
            <a:r>
              <a:rPr lang="fr-CA" dirty="0"/>
              <a:t>Moyens utilisés</a:t>
            </a:r>
          </a:p>
        </p:txBody>
      </p:sp>
      <p:sp>
        <p:nvSpPr>
          <p:cNvPr id="3" name="Espace réservé du contenu 2">
            <a:extLst>
              <a:ext uri="{FF2B5EF4-FFF2-40B4-BE49-F238E27FC236}">
                <a16:creationId xmlns:a16="http://schemas.microsoft.com/office/drawing/2014/main" id="{B389C963-F7A5-07AA-5252-EC206691425D}"/>
              </a:ext>
            </a:extLst>
          </p:cNvPr>
          <p:cNvSpPr>
            <a:spLocks noGrp="1"/>
          </p:cNvSpPr>
          <p:nvPr>
            <p:ph idx="1"/>
          </p:nvPr>
        </p:nvSpPr>
        <p:spPr>
          <a:xfrm>
            <a:off x="470262" y="1108897"/>
            <a:ext cx="4880871" cy="3176337"/>
          </a:xfrm>
        </p:spPr>
        <p:txBody>
          <a:bodyPr>
            <a:normAutofit/>
          </a:bodyPr>
          <a:lstStyle/>
          <a:p>
            <a:pPr marL="285750" indent="-285750">
              <a:buFont typeface="Arial" panose="020B0604020202020204" pitchFamily="34" charset="0"/>
              <a:buChar char="•"/>
            </a:pPr>
            <a:endParaRPr lang="fr-CA" dirty="0">
              <a:latin typeface="+mj-lt"/>
            </a:endParaRPr>
          </a:p>
          <a:p>
            <a:pPr marL="285750" indent="-285750">
              <a:buFont typeface="Arial" panose="020B0604020202020204" pitchFamily="34" charset="0"/>
              <a:buChar char="•"/>
            </a:pPr>
            <a:endParaRPr lang="fr-CA" dirty="0">
              <a:latin typeface="+mj-lt"/>
            </a:endParaRPr>
          </a:p>
        </p:txBody>
      </p:sp>
      <p:pic>
        <p:nvPicPr>
          <p:cNvPr id="4" name="Image 3">
            <a:extLst>
              <a:ext uri="{FF2B5EF4-FFF2-40B4-BE49-F238E27FC236}">
                <a16:creationId xmlns:a16="http://schemas.microsoft.com/office/drawing/2014/main" id="{48492A22-AEA8-AFFA-17C7-9E0FC7B23590}"/>
              </a:ext>
            </a:extLst>
          </p:cNvPr>
          <p:cNvPicPr>
            <a:picLocks noChangeAspect="1"/>
          </p:cNvPicPr>
          <p:nvPr/>
        </p:nvPicPr>
        <p:blipFill>
          <a:blip r:embed="rId3"/>
          <a:stretch>
            <a:fillRect/>
          </a:stretch>
        </p:blipFill>
        <p:spPr>
          <a:xfrm>
            <a:off x="5336386" y="1038845"/>
            <a:ext cx="3239960" cy="3246389"/>
          </a:xfrm>
          <a:prstGeom prst="rect">
            <a:avLst/>
          </a:prstGeom>
        </p:spPr>
      </p:pic>
      <p:sp>
        <p:nvSpPr>
          <p:cNvPr id="6" name="ZoneTexte 5">
            <a:extLst>
              <a:ext uri="{FF2B5EF4-FFF2-40B4-BE49-F238E27FC236}">
                <a16:creationId xmlns:a16="http://schemas.microsoft.com/office/drawing/2014/main" id="{7546EB78-7703-17AD-9394-3BE50B72D701}"/>
              </a:ext>
            </a:extLst>
          </p:cNvPr>
          <p:cNvSpPr txBox="1"/>
          <p:nvPr/>
        </p:nvSpPr>
        <p:spPr>
          <a:xfrm>
            <a:off x="463187" y="1038845"/>
            <a:ext cx="4572000" cy="3554819"/>
          </a:xfrm>
          <a:prstGeom prst="rect">
            <a:avLst/>
          </a:prstGeom>
          <a:noFill/>
        </p:spPr>
        <p:txBody>
          <a:bodyPr wrap="square">
            <a:spAutoFit/>
          </a:bodyPr>
          <a:lstStyle/>
          <a:p>
            <a:pPr marL="342900" marR="0" lvl="0"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Création de l’</a:t>
            </a:r>
            <a:r>
              <a:rPr kumimoji="0" lang="fr-CA" sz="20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agence Santé Québec</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Porte grande ouverte à la </a:t>
            </a:r>
            <a:r>
              <a:rPr kumimoji="0" lang="fr-CA" sz="20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privatisation</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Normalisation et facilitation du recours au privé dans le PL15</a:t>
            </a:r>
          </a:p>
          <a:p>
            <a:pPr marL="342900" marR="0" lvl="0" indent="-34290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Importer les </a:t>
            </a:r>
            <a:r>
              <a:rPr kumimoji="0" lang="fr-CA" sz="20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méthodes du privé </a:t>
            </a: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dans la gestion du réseau public</a:t>
            </a:r>
          </a:p>
          <a:p>
            <a:pPr marL="800100" marR="0" lvl="1"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Le privé à la tête de Santé Québec</a:t>
            </a:r>
          </a:p>
          <a:p>
            <a:pPr marL="800100" marR="0" lvl="1" indent="-3429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35885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94150-6EDE-BAFE-5275-8B2E7C9E897B}"/>
              </a:ext>
            </a:extLst>
          </p:cNvPr>
          <p:cNvSpPr>
            <a:spLocks noGrp="1"/>
          </p:cNvSpPr>
          <p:nvPr>
            <p:ph type="title"/>
          </p:nvPr>
        </p:nvSpPr>
        <p:spPr/>
        <p:txBody>
          <a:bodyPr>
            <a:normAutofit/>
          </a:bodyPr>
          <a:lstStyle/>
          <a:p>
            <a:r>
              <a:rPr lang="fr-CA" dirty="0"/>
              <a:t>Dans les faits: création d’un monstre bureaucratique </a:t>
            </a:r>
            <a:r>
              <a:rPr lang="fr-CA" dirty="0">
                <a:solidFill>
                  <a:srgbClr val="E15A4B"/>
                </a:solidFill>
                <a:latin typeface="Arial Black" panose="020B0A04020102020204" pitchFamily="34" charset="0"/>
                <a:ea typeface="+mn-ea"/>
                <a:cs typeface="+mn-cs"/>
              </a:rPr>
              <a:t>inefficace</a:t>
            </a:r>
          </a:p>
        </p:txBody>
      </p:sp>
      <p:pic>
        <p:nvPicPr>
          <p:cNvPr id="6" name="Espace réservé pour une image  5">
            <a:extLst>
              <a:ext uri="{FF2B5EF4-FFF2-40B4-BE49-F238E27FC236}">
                <a16:creationId xmlns:a16="http://schemas.microsoft.com/office/drawing/2014/main" id="{1A59A265-D82F-4E16-12F6-145356B02C4C}"/>
              </a:ext>
            </a:extLst>
          </p:cNvPr>
          <p:cNvPicPr>
            <a:picLocks noGrp="1" noChangeAspect="1"/>
          </p:cNvPicPr>
          <p:nvPr>
            <p:ph type="pic" idx="1"/>
          </p:nvPr>
        </p:nvPicPr>
        <p:blipFill>
          <a:blip r:embed="rId3"/>
          <a:srcRect l="1208" r="1208"/>
          <a:stretch>
            <a:fillRect/>
          </a:stretch>
        </p:blipFill>
        <p:spPr/>
      </p:pic>
      <p:sp>
        <p:nvSpPr>
          <p:cNvPr id="4" name="Espace réservé du texte 3">
            <a:extLst>
              <a:ext uri="{FF2B5EF4-FFF2-40B4-BE49-F238E27FC236}">
                <a16:creationId xmlns:a16="http://schemas.microsoft.com/office/drawing/2014/main" id="{E0AFE7CE-31AC-CE47-7041-3B979EAE55F2}"/>
              </a:ext>
            </a:extLst>
          </p:cNvPr>
          <p:cNvSpPr>
            <a:spLocks noGrp="1"/>
          </p:cNvSpPr>
          <p:nvPr>
            <p:ph type="body" sz="half" idx="2"/>
          </p:nvPr>
        </p:nvSpPr>
        <p:spPr>
          <a:xfrm>
            <a:off x="483537" y="1308411"/>
            <a:ext cx="3692890" cy="2882733"/>
          </a:xfrm>
        </p:spPr>
        <p:txBody>
          <a:bodyPr>
            <a:normAutofit/>
          </a:bodyPr>
          <a:lstStyle/>
          <a:p>
            <a:pPr marL="285750" indent="-285750">
              <a:spcAft>
                <a:spcPts val="1200"/>
              </a:spcAft>
              <a:buFont typeface="Arial" panose="020B0604020202020204" pitchFamily="34" charset="0"/>
              <a:buChar char="•"/>
            </a:pPr>
            <a:r>
              <a:rPr lang="fr-CA" sz="2000" dirty="0">
                <a:latin typeface="+mj-lt"/>
              </a:rPr>
              <a:t>Agence Santé Québec =</a:t>
            </a:r>
          </a:p>
          <a:p>
            <a:pPr marL="628650" lvl="1" indent="-285750">
              <a:buFont typeface="Arial" panose="020B0604020202020204" pitchFamily="34" charset="0"/>
              <a:buChar char="•"/>
            </a:pPr>
            <a:r>
              <a:rPr lang="fr-CA" sz="2000" dirty="0">
                <a:solidFill>
                  <a:srgbClr val="E15A4B"/>
                </a:solidFill>
                <a:latin typeface="Arial Black" panose="020B0A04020102020204" pitchFamily="34" charset="0"/>
              </a:rPr>
              <a:t>+ 325 000 </a:t>
            </a:r>
            <a:r>
              <a:rPr lang="fr-CA" sz="2000" dirty="0" err="1">
                <a:latin typeface="+mj-lt"/>
              </a:rPr>
              <a:t>employé·e·s</a:t>
            </a:r>
            <a:endParaRPr lang="fr-CA" sz="2000" dirty="0">
              <a:latin typeface="+mj-lt"/>
            </a:endParaRPr>
          </a:p>
          <a:p>
            <a:pPr marL="628650" lvl="1" indent="-285750">
              <a:buFont typeface="Arial" panose="020B0604020202020204" pitchFamily="34" charset="0"/>
              <a:buChar char="•"/>
            </a:pPr>
            <a:r>
              <a:rPr lang="fr-CA" sz="2000" dirty="0">
                <a:solidFill>
                  <a:srgbClr val="E15A4B"/>
                </a:solidFill>
                <a:latin typeface="Arial Black" panose="020B0A04020102020204" pitchFamily="34" charset="0"/>
              </a:rPr>
              <a:t>+ 1500 </a:t>
            </a:r>
            <a:r>
              <a:rPr lang="fr-CA" sz="2000" dirty="0">
                <a:latin typeface="+mj-lt"/>
              </a:rPr>
              <a:t>installations</a:t>
            </a:r>
          </a:p>
          <a:p>
            <a:pPr marL="628650" lvl="1" indent="-285750">
              <a:buFont typeface="Arial" panose="020B0604020202020204" pitchFamily="34" charset="0"/>
              <a:buChar char="•"/>
            </a:pPr>
            <a:r>
              <a:rPr lang="fr-CA" sz="2000" dirty="0">
                <a:solidFill>
                  <a:srgbClr val="E15A4B"/>
                </a:solidFill>
                <a:latin typeface="Arial Black" panose="020B0A04020102020204" pitchFamily="34" charset="0"/>
              </a:rPr>
              <a:t>+ 6</a:t>
            </a:r>
            <a:r>
              <a:rPr lang="fr-CA" sz="2000" dirty="0">
                <a:latin typeface="+mj-lt"/>
              </a:rPr>
              <a:t> niveaux hiérarchiques </a:t>
            </a:r>
          </a:p>
          <a:p>
            <a:pPr marL="685800" lvl="1" indent="-342900">
              <a:buFont typeface="Arial" panose="020B0604020202020204" pitchFamily="34" charset="0"/>
              <a:buChar char="•"/>
            </a:pPr>
            <a:r>
              <a:rPr lang="fr-CA" sz="2000" dirty="0">
                <a:solidFill>
                  <a:srgbClr val="E15A4B"/>
                </a:solidFill>
                <a:latin typeface="Arial Black" panose="020B0A04020102020204" pitchFamily="34" charset="0"/>
              </a:rPr>
              <a:t>Centralisation</a:t>
            </a:r>
            <a:r>
              <a:rPr lang="fr-CA" sz="2000" dirty="0">
                <a:latin typeface="+mj-lt"/>
              </a:rPr>
              <a:t> et concentration du pouvoir sans précédent</a:t>
            </a:r>
          </a:p>
        </p:txBody>
      </p:sp>
    </p:spTree>
    <p:extLst>
      <p:ext uri="{BB962C8B-B14F-4D97-AF65-F5344CB8AC3E}">
        <p14:creationId xmlns:p14="http://schemas.microsoft.com/office/powerpoint/2010/main" val="19977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94150-6EDE-BAFE-5275-8B2E7C9E897B}"/>
              </a:ext>
            </a:extLst>
          </p:cNvPr>
          <p:cNvSpPr>
            <a:spLocks noGrp="1"/>
          </p:cNvSpPr>
          <p:nvPr>
            <p:ph type="title"/>
          </p:nvPr>
        </p:nvSpPr>
        <p:spPr/>
        <p:txBody>
          <a:bodyPr>
            <a:normAutofit/>
          </a:bodyPr>
          <a:lstStyle/>
          <a:p>
            <a:r>
              <a:rPr lang="fr-CA" dirty="0"/>
              <a:t>Dans les faits: Une </a:t>
            </a:r>
            <a:r>
              <a:rPr lang="fr-CA" dirty="0">
                <a:solidFill>
                  <a:srgbClr val="E15A4B"/>
                </a:solidFill>
                <a:latin typeface="Arial Black" panose="020B0A04020102020204" pitchFamily="34" charset="0"/>
                <a:ea typeface="+mn-ea"/>
                <a:cs typeface="+mn-cs"/>
              </a:rPr>
              <a:t>perte</a:t>
            </a:r>
            <a:r>
              <a:rPr lang="fr-CA" dirty="0"/>
              <a:t> de Participation citoyenne</a:t>
            </a:r>
          </a:p>
        </p:txBody>
      </p:sp>
      <p:sp>
        <p:nvSpPr>
          <p:cNvPr id="4" name="Espace réservé du texte 3">
            <a:extLst>
              <a:ext uri="{FF2B5EF4-FFF2-40B4-BE49-F238E27FC236}">
                <a16:creationId xmlns:a16="http://schemas.microsoft.com/office/drawing/2014/main" id="{E0AFE7CE-31AC-CE47-7041-3B979EAE55F2}"/>
              </a:ext>
            </a:extLst>
          </p:cNvPr>
          <p:cNvSpPr>
            <a:spLocks noGrp="1"/>
          </p:cNvSpPr>
          <p:nvPr>
            <p:ph type="body" sz="half" idx="2"/>
          </p:nvPr>
        </p:nvSpPr>
        <p:spPr>
          <a:xfrm>
            <a:off x="483537" y="1308411"/>
            <a:ext cx="7911526" cy="2882733"/>
          </a:xfrm>
        </p:spPr>
        <p:txBody>
          <a:bodyPr>
            <a:normAutofit fontScale="92500" lnSpcReduction="10000"/>
          </a:bodyPr>
          <a:lstStyle/>
          <a:p>
            <a:pPr marR="0" lvl="1" algn="l" defTabSz="685800" rtl="0" eaLnBrk="1" fontAlgn="auto" latinLnBrk="0" hangingPunct="1">
              <a:lnSpc>
                <a:spcPct val="90000"/>
              </a:lnSpc>
              <a:spcBef>
                <a:spcPts val="375"/>
              </a:spcBef>
              <a:spcAft>
                <a:spcPts val="0"/>
              </a:spcAft>
              <a:buClrTx/>
              <a:buSzTx/>
              <a:tabLst/>
              <a:defRPr/>
            </a:pPr>
            <a:r>
              <a:rPr lang="fr-CA" sz="2000" dirty="0">
                <a:latin typeface="+mj-lt"/>
              </a:rPr>
              <a:t>Agence Santé Québec = </a:t>
            </a:r>
            <a:r>
              <a:rPr kumimoji="0" lang="fr-CA" sz="2000" b="0" i="0" u="none" strike="noStrike" kern="1200" cap="none" spc="0" normalizeH="0" baseline="0" noProof="0" dirty="0">
                <a:ln>
                  <a:noFill/>
                </a:ln>
                <a:solidFill>
                  <a:srgbClr val="E15A4B"/>
                </a:solidFill>
                <a:effectLst/>
                <a:uLnTx/>
                <a:uFillTx/>
                <a:latin typeface="Arial Black" panose="020B0A04020102020204" pitchFamily="34" charset="0"/>
                <a:ea typeface="+mn-ea"/>
                <a:cs typeface="+mn-cs"/>
              </a:rPr>
              <a:t>1 seul conseil d’administration </a:t>
            </a:r>
            <a:r>
              <a:rPr kumimoji="0" lang="fr-CA" sz="2000" b="0" i="0" u="none" strike="noStrike" kern="1200" cap="none" spc="0" normalizeH="0" baseline="0" noProof="0" dirty="0">
                <a:ln>
                  <a:noFill/>
                </a:ln>
                <a:solidFill>
                  <a:prstClr val="black"/>
                </a:solidFill>
                <a:effectLst/>
                <a:uLnTx/>
                <a:uFillTx/>
                <a:latin typeface="Calibri Light" panose="020F0302020204030204"/>
                <a:ea typeface="+mn-ea"/>
                <a:cs typeface="+mn-cs"/>
              </a:rPr>
              <a:t>pour tout le réseau</a:t>
            </a:r>
            <a:endParaRPr lang="fr-CA" sz="2000" dirty="0">
              <a:latin typeface="+mj-lt"/>
            </a:endParaRPr>
          </a:p>
          <a:p>
            <a:pPr marL="628650" lvl="1" indent="-285750">
              <a:buFont typeface="Arial" panose="020B0604020202020204" pitchFamily="34" charset="0"/>
              <a:buChar char="•"/>
            </a:pPr>
            <a:r>
              <a:rPr lang="fr-CA" sz="2000" dirty="0">
                <a:solidFill>
                  <a:srgbClr val="E15A4B"/>
                </a:solidFill>
                <a:latin typeface="Arial Black" panose="020B0A04020102020204" pitchFamily="34" charset="0"/>
              </a:rPr>
              <a:t>Aucun membre élu </a:t>
            </a:r>
            <a:r>
              <a:rPr lang="fr-CA" sz="2000" dirty="0">
                <a:latin typeface="+mj-lt"/>
              </a:rPr>
              <a:t>par la population ou par les usagères et usagers</a:t>
            </a:r>
          </a:p>
          <a:p>
            <a:pPr marL="628650" lvl="1" indent="-285750">
              <a:buFont typeface="Arial" panose="020B0604020202020204" pitchFamily="34" charset="0"/>
              <a:buChar char="•"/>
            </a:pPr>
            <a:r>
              <a:rPr lang="fr-CA" sz="2000" dirty="0">
                <a:latin typeface="+mj-lt"/>
              </a:rPr>
              <a:t>Des membres du CA qui viennent principalement du </a:t>
            </a:r>
            <a:r>
              <a:rPr lang="fr-CA" sz="2000" dirty="0">
                <a:solidFill>
                  <a:srgbClr val="E15A4B"/>
                </a:solidFill>
                <a:latin typeface="Arial Black" panose="020B0A04020102020204" pitchFamily="34" charset="0"/>
              </a:rPr>
              <a:t>monde des affaires</a:t>
            </a:r>
            <a:r>
              <a:rPr lang="fr-CA" sz="2000" dirty="0">
                <a:latin typeface="+mj-lt"/>
              </a:rPr>
              <a:t>, pas du milieu de la santé</a:t>
            </a:r>
          </a:p>
          <a:p>
            <a:pPr lvl="1"/>
            <a:endParaRPr lang="fr-CA" sz="2000" dirty="0">
              <a:latin typeface="+mj-lt"/>
            </a:endParaRPr>
          </a:p>
          <a:p>
            <a:pPr lvl="1"/>
            <a:r>
              <a:rPr lang="fr-CA" sz="2000" dirty="0">
                <a:latin typeface="+mj-lt"/>
              </a:rPr>
              <a:t>Un comité national des usagers </a:t>
            </a:r>
            <a:r>
              <a:rPr lang="fr-CA" sz="2000" dirty="0">
                <a:solidFill>
                  <a:srgbClr val="E15A4B"/>
                </a:solidFill>
                <a:latin typeface="Arial Black" panose="020B0A04020102020204" pitchFamily="34" charset="0"/>
              </a:rPr>
              <a:t>sans indépendance</a:t>
            </a:r>
          </a:p>
          <a:p>
            <a:pPr marL="685800" lvl="1" indent="-342900">
              <a:buFont typeface="Arial" panose="020B0604020202020204" pitchFamily="34" charset="0"/>
              <a:buChar char="•"/>
            </a:pPr>
            <a:r>
              <a:rPr lang="fr-CA" sz="2000" dirty="0">
                <a:latin typeface="+mj-lt"/>
              </a:rPr>
              <a:t>La majorité de ses membres seront</a:t>
            </a:r>
            <a:r>
              <a:rPr lang="fr-CA" sz="2000" dirty="0">
                <a:solidFill>
                  <a:srgbClr val="E15A4B"/>
                </a:solidFill>
                <a:latin typeface="Arial Black" panose="020B0A04020102020204" pitchFamily="34" charset="0"/>
              </a:rPr>
              <a:t> </a:t>
            </a:r>
            <a:r>
              <a:rPr lang="fr-CA" sz="2000" dirty="0" err="1">
                <a:solidFill>
                  <a:srgbClr val="E15A4B"/>
                </a:solidFill>
                <a:latin typeface="Arial Black" panose="020B0A04020102020204" pitchFamily="34" charset="0"/>
              </a:rPr>
              <a:t>nommé·e·s</a:t>
            </a:r>
            <a:r>
              <a:rPr lang="fr-CA" sz="2000" dirty="0">
                <a:solidFill>
                  <a:srgbClr val="E15A4B"/>
                </a:solidFill>
                <a:latin typeface="Arial Black" panose="020B0A04020102020204" pitchFamily="34" charset="0"/>
              </a:rPr>
              <a:t> par Santé Québec</a:t>
            </a:r>
          </a:p>
        </p:txBody>
      </p:sp>
    </p:spTree>
    <p:extLst>
      <p:ext uri="{BB962C8B-B14F-4D97-AF65-F5344CB8AC3E}">
        <p14:creationId xmlns:p14="http://schemas.microsoft.com/office/powerpoint/2010/main" val="372408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E94150-6EDE-BAFE-5275-8B2E7C9E897B}"/>
              </a:ext>
            </a:extLst>
          </p:cNvPr>
          <p:cNvSpPr>
            <a:spLocks noGrp="1"/>
          </p:cNvSpPr>
          <p:nvPr>
            <p:ph type="title"/>
          </p:nvPr>
        </p:nvSpPr>
        <p:spPr/>
        <p:txBody>
          <a:bodyPr>
            <a:normAutofit/>
          </a:bodyPr>
          <a:lstStyle/>
          <a:p>
            <a:r>
              <a:rPr lang="fr-CA" dirty="0"/>
              <a:t>Dans les faits: Une conception </a:t>
            </a:r>
            <a:r>
              <a:rPr lang="fr-CA" dirty="0">
                <a:solidFill>
                  <a:srgbClr val="E15A4B"/>
                </a:solidFill>
                <a:latin typeface="Arial Black" panose="020B0A04020102020204" pitchFamily="34" charset="0"/>
                <a:ea typeface="+mn-ea"/>
                <a:cs typeface="+mn-cs"/>
              </a:rPr>
              <a:t>réductrice</a:t>
            </a:r>
            <a:r>
              <a:rPr lang="fr-CA" dirty="0"/>
              <a:t> de la santé</a:t>
            </a:r>
          </a:p>
        </p:txBody>
      </p:sp>
      <p:sp>
        <p:nvSpPr>
          <p:cNvPr id="4" name="Espace réservé du texte 3">
            <a:extLst>
              <a:ext uri="{FF2B5EF4-FFF2-40B4-BE49-F238E27FC236}">
                <a16:creationId xmlns:a16="http://schemas.microsoft.com/office/drawing/2014/main" id="{E0AFE7CE-31AC-CE47-7041-3B979EAE55F2}"/>
              </a:ext>
            </a:extLst>
          </p:cNvPr>
          <p:cNvSpPr>
            <a:spLocks noGrp="1"/>
          </p:cNvSpPr>
          <p:nvPr>
            <p:ph type="body" sz="half" idx="2"/>
          </p:nvPr>
        </p:nvSpPr>
        <p:spPr>
          <a:xfrm>
            <a:off x="483537" y="1308411"/>
            <a:ext cx="7911526" cy="2882733"/>
          </a:xfrm>
        </p:spPr>
        <p:txBody>
          <a:bodyPr>
            <a:normAutofit/>
          </a:bodyPr>
          <a:lstStyle/>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fr-CA" sz="2000" dirty="0">
                <a:latin typeface="+mj-lt"/>
              </a:rPr>
              <a:t>Quelle place pour les </a:t>
            </a:r>
            <a:r>
              <a:rPr lang="fr-CA" sz="2000" dirty="0">
                <a:solidFill>
                  <a:srgbClr val="E15A4B"/>
                </a:solidFill>
                <a:latin typeface="Arial Black" panose="020B0A04020102020204" pitchFamily="34" charset="0"/>
              </a:rPr>
              <a:t>services sociaux</a:t>
            </a:r>
            <a:r>
              <a:rPr lang="fr-CA" sz="2000" dirty="0">
                <a:latin typeface="+mj-lt"/>
              </a:rPr>
              <a:t>?</a:t>
            </a:r>
          </a:p>
          <a:p>
            <a:pPr marR="0" lvl="1" algn="l" defTabSz="685800" rtl="0" eaLnBrk="1" fontAlgn="auto" latinLnBrk="0" hangingPunct="1">
              <a:lnSpc>
                <a:spcPct val="90000"/>
              </a:lnSpc>
              <a:spcBef>
                <a:spcPts val="375"/>
              </a:spcBef>
              <a:spcAft>
                <a:spcPts val="0"/>
              </a:spcAft>
              <a:buClrTx/>
              <a:buSzTx/>
              <a:tabLst/>
              <a:defRPr/>
            </a:pPr>
            <a:endParaRPr lang="fr-CA" sz="2000" dirty="0">
              <a:latin typeface="+mj-lt"/>
            </a:endParaRPr>
          </a:p>
          <a:p>
            <a:pPr marR="0" lvl="1" algn="l" defTabSz="685800" rtl="0" eaLnBrk="1" fontAlgn="auto" latinLnBrk="0" hangingPunct="1">
              <a:lnSpc>
                <a:spcPct val="90000"/>
              </a:lnSpc>
              <a:spcBef>
                <a:spcPts val="375"/>
              </a:spcBef>
              <a:spcAft>
                <a:spcPts val="0"/>
              </a:spcAft>
              <a:buClrTx/>
              <a:buSzTx/>
              <a:tabLst/>
              <a:defRPr/>
            </a:pPr>
            <a:endParaRPr lang="fr-CA" sz="2000" dirty="0">
              <a:latin typeface="+mj-lt"/>
            </a:endParaRP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fr-CA" sz="2000" dirty="0">
                <a:latin typeface="+mj-lt"/>
              </a:rPr>
              <a:t>Des </a:t>
            </a:r>
            <a:r>
              <a:rPr lang="fr-CA" sz="2000" dirty="0" err="1">
                <a:latin typeface="+mj-lt"/>
              </a:rPr>
              <a:t>sages-femmes</a:t>
            </a:r>
            <a:r>
              <a:rPr lang="fr-CA" sz="2000" dirty="0">
                <a:latin typeface="+mj-lt"/>
              </a:rPr>
              <a:t> </a:t>
            </a:r>
            <a:r>
              <a:rPr lang="fr-CA" sz="2000" dirty="0">
                <a:solidFill>
                  <a:srgbClr val="E15A4B"/>
                </a:solidFill>
                <a:latin typeface="Arial Black" panose="020B0A04020102020204" pitchFamily="34" charset="0"/>
              </a:rPr>
              <a:t>sous l’autorité</a:t>
            </a:r>
            <a:r>
              <a:rPr lang="fr-CA" sz="2000" dirty="0">
                <a:latin typeface="+mj-lt"/>
              </a:rPr>
              <a:t> des médecins?</a:t>
            </a:r>
          </a:p>
          <a:p>
            <a:pPr marR="0" lvl="1" algn="l" defTabSz="685800" rtl="0" eaLnBrk="1" fontAlgn="auto" latinLnBrk="0" hangingPunct="1">
              <a:lnSpc>
                <a:spcPct val="90000"/>
              </a:lnSpc>
              <a:spcBef>
                <a:spcPts val="375"/>
              </a:spcBef>
              <a:spcAft>
                <a:spcPts val="0"/>
              </a:spcAft>
              <a:buClrTx/>
              <a:buSzTx/>
              <a:tabLst/>
              <a:defRPr/>
            </a:pPr>
            <a:endParaRPr lang="fr-CA" sz="2000" dirty="0">
              <a:latin typeface="+mj-lt"/>
            </a:endParaRPr>
          </a:p>
          <a:p>
            <a:pPr marR="0" lvl="1" algn="l" defTabSz="685800" rtl="0" eaLnBrk="1" fontAlgn="auto" latinLnBrk="0" hangingPunct="1">
              <a:lnSpc>
                <a:spcPct val="90000"/>
              </a:lnSpc>
              <a:spcBef>
                <a:spcPts val="375"/>
              </a:spcBef>
              <a:spcAft>
                <a:spcPts val="0"/>
              </a:spcAft>
              <a:buClrTx/>
              <a:buSzTx/>
              <a:tabLst/>
              <a:defRPr/>
            </a:pPr>
            <a:endParaRPr lang="fr-CA" sz="2000" dirty="0">
              <a:latin typeface="+mj-lt"/>
            </a:endParaRPr>
          </a:p>
          <a:p>
            <a:pPr marL="685800" marR="0" lvl="1" indent="-34290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fr-CA" sz="2000" dirty="0">
                <a:latin typeface="+mj-lt"/>
              </a:rPr>
              <a:t>Quelle </a:t>
            </a:r>
            <a:r>
              <a:rPr lang="fr-CA" sz="2000" dirty="0">
                <a:solidFill>
                  <a:srgbClr val="E15A4B"/>
                </a:solidFill>
                <a:latin typeface="Arial Black" panose="020B0A04020102020204" pitchFamily="34" charset="0"/>
              </a:rPr>
              <a:t>autonomie</a:t>
            </a:r>
            <a:r>
              <a:rPr lang="fr-CA" sz="2000" dirty="0">
                <a:latin typeface="+mj-lt"/>
              </a:rPr>
              <a:t> pour les pratiques alternatives?</a:t>
            </a:r>
          </a:p>
        </p:txBody>
      </p:sp>
    </p:spTree>
    <p:extLst>
      <p:ext uri="{BB962C8B-B14F-4D97-AF65-F5344CB8AC3E}">
        <p14:creationId xmlns:p14="http://schemas.microsoft.com/office/powerpoint/2010/main" val="2791318213"/>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01ED80A388CA439DC4C6092148A930" ma:contentTypeVersion="14" ma:contentTypeDescription="Crée un document." ma:contentTypeScope="" ma:versionID="21e081e45f99eba365b7f863d84de68c">
  <xsd:schema xmlns:xsd="http://www.w3.org/2001/XMLSchema" xmlns:xs="http://www.w3.org/2001/XMLSchema" xmlns:p="http://schemas.microsoft.com/office/2006/metadata/properties" xmlns:ns2="318a0b9a-6f8d-4151-b7a6-2eaae58fdac6" xmlns:ns3="bbb25a7b-10a5-47f8-bc9b-09dbf4f0449b" targetNamespace="http://schemas.microsoft.com/office/2006/metadata/properties" ma:root="true" ma:fieldsID="a6aa412b3d241f15975cb1a485171ffb" ns2:_="" ns3:_="">
    <xsd:import namespace="318a0b9a-6f8d-4151-b7a6-2eaae58fdac6"/>
    <xsd:import namespace="bbb25a7b-10a5-47f8-bc9b-09dbf4f0449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8a0b9a-6f8d-4151-b7a6-2eaae58fd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5d618017-d64a-4afe-9f0d-73b2437256f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b25a7b-10a5-47f8-bc9b-09dbf4f0449b" elementFormDefault="qualified">
    <xsd:import namespace="http://schemas.microsoft.com/office/2006/documentManagement/types"/>
    <xsd:import namespace="http://schemas.microsoft.com/office/infopath/2007/PartnerControls"/>
    <xsd:element name="SharedWithUsers" ma:index="1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ff0a60e9-51e9-4cb7-9a80-f203ff2adefc}" ma:internalName="TaxCatchAll" ma:showField="CatchAllData" ma:web="bbb25a7b-10a5-47f8-bc9b-09dbf4f044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8a0b9a-6f8d-4151-b7a6-2eaae58fdac6">
      <Terms xmlns="http://schemas.microsoft.com/office/infopath/2007/PartnerControls"/>
    </lcf76f155ced4ddcb4097134ff3c332f>
    <TaxCatchAll xmlns="bbb25a7b-10a5-47f8-bc9b-09dbf4f0449b" xsi:nil="true"/>
  </documentManagement>
</p:properties>
</file>

<file path=customXml/itemProps1.xml><?xml version="1.0" encoding="utf-8"?>
<ds:datastoreItem xmlns:ds="http://schemas.openxmlformats.org/officeDocument/2006/customXml" ds:itemID="{BDAAC8FE-A025-4F51-8063-3643E76241E7}"/>
</file>

<file path=customXml/itemProps2.xml><?xml version="1.0" encoding="utf-8"?>
<ds:datastoreItem xmlns:ds="http://schemas.openxmlformats.org/officeDocument/2006/customXml" ds:itemID="{0B218B9B-55C4-4072-A905-2224DBBA2118}"/>
</file>

<file path=customXml/itemProps3.xml><?xml version="1.0" encoding="utf-8"?>
<ds:datastoreItem xmlns:ds="http://schemas.openxmlformats.org/officeDocument/2006/customXml" ds:itemID="{200B3A1B-99B1-4F3B-ADA7-4F46B2B16A85}"/>
</file>

<file path=docProps/app.xml><?xml version="1.0" encoding="utf-8"?>
<Properties xmlns="http://schemas.openxmlformats.org/officeDocument/2006/extended-properties" xmlns:vt="http://schemas.openxmlformats.org/officeDocument/2006/docPropsVTypes">
  <Template>Office Theme</Template>
  <TotalTime>5864</TotalTime>
  <Words>13259</Words>
  <Application>Microsoft Office PowerPoint</Application>
  <PresentationFormat>Affichage à l'écran (16:9)</PresentationFormat>
  <Paragraphs>749</Paragraphs>
  <Slides>40</Slides>
  <Notes>39</Notes>
  <HiddenSlides>0</HiddenSlides>
  <MMClips>0</MMClips>
  <ScaleCrop>false</ScaleCrop>
  <HeadingPairs>
    <vt:vector size="6" baseType="variant">
      <vt:variant>
        <vt:lpstr>Polices utilisées</vt:lpstr>
      </vt:variant>
      <vt:variant>
        <vt:i4>7</vt:i4>
      </vt:variant>
      <vt:variant>
        <vt:lpstr>Thème</vt:lpstr>
      </vt:variant>
      <vt:variant>
        <vt:i4>3</vt:i4>
      </vt:variant>
      <vt:variant>
        <vt:lpstr>Titres des diapositives</vt:lpstr>
      </vt:variant>
      <vt:variant>
        <vt:i4>40</vt:i4>
      </vt:variant>
    </vt:vector>
  </HeadingPairs>
  <TitlesOfParts>
    <vt:vector size="50" baseType="lpstr">
      <vt:lpstr>Archivo</vt:lpstr>
      <vt:lpstr>Arial</vt:lpstr>
      <vt:lpstr>Arial Black</vt:lpstr>
      <vt:lpstr>Calibri</vt:lpstr>
      <vt:lpstr>Calibri Light</vt:lpstr>
      <vt:lpstr>inherit</vt:lpstr>
      <vt:lpstr>Raleway</vt:lpstr>
      <vt:lpstr>Thème Office</vt:lpstr>
      <vt:lpstr>1_Thème Office</vt:lpstr>
      <vt:lpstr>2_Thème Office</vt:lpstr>
      <vt:lpstr>Six remèdes pour révolutionner le système de santé</vt:lpstr>
      <vt:lpstr>Présentation PowerPoint</vt:lpstr>
      <vt:lpstr>Présentation PowerPoint</vt:lpstr>
      <vt:lpstr>une réforme vouée à l’échec</vt:lpstr>
      <vt:lpstr>Objectifs affichés</vt:lpstr>
      <vt:lpstr>Moyens utilisés</vt:lpstr>
      <vt:lpstr>Dans les faits: création d’un monstre bureaucratique inefficace</vt:lpstr>
      <vt:lpstr>Dans les faits: Une perte de Participation citoyenne</vt:lpstr>
      <vt:lpstr>Dans les faits: Une conception réductrice de la santé</vt:lpstr>
      <vt:lpstr>Présentation PowerPoint</vt:lpstr>
      <vt:lpstr>La recette d’un échec annoncé</vt:lpstr>
      <vt:lpstr>Le privé en santé, une solution?</vt:lpstr>
      <vt:lpstr>Le privé est une vieille idée qui ne fonctionne pas</vt:lpstr>
      <vt:lpstr>Désengorge le public?</vt:lpstr>
      <vt:lpstr>Plus efficace? Le cas des gmf</vt:lpstr>
      <vt:lpstr>Coûte moins cher? Le cas des chirurgies</vt:lpstr>
      <vt:lpstr>Coûte moins cher? Le cas de l’assurance médicaments</vt:lpstr>
      <vt:lpstr>Problèmes d’accès et d’équité dans le cas du financement privé</vt:lpstr>
      <vt:lpstr>Problèmes d’accès et d’équité dans le cas de la prestation privée</vt:lpstr>
      <vt:lpstr>Problèmes de qualité des services</vt:lpstr>
      <vt:lpstr>Six remèdes: résoudre les vrais problèmes</vt:lpstr>
      <vt:lpstr>Proposer une alternative/une vision</vt:lpstr>
      <vt:lpstr>BROCHURE DISPONIBLE GRATUITEMENT SUR LE SITE DE L’iris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question du financement</vt:lpstr>
      <vt:lpstr>Combien ça coûte?</vt:lpstr>
      <vt:lpstr>A-t-on les moyens?</vt:lpstr>
      <vt:lpstr>Solution: Rétablir le financement des sss par les entreprises</vt:lpstr>
      <vt:lpstr>échanges</vt:lpstr>
      <vt:lpstr>Merci pour votre attention!</vt:lpstr>
      <vt:lpstr>Abonnez-vous  à notre infolettre pour  Comprendre l’actualité de la semaine à travers des analyses inédites  Prendre connaissance de nos dernières publications   Écouter nos plus récentes entrevues dans les médias</vt:lpstr>
      <vt:lpstr>Vous désirez soutenir le travail d’IRIS</vt:lpstr>
      <vt:lpstr>L’appui des partenaires est essentiel à la poursuite de la mission de l’IRIS.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Jean-Baptiste Maur</dc:creator>
  <cp:lastModifiedBy>Guillaume T.Boily</cp:lastModifiedBy>
  <cp:revision>136</cp:revision>
  <cp:lastPrinted>2024-06-26T17:53:21Z</cp:lastPrinted>
  <dcterms:created xsi:type="dcterms:W3CDTF">2021-10-14T15:09:19Z</dcterms:created>
  <dcterms:modified xsi:type="dcterms:W3CDTF">2026-02-06T19:52:43Z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0x0101005501ED80A388CA439DC4C6092148A930</vt:lpwstr>
  </property>
</Properties>
</file>