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48" r:id="rId5"/>
    <p:sldMasterId id="2147483650" r:id="rId6"/>
    <p:sldMasterId id="2147483653" r:id="rId7"/>
    <p:sldMasterId id="2147483655" r:id="rId8"/>
  </p:sldMasterIdLst>
  <p:notesMasterIdLst>
    <p:notesMasterId r:id="rId33"/>
  </p:notesMasterIdLst>
  <p:handoutMasterIdLst>
    <p:handoutMasterId r:id="rId34"/>
  </p:handoutMasterIdLst>
  <p:sldIdLst>
    <p:sldId id="265" r:id="rId9"/>
    <p:sldId id="256" r:id="rId10"/>
    <p:sldId id="266" r:id="rId11"/>
    <p:sldId id="303" r:id="rId12"/>
    <p:sldId id="317" r:id="rId13"/>
    <p:sldId id="301" r:id="rId14"/>
    <p:sldId id="267" r:id="rId15"/>
    <p:sldId id="262" r:id="rId16"/>
    <p:sldId id="319" r:id="rId17"/>
    <p:sldId id="305" r:id="rId18"/>
    <p:sldId id="307" r:id="rId19"/>
    <p:sldId id="306" r:id="rId20"/>
    <p:sldId id="308" r:id="rId21"/>
    <p:sldId id="309" r:id="rId22"/>
    <p:sldId id="310" r:id="rId23"/>
    <p:sldId id="311" r:id="rId24"/>
    <p:sldId id="312" r:id="rId25"/>
    <p:sldId id="313" r:id="rId26"/>
    <p:sldId id="299" r:id="rId27"/>
    <p:sldId id="269" r:id="rId28"/>
    <p:sldId id="314" r:id="rId29"/>
    <p:sldId id="315" r:id="rId30"/>
    <p:sldId id="316" r:id="rId31"/>
    <p:sldId id="260" r:id="rId32"/>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A38911-5491-A9BF-D468-10B91D15D7AA}" name="Véronique Brouillette" initials="VB" userId="S::brouillette.veronique@lacsq.org::611e01ce-b1f3-447b-ab7d-51fe6944616a" providerId="AD"/>
  <p188:author id="{E63A8F12-BACE-D0A0-1F8A-CCA83626D652}" name="Flore Lenain-Bernier" initials="FL" userId="S::lenainbernier.flore@lacsq.org::cd2c7313-561f-481f-96c2-2510f9ddf407" providerId="AD"/>
  <p188:author id="{00BFDA24-B4FC-E6FB-C57D-24AEE8A7FFB9}" name="Stéphanie Martel" initials="SM" userId="S::martel.stephanie@lacsq.org::7ec0afd1-bef4-4edb-9666-18238510311c" providerId="AD"/>
  <p188:author id="{4796D65D-F084-17F1-65EE-17A9A14EAEB2}" name="Nancy Sanfacon" initials="NS" userId="S::sanfacon.nancy@lacsq.org::84023288-94e4-403f-866c-8e16f78590af" providerId="AD"/>
  <p188:author id="{7D3DDB96-0415-C082-6D45-F4A146A04B1B}" name="Nathalie Chabot" initials="NC" userId="S::chabot.nathalie@lacsq.org::2bfc82c0-8d95-4708-bdb3-2504c0cd0950" providerId="AD"/>
  <p188:author id="{1AC20BA5-397D-2E3F-D69C-A49940C7ED94}" name="Christine Giroux" initials="CG" userId="S::giroux.christine@lacsq.org::dccf5134-03bc-43c7-b5ea-bfe9b339ee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2D66"/>
    <a:srgbClr val="C2F0DE"/>
    <a:srgbClr val="08B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2B272-8D8F-0E6F-4355-15DAB493F63A}" v="1" dt="2026-02-10T16:11:19.405"/>
    <p1510:client id="{26843A41-8F2A-9A11-A061-EE41481A40FA}" v="15" dt="2026-02-10T15:42:25.979"/>
    <p1510:client id="{348DC929-0396-E7B7-F8B8-035E245C2012}" v="1" dt="2026-02-10T17:12:22.040"/>
    <p1510:client id="{372D0066-68BA-3FF0-4A0F-9CCCDA3A5831}" v="1" dt="2026-02-10T16:14:28.945"/>
    <p1510:client id="{3966467C-CB08-44D9-91F1-2526E0C4468F}" v="1" dt="2026-02-10T16:20:00.387"/>
    <p1510:client id="{4C6E91FB-8F29-FE60-9FCD-81441766135D}" v="1" dt="2026-02-10T20:14:13.314"/>
    <p1510:client id="{60663FB6-47E2-F11E-29DD-63DBDB598F1B}" v="1" dt="2026-02-10T15:44:16.966"/>
    <p1510:client id="{AFC63E3B-14ED-4742-8792-BC854883A846}" v="2" dt="2026-02-10T14:40:10.779"/>
    <p1510:client id="{B4047718-7FF1-4786-A148-2EAC8BF383DD}" v="115" dt="2026-02-10T20:27:07.579"/>
    <p1510:client id="{EA0467CA-B0D4-31B9-25DB-AAC6D4BBD4F6}" v="2" dt="2026-02-10T15:35:41.824"/>
    <p1510:client id="{EC7883C8-F2FC-A5F8-23AD-7D260CDB8BA1}" v="1" dt="2026-02-10T16:15:24.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12EA-4B92-46AF-A983-F23E9E13DF92}"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fr-CA"/>
        </a:p>
      </dgm:t>
    </dgm:pt>
    <dgm:pt modelId="{F192F1A2-4854-44BF-9622-5F40F98D4BF7}">
      <dgm:prSet phldrT="[Texte]" custT="1"/>
      <dgm:spPr/>
      <dgm:t>
        <a:bodyPr/>
        <a:lstStyle/>
        <a:p>
          <a:pPr rtl="0"/>
          <a:r>
            <a:rPr lang="fr-CA" sz="2000" b="1">
              <a:solidFill>
                <a:schemeClr val="bg1"/>
              </a:solidFill>
              <a:latin typeface="Arial" panose="020B0604020202020204" pitchFamily="34" charset="0"/>
              <a:cs typeface="Arial" panose="020B0604020202020204" pitchFamily="34" charset="0"/>
            </a:rPr>
            <a:t>Adoption des orientations</a:t>
          </a:r>
        </a:p>
      </dgm:t>
    </dgm:pt>
    <dgm:pt modelId="{2FE3EF25-4145-44DE-BE21-E37E2F9CD9DC}" type="parTrans" cxnId="{3EAB95CB-6953-4C5E-B403-F06002A0686E}">
      <dgm:prSet/>
      <dgm:spPr/>
      <dgm:t>
        <a:bodyPr/>
        <a:lstStyle/>
        <a:p>
          <a:endParaRPr lang="fr-CA"/>
        </a:p>
      </dgm:t>
    </dgm:pt>
    <dgm:pt modelId="{CE8DD2AF-6FA8-4A1D-9359-989C77BEED31}" type="sibTrans" cxnId="{3EAB95CB-6953-4C5E-B403-F06002A0686E}">
      <dgm:prSet/>
      <dgm:spPr/>
      <dgm:t>
        <a:bodyPr/>
        <a:lstStyle/>
        <a:p>
          <a:endParaRPr lang="fr-CA"/>
        </a:p>
      </dgm:t>
    </dgm:pt>
    <dgm:pt modelId="{A7448D38-8624-4E9E-91A7-548EEBA34080}">
      <dgm:prSet phldr="0" custT="1"/>
      <dgm:spPr/>
      <dgm:t>
        <a:bodyPr/>
        <a:lstStyle/>
        <a:p>
          <a:pPr rtl="0">
            <a:spcBef>
              <a:spcPts val="600"/>
            </a:spcBef>
          </a:pPr>
          <a:r>
            <a:rPr lang="fr-CA" sz="2000" b="1">
              <a:latin typeface="Arial" panose="020B0604020202020204" pitchFamily="34" charset="0"/>
              <a:cs typeface="Arial" panose="020B0604020202020204" pitchFamily="34" charset="0"/>
            </a:rPr>
            <a:t>Réflexion auprès des syndicats</a:t>
          </a:r>
          <a:endParaRPr lang="fr-CA" sz="2000" b="1">
            <a:solidFill>
              <a:schemeClr val="bg1"/>
            </a:solidFill>
            <a:latin typeface="Arial" panose="020B0604020202020204" pitchFamily="34" charset="0"/>
            <a:cs typeface="Arial" panose="020B0604020202020204" pitchFamily="34" charset="0"/>
          </a:endParaRPr>
        </a:p>
      </dgm:t>
    </dgm:pt>
    <dgm:pt modelId="{9D45276B-BD40-4D91-81E1-E4203B3C83FB}" type="parTrans" cxnId="{B9A00D2E-9076-4E72-9316-EABBEBFD1A56}">
      <dgm:prSet/>
      <dgm:spPr/>
      <dgm:t>
        <a:bodyPr/>
        <a:lstStyle/>
        <a:p>
          <a:endParaRPr lang="fr-CA"/>
        </a:p>
      </dgm:t>
    </dgm:pt>
    <dgm:pt modelId="{A1DD9FA3-B3B2-4C6A-8B80-E03E2955515A}" type="sibTrans" cxnId="{B9A00D2E-9076-4E72-9316-EABBEBFD1A56}">
      <dgm:prSet/>
      <dgm:spPr/>
      <dgm:t>
        <a:bodyPr/>
        <a:lstStyle/>
        <a:p>
          <a:endParaRPr lang="fr-CA"/>
        </a:p>
      </dgm:t>
    </dgm:pt>
    <dgm:pt modelId="{859E6139-A019-49E1-A619-D3BC3D25350C}">
      <dgm:prSet phldr="0" custT="1"/>
      <dgm:spPr/>
      <dgm:t>
        <a:bodyPr/>
        <a:lstStyle/>
        <a:p>
          <a:pPr rtl="0"/>
          <a:r>
            <a:rPr lang="fr-CA" sz="2000" b="1">
              <a:solidFill>
                <a:schemeClr val="bg1"/>
              </a:solidFill>
              <a:latin typeface="Arial" panose="020B0604020202020204" pitchFamily="34" charset="0"/>
              <a:cs typeface="Arial" panose="020B0604020202020204" pitchFamily="34" charset="0"/>
            </a:rPr>
            <a:t>Consultation auprès des membres</a:t>
          </a:r>
        </a:p>
      </dgm:t>
    </dgm:pt>
    <dgm:pt modelId="{BC5B9BEC-AD6D-41D9-AD26-BC8E4A47B0DB}" type="parTrans" cxnId="{4F61AB7C-0538-43BD-8184-852AF63CFC31}">
      <dgm:prSet/>
      <dgm:spPr/>
      <dgm:t>
        <a:bodyPr/>
        <a:lstStyle/>
        <a:p>
          <a:endParaRPr lang="fr-CA"/>
        </a:p>
      </dgm:t>
    </dgm:pt>
    <dgm:pt modelId="{87A45385-7590-4082-A1FC-F2D6439DEA6C}" type="sibTrans" cxnId="{4F61AB7C-0538-43BD-8184-852AF63CFC31}">
      <dgm:prSet/>
      <dgm:spPr/>
      <dgm:t>
        <a:bodyPr/>
        <a:lstStyle/>
        <a:p>
          <a:endParaRPr lang="fr-CA"/>
        </a:p>
      </dgm:t>
    </dgm:pt>
    <dgm:pt modelId="{C89F3FE9-09FB-46E6-B5D7-CF9E05387286}" type="pres">
      <dgm:prSet presAssocID="{D25E12EA-4B92-46AF-A983-F23E9E13DF92}" presName="CompostProcess" presStyleCnt="0">
        <dgm:presLayoutVars>
          <dgm:dir/>
          <dgm:resizeHandles val="exact"/>
        </dgm:presLayoutVars>
      </dgm:prSet>
      <dgm:spPr/>
    </dgm:pt>
    <dgm:pt modelId="{0885A88F-77B1-459E-896B-946353ADAB01}" type="pres">
      <dgm:prSet presAssocID="{D25E12EA-4B92-46AF-A983-F23E9E13DF92}" presName="arrow" presStyleLbl="bgShp" presStyleIdx="0" presStyleCnt="1" custLinFactNeighborX="15695" custLinFactNeighborY="-5556"/>
      <dgm:spPr/>
    </dgm:pt>
    <dgm:pt modelId="{22005308-0894-4D7D-AAF3-2756021FD919}" type="pres">
      <dgm:prSet presAssocID="{D25E12EA-4B92-46AF-A983-F23E9E13DF92}" presName="linearProcess" presStyleCnt="0"/>
      <dgm:spPr/>
    </dgm:pt>
    <dgm:pt modelId="{BCBB3DFA-F121-47ED-8CC4-82912CF7AC97}" type="pres">
      <dgm:prSet presAssocID="{A7448D38-8624-4E9E-91A7-548EEBA34080}" presName="textNode" presStyleLbl="node1" presStyleIdx="0" presStyleCnt="3">
        <dgm:presLayoutVars>
          <dgm:bulletEnabled val="1"/>
        </dgm:presLayoutVars>
      </dgm:prSet>
      <dgm:spPr/>
    </dgm:pt>
    <dgm:pt modelId="{04E89871-B0B2-4DCE-885C-C7272684EFA5}" type="pres">
      <dgm:prSet presAssocID="{A1DD9FA3-B3B2-4C6A-8B80-E03E2955515A}" presName="sibTrans" presStyleCnt="0"/>
      <dgm:spPr/>
    </dgm:pt>
    <dgm:pt modelId="{76C7F706-A7EF-4FA0-8F61-C84DEBA2AB4E}" type="pres">
      <dgm:prSet presAssocID="{859E6139-A019-49E1-A619-D3BC3D25350C}" presName="textNode" presStyleLbl="node1" presStyleIdx="1" presStyleCnt="3">
        <dgm:presLayoutVars>
          <dgm:bulletEnabled val="1"/>
        </dgm:presLayoutVars>
      </dgm:prSet>
      <dgm:spPr/>
    </dgm:pt>
    <dgm:pt modelId="{157C5430-78C4-4F57-8BE8-97852D8277F4}" type="pres">
      <dgm:prSet presAssocID="{87A45385-7590-4082-A1FC-F2D6439DEA6C}" presName="sibTrans" presStyleCnt="0"/>
      <dgm:spPr/>
    </dgm:pt>
    <dgm:pt modelId="{B432B123-CEAF-4E96-9AB0-2901C57D3E17}" type="pres">
      <dgm:prSet presAssocID="{F192F1A2-4854-44BF-9622-5F40F98D4BF7}" presName="textNode" presStyleLbl="node1" presStyleIdx="2" presStyleCnt="3">
        <dgm:presLayoutVars>
          <dgm:bulletEnabled val="1"/>
        </dgm:presLayoutVars>
      </dgm:prSet>
      <dgm:spPr/>
    </dgm:pt>
  </dgm:ptLst>
  <dgm:cxnLst>
    <dgm:cxn modelId="{879B6A0D-C019-499A-977D-A3BE707ADE33}" type="presOf" srcId="{A7448D38-8624-4E9E-91A7-548EEBA34080}" destId="{BCBB3DFA-F121-47ED-8CC4-82912CF7AC97}" srcOrd="0" destOrd="0" presId="urn:microsoft.com/office/officeart/2005/8/layout/hProcess9"/>
    <dgm:cxn modelId="{B9A00D2E-9076-4E72-9316-EABBEBFD1A56}" srcId="{D25E12EA-4B92-46AF-A983-F23E9E13DF92}" destId="{A7448D38-8624-4E9E-91A7-548EEBA34080}" srcOrd="0" destOrd="0" parTransId="{9D45276B-BD40-4D91-81E1-E4203B3C83FB}" sibTransId="{A1DD9FA3-B3B2-4C6A-8B80-E03E2955515A}"/>
    <dgm:cxn modelId="{596BBC37-94BC-4C03-A1E9-A1EDF6736C4B}" type="presOf" srcId="{F192F1A2-4854-44BF-9622-5F40F98D4BF7}" destId="{B432B123-CEAF-4E96-9AB0-2901C57D3E17}" srcOrd="0" destOrd="0" presId="urn:microsoft.com/office/officeart/2005/8/layout/hProcess9"/>
    <dgm:cxn modelId="{4F61AB7C-0538-43BD-8184-852AF63CFC31}" srcId="{D25E12EA-4B92-46AF-A983-F23E9E13DF92}" destId="{859E6139-A019-49E1-A619-D3BC3D25350C}" srcOrd="1" destOrd="0" parTransId="{BC5B9BEC-AD6D-41D9-AD26-BC8E4A47B0DB}" sibTransId="{87A45385-7590-4082-A1FC-F2D6439DEA6C}"/>
    <dgm:cxn modelId="{822617B7-E7BC-4D58-B611-764D3650564B}" type="presOf" srcId="{859E6139-A019-49E1-A619-D3BC3D25350C}" destId="{76C7F706-A7EF-4FA0-8F61-C84DEBA2AB4E}" srcOrd="0" destOrd="0" presId="urn:microsoft.com/office/officeart/2005/8/layout/hProcess9"/>
    <dgm:cxn modelId="{11D1B8BD-F7F4-4C97-B430-FE3EF0EB2631}" type="presOf" srcId="{D25E12EA-4B92-46AF-A983-F23E9E13DF92}" destId="{C89F3FE9-09FB-46E6-B5D7-CF9E05387286}" srcOrd="0" destOrd="0" presId="urn:microsoft.com/office/officeart/2005/8/layout/hProcess9"/>
    <dgm:cxn modelId="{3EAB95CB-6953-4C5E-B403-F06002A0686E}" srcId="{D25E12EA-4B92-46AF-A983-F23E9E13DF92}" destId="{F192F1A2-4854-44BF-9622-5F40F98D4BF7}" srcOrd="2" destOrd="0" parTransId="{2FE3EF25-4145-44DE-BE21-E37E2F9CD9DC}" sibTransId="{CE8DD2AF-6FA8-4A1D-9359-989C77BEED31}"/>
    <dgm:cxn modelId="{11EF772B-361E-4CAA-837E-16C1C07F8385}" type="presParOf" srcId="{C89F3FE9-09FB-46E6-B5D7-CF9E05387286}" destId="{0885A88F-77B1-459E-896B-946353ADAB01}" srcOrd="0" destOrd="0" presId="urn:microsoft.com/office/officeart/2005/8/layout/hProcess9"/>
    <dgm:cxn modelId="{F0E22969-6B24-4F75-9BC4-7D855189B391}" type="presParOf" srcId="{C89F3FE9-09FB-46E6-B5D7-CF9E05387286}" destId="{22005308-0894-4D7D-AAF3-2756021FD919}" srcOrd="1" destOrd="0" presId="urn:microsoft.com/office/officeart/2005/8/layout/hProcess9"/>
    <dgm:cxn modelId="{31FD7382-584D-43E1-84E8-0738CE6DF49B}" type="presParOf" srcId="{22005308-0894-4D7D-AAF3-2756021FD919}" destId="{BCBB3DFA-F121-47ED-8CC4-82912CF7AC97}" srcOrd="0" destOrd="0" presId="urn:microsoft.com/office/officeart/2005/8/layout/hProcess9"/>
    <dgm:cxn modelId="{B6CE0CE4-02AA-4226-9C1F-3C114998E3F9}" type="presParOf" srcId="{22005308-0894-4D7D-AAF3-2756021FD919}" destId="{04E89871-B0B2-4DCE-885C-C7272684EFA5}" srcOrd="1" destOrd="0" presId="urn:microsoft.com/office/officeart/2005/8/layout/hProcess9"/>
    <dgm:cxn modelId="{A6A033FC-7730-42A8-B50C-EB362275788E}" type="presParOf" srcId="{22005308-0894-4D7D-AAF3-2756021FD919}" destId="{76C7F706-A7EF-4FA0-8F61-C84DEBA2AB4E}" srcOrd="2" destOrd="0" presId="urn:microsoft.com/office/officeart/2005/8/layout/hProcess9"/>
    <dgm:cxn modelId="{FE2C0CD2-5181-4BD2-ACFF-35287FF1C297}" type="presParOf" srcId="{22005308-0894-4D7D-AAF3-2756021FD919}" destId="{157C5430-78C4-4F57-8BE8-97852D8277F4}" srcOrd="3" destOrd="0" presId="urn:microsoft.com/office/officeart/2005/8/layout/hProcess9"/>
    <dgm:cxn modelId="{22221A33-CB8A-402D-A99C-8EB1AAF353D0}" type="presParOf" srcId="{22005308-0894-4D7D-AAF3-2756021FD919}" destId="{B432B123-CEAF-4E96-9AB0-2901C57D3E1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E12EA-4B92-46AF-A983-F23E9E13DF92}"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fr-CA"/>
        </a:p>
      </dgm:t>
    </dgm:pt>
    <dgm:pt modelId="{F192F1A2-4854-44BF-9622-5F40F98D4BF7}">
      <dgm:prSet phldrT="[Texte]" custT="1"/>
      <dgm:spPr/>
      <dgm:t>
        <a:bodyPr/>
        <a:lstStyle/>
        <a:p>
          <a:pPr rtl="0"/>
          <a:r>
            <a:rPr lang="fr-CA" sz="2000" b="1">
              <a:solidFill>
                <a:schemeClr val="bg1"/>
              </a:solidFill>
              <a:latin typeface="Arial" panose="020B0604020202020204" pitchFamily="34" charset="0"/>
              <a:cs typeface="Arial" panose="020B0604020202020204" pitchFamily="34" charset="0"/>
            </a:rPr>
            <a:t>Adoption : </a:t>
          </a:r>
          <a:br>
            <a:rPr lang="fr-CA" sz="2000" b="1">
              <a:solidFill>
                <a:schemeClr val="bg1"/>
              </a:solidFill>
              <a:latin typeface="Arial" panose="020B0604020202020204" pitchFamily="34" charset="0"/>
              <a:cs typeface="Arial" panose="020B0604020202020204" pitchFamily="34" charset="0"/>
            </a:rPr>
          </a:br>
          <a:r>
            <a:rPr lang="fr-CA" sz="2000" b="1">
              <a:solidFill>
                <a:schemeClr val="bg1"/>
              </a:solidFill>
              <a:latin typeface="Arial" panose="020B0604020202020204" pitchFamily="34" charset="0"/>
              <a:cs typeface="Arial" panose="020B0604020202020204" pitchFamily="34" charset="0"/>
            </a:rPr>
            <a:t>mai 2026</a:t>
          </a:r>
        </a:p>
      </dgm:t>
    </dgm:pt>
    <dgm:pt modelId="{2FE3EF25-4145-44DE-BE21-E37E2F9CD9DC}" type="parTrans" cxnId="{3EAB95CB-6953-4C5E-B403-F06002A0686E}">
      <dgm:prSet/>
      <dgm:spPr/>
      <dgm:t>
        <a:bodyPr/>
        <a:lstStyle/>
        <a:p>
          <a:endParaRPr lang="fr-CA"/>
        </a:p>
      </dgm:t>
    </dgm:pt>
    <dgm:pt modelId="{CE8DD2AF-6FA8-4A1D-9359-989C77BEED31}" type="sibTrans" cxnId="{3EAB95CB-6953-4C5E-B403-F06002A0686E}">
      <dgm:prSet/>
      <dgm:spPr/>
      <dgm:t>
        <a:bodyPr/>
        <a:lstStyle/>
        <a:p>
          <a:endParaRPr lang="fr-CA"/>
        </a:p>
      </dgm:t>
    </dgm:pt>
    <dgm:pt modelId="{A7448D38-8624-4E9E-91A7-548EEBA34080}">
      <dgm:prSet phldr="0" custT="1"/>
      <dgm:spPr/>
      <dgm:t>
        <a:bodyPr/>
        <a:lstStyle/>
        <a:p>
          <a:pPr rtl="0">
            <a:spcBef>
              <a:spcPts val="600"/>
            </a:spcBef>
          </a:pPr>
          <a:r>
            <a:rPr lang="fr-CA" sz="2000" b="1">
              <a:latin typeface="Arial" panose="020B0604020202020204" pitchFamily="34" charset="0"/>
              <a:cs typeface="Arial" panose="020B0604020202020204" pitchFamily="34" charset="0"/>
            </a:rPr>
            <a:t>Réflexion :</a:t>
          </a:r>
          <a:br>
            <a:rPr lang="fr-CA" sz="2000" b="1">
              <a:latin typeface="Arial" panose="020B0604020202020204" pitchFamily="34" charset="0"/>
              <a:cs typeface="Arial" panose="020B0604020202020204" pitchFamily="34" charset="0"/>
            </a:rPr>
          </a:br>
          <a:r>
            <a:rPr lang="fr-CA" sz="2000" b="1">
              <a:latin typeface="Arial" panose="020B0604020202020204" pitchFamily="34" charset="0"/>
              <a:cs typeface="Arial" panose="020B0604020202020204" pitchFamily="34" charset="0"/>
            </a:rPr>
            <a:t>décembre </a:t>
          </a:r>
          <a:r>
            <a:rPr lang="fr-CA" sz="2000" b="1">
              <a:solidFill>
                <a:schemeClr val="bg1"/>
              </a:solidFill>
              <a:latin typeface="Arial" panose="020B0604020202020204" pitchFamily="34" charset="0"/>
              <a:cs typeface="Arial" panose="020B0604020202020204" pitchFamily="34" charset="0"/>
            </a:rPr>
            <a:t>2025 à f</a:t>
          </a:r>
          <a:r>
            <a:rPr lang="fr-CA" sz="2000" b="1">
              <a:latin typeface="Arial" panose="020B0604020202020204" pitchFamily="34" charset="0"/>
              <a:cs typeface="Arial" panose="020B0604020202020204" pitchFamily="34" charset="0"/>
            </a:rPr>
            <a:t>évrier </a:t>
          </a:r>
          <a:r>
            <a:rPr lang="fr-CA" sz="2000" b="1">
              <a:solidFill>
                <a:schemeClr val="bg1"/>
              </a:solidFill>
              <a:latin typeface="Arial" panose="020B0604020202020204" pitchFamily="34" charset="0"/>
              <a:cs typeface="Arial" panose="020B0604020202020204" pitchFamily="34" charset="0"/>
            </a:rPr>
            <a:t>2026</a:t>
          </a:r>
        </a:p>
      </dgm:t>
    </dgm:pt>
    <dgm:pt modelId="{9D45276B-BD40-4D91-81E1-E4203B3C83FB}" type="parTrans" cxnId="{B9A00D2E-9076-4E72-9316-EABBEBFD1A56}">
      <dgm:prSet/>
      <dgm:spPr/>
      <dgm:t>
        <a:bodyPr/>
        <a:lstStyle/>
        <a:p>
          <a:endParaRPr lang="fr-CA"/>
        </a:p>
      </dgm:t>
    </dgm:pt>
    <dgm:pt modelId="{A1DD9FA3-B3B2-4C6A-8B80-E03E2955515A}" type="sibTrans" cxnId="{B9A00D2E-9076-4E72-9316-EABBEBFD1A56}">
      <dgm:prSet/>
      <dgm:spPr/>
      <dgm:t>
        <a:bodyPr/>
        <a:lstStyle/>
        <a:p>
          <a:endParaRPr lang="fr-CA"/>
        </a:p>
      </dgm:t>
    </dgm:pt>
    <dgm:pt modelId="{859E6139-A019-49E1-A619-D3BC3D25350C}">
      <dgm:prSet phldr="0" custT="1"/>
      <dgm:spPr/>
      <dgm:t>
        <a:bodyPr/>
        <a:lstStyle/>
        <a:p>
          <a:pPr rtl="0"/>
          <a:r>
            <a:rPr lang="fr-CA" sz="2000" b="1">
              <a:solidFill>
                <a:schemeClr val="bg1"/>
              </a:solidFill>
              <a:latin typeface="Arial" panose="020B0604020202020204" pitchFamily="34" charset="0"/>
              <a:cs typeface="Arial" panose="020B0604020202020204" pitchFamily="34" charset="0"/>
            </a:rPr>
            <a:t>Consultation : mars et avril 2026</a:t>
          </a:r>
        </a:p>
      </dgm:t>
    </dgm:pt>
    <dgm:pt modelId="{BC5B9BEC-AD6D-41D9-AD26-BC8E4A47B0DB}" type="parTrans" cxnId="{4F61AB7C-0538-43BD-8184-852AF63CFC31}">
      <dgm:prSet/>
      <dgm:spPr/>
      <dgm:t>
        <a:bodyPr/>
        <a:lstStyle/>
        <a:p>
          <a:endParaRPr lang="fr-CA"/>
        </a:p>
      </dgm:t>
    </dgm:pt>
    <dgm:pt modelId="{87A45385-7590-4082-A1FC-F2D6439DEA6C}" type="sibTrans" cxnId="{4F61AB7C-0538-43BD-8184-852AF63CFC31}">
      <dgm:prSet/>
      <dgm:spPr/>
      <dgm:t>
        <a:bodyPr/>
        <a:lstStyle/>
        <a:p>
          <a:endParaRPr lang="fr-CA"/>
        </a:p>
      </dgm:t>
    </dgm:pt>
    <dgm:pt modelId="{C89F3FE9-09FB-46E6-B5D7-CF9E05387286}" type="pres">
      <dgm:prSet presAssocID="{D25E12EA-4B92-46AF-A983-F23E9E13DF92}" presName="CompostProcess" presStyleCnt="0">
        <dgm:presLayoutVars>
          <dgm:dir/>
          <dgm:resizeHandles val="exact"/>
        </dgm:presLayoutVars>
      </dgm:prSet>
      <dgm:spPr/>
    </dgm:pt>
    <dgm:pt modelId="{0885A88F-77B1-459E-896B-946353ADAB01}" type="pres">
      <dgm:prSet presAssocID="{D25E12EA-4B92-46AF-A983-F23E9E13DF92}" presName="arrow" presStyleLbl="bgShp" presStyleIdx="0" presStyleCnt="1" custLinFactNeighborX="15695" custLinFactNeighborY="-5556"/>
      <dgm:spPr/>
    </dgm:pt>
    <dgm:pt modelId="{22005308-0894-4D7D-AAF3-2756021FD919}" type="pres">
      <dgm:prSet presAssocID="{D25E12EA-4B92-46AF-A983-F23E9E13DF92}" presName="linearProcess" presStyleCnt="0"/>
      <dgm:spPr/>
    </dgm:pt>
    <dgm:pt modelId="{BCBB3DFA-F121-47ED-8CC4-82912CF7AC97}" type="pres">
      <dgm:prSet presAssocID="{A7448D38-8624-4E9E-91A7-548EEBA34080}" presName="textNode" presStyleLbl="node1" presStyleIdx="0" presStyleCnt="3">
        <dgm:presLayoutVars>
          <dgm:bulletEnabled val="1"/>
        </dgm:presLayoutVars>
      </dgm:prSet>
      <dgm:spPr/>
    </dgm:pt>
    <dgm:pt modelId="{04E89871-B0B2-4DCE-885C-C7272684EFA5}" type="pres">
      <dgm:prSet presAssocID="{A1DD9FA3-B3B2-4C6A-8B80-E03E2955515A}" presName="sibTrans" presStyleCnt="0"/>
      <dgm:spPr/>
    </dgm:pt>
    <dgm:pt modelId="{76C7F706-A7EF-4FA0-8F61-C84DEBA2AB4E}" type="pres">
      <dgm:prSet presAssocID="{859E6139-A019-49E1-A619-D3BC3D25350C}" presName="textNode" presStyleLbl="node1" presStyleIdx="1" presStyleCnt="3">
        <dgm:presLayoutVars>
          <dgm:bulletEnabled val="1"/>
        </dgm:presLayoutVars>
      </dgm:prSet>
      <dgm:spPr/>
    </dgm:pt>
    <dgm:pt modelId="{157C5430-78C4-4F57-8BE8-97852D8277F4}" type="pres">
      <dgm:prSet presAssocID="{87A45385-7590-4082-A1FC-F2D6439DEA6C}" presName="sibTrans" presStyleCnt="0"/>
      <dgm:spPr/>
    </dgm:pt>
    <dgm:pt modelId="{B432B123-CEAF-4E96-9AB0-2901C57D3E17}" type="pres">
      <dgm:prSet presAssocID="{F192F1A2-4854-44BF-9622-5F40F98D4BF7}" presName="textNode" presStyleLbl="node1" presStyleIdx="2" presStyleCnt="3">
        <dgm:presLayoutVars>
          <dgm:bulletEnabled val="1"/>
        </dgm:presLayoutVars>
      </dgm:prSet>
      <dgm:spPr/>
    </dgm:pt>
  </dgm:ptLst>
  <dgm:cxnLst>
    <dgm:cxn modelId="{879B6A0D-C019-499A-977D-A3BE707ADE33}" type="presOf" srcId="{A7448D38-8624-4E9E-91A7-548EEBA34080}" destId="{BCBB3DFA-F121-47ED-8CC4-82912CF7AC97}" srcOrd="0" destOrd="0" presId="urn:microsoft.com/office/officeart/2005/8/layout/hProcess9"/>
    <dgm:cxn modelId="{B9A00D2E-9076-4E72-9316-EABBEBFD1A56}" srcId="{D25E12EA-4B92-46AF-A983-F23E9E13DF92}" destId="{A7448D38-8624-4E9E-91A7-548EEBA34080}" srcOrd="0" destOrd="0" parTransId="{9D45276B-BD40-4D91-81E1-E4203B3C83FB}" sibTransId="{A1DD9FA3-B3B2-4C6A-8B80-E03E2955515A}"/>
    <dgm:cxn modelId="{596BBC37-94BC-4C03-A1E9-A1EDF6736C4B}" type="presOf" srcId="{F192F1A2-4854-44BF-9622-5F40F98D4BF7}" destId="{B432B123-CEAF-4E96-9AB0-2901C57D3E17}" srcOrd="0" destOrd="0" presId="urn:microsoft.com/office/officeart/2005/8/layout/hProcess9"/>
    <dgm:cxn modelId="{4F61AB7C-0538-43BD-8184-852AF63CFC31}" srcId="{D25E12EA-4B92-46AF-A983-F23E9E13DF92}" destId="{859E6139-A019-49E1-A619-D3BC3D25350C}" srcOrd="1" destOrd="0" parTransId="{BC5B9BEC-AD6D-41D9-AD26-BC8E4A47B0DB}" sibTransId="{87A45385-7590-4082-A1FC-F2D6439DEA6C}"/>
    <dgm:cxn modelId="{822617B7-E7BC-4D58-B611-764D3650564B}" type="presOf" srcId="{859E6139-A019-49E1-A619-D3BC3D25350C}" destId="{76C7F706-A7EF-4FA0-8F61-C84DEBA2AB4E}" srcOrd="0" destOrd="0" presId="urn:microsoft.com/office/officeart/2005/8/layout/hProcess9"/>
    <dgm:cxn modelId="{11D1B8BD-F7F4-4C97-B430-FE3EF0EB2631}" type="presOf" srcId="{D25E12EA-4B92-46AF-A983-F23E9E13DF92}" destId="{C89F3FE9-09FB-46E6-B5D7-CF9E05387286}" srcOrd="0" destOrd="0" presId="urn:microsoft.com/office/officeart/2005/8/layout/hProcess9"/>
    <dgm:cxn modelId="{3EAB95CB-6953-4C5E-B403-F06002A0686E}" srcId="{D25E12EA-4B92-46AF-A983-F23E9E13DF92}" destId="{F192F1A2-4854-44BF-9622-5F40F98D4BF7}" srcOrd="2" destOrd="0" parTransId="{2FE3EF25-4145-44DE-BE21-E37E2F9CD9DC}" sibTransId="{CE8DD2AF-6FA8-4A1D-9359-989C77BEED31}"/>
    <dgm:cxn modelId="{11EF772B-361E-4CAA-837E-16C1C07F8385}" type="presParOf" srcId="{C89F3FE9-09FB-46E6-B5D7-CF9E05387286}" destId="{0885A88F-77B1-459E-896B-946353ADAB01}" srcOrd="0" destOrd="0" presId="urn:microsoft.com/office/officeart/2005/8/layout/hProcess9"/>
    <dgm:cxn modelId="{F0E22969-6B24-4F75-9BC4-7D855189B391}" type="presParOf" srcId="{C89F3FE9-09FB-46E6-B5D7-CF9E05387286}" destId="{22005308-0894-4D7D-AAF3-2756021FD919}" srcOrd="1" destOrd="0" presId="urn:microsoft.com/office/officeart/2005/8/layout/hProcess9"/>
    <dgm:cxn modelId="{31FD7382-584D-43E1-84E8-0738CE6DF49B}" type="presParOf" srcId="{22005308-0894-4D7D-AAF3-2756021FD919}" destId="{BCBB3DFA-F121-47ED-8CC4-82912CF7AC97}" srcOrd="0" destOrd="0" presId="urn:microsoft.com/office/officeart/2005/8/layout/hProcess9"/>
    <dgm:cxn modelId="{B6CE0CE4-02AA-4226-9C1F-3C114998E3F9}" type="presParOf" srcId="{22005308-0894-4D7D-AAF3-2756021FD919}" destId="{04E89871-B0B2-4DCE-885C-C7272684EFA5}" srcOrd="1" destOrd="0" presId="urn:microsoft.com/office/officeart/2005/8/layout/hProcess9"/>
    <dgm:cxn modelId="{A6A033FC-7730-42A8-B50C-EB362275788E}" type="presParOf" srcId="{22005308-0894-4D7D-AAF3-2756021FD919}" destId="{76C7F706-A7EF-4FA0-8F61-C84DEBA2AB4E}" srcOrd="2" destOrd="0" presId="urn:microsoft.com/office/officeart/2005/8/layout/hProcess9"/>
    <dgm:cxn modelId="{FE2C0CD2-5181-4BD2-ACFF-35287FF1C297}" type="presParOf" srcId="{22005308-0894-4D7D-AAF3-2756021FD919}" destId="{157C5430-78C4-4F57-8BE8-97852D8277F4}" srcOrd="3" destOrd="0" presId="urn:microsoft.com/office/officeart/2005/8/layout/hProcess9"/>
    <dgm:cxn modelId="{22221A33-CB8A-402D-A99C-8EB1AAF353D0}" type="presParOf" srcId="{22005308-0894-4D7D-AAF3-2756021FD919}" destId="{B432B123-CEAF-4E96-9AB0-2901C57D3E1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A88F-77B1-459E-896B-946353ADAB01}">
      <dsp:nvSpPr>
        <dsp:cNvPr id="0" name=""/>
        <dsp:cNvSpPr/>
      </dsp:nvSpPr>
      <dsp:spPr>
        <a:xfrm>
          <a:off x="1061561" y="0"/>
          <a:ext cx="6015513" cy="409398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B3DFA-F121-47ED-8CC4-82912CF7AC97}">
      <dsp:nvSpPr>
        <dsp:cNvPr id="0" name=""/>
        <dsp:cNvSpPr/>
      </dsp:nvSpPr>
      <dsp:spPr>
        <a:xfrm>
          <a:off x="0" y="1228194"/>
          <a:ext cx="2123122" cy="16375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ts val="600"/>
            </a:spcBef>
            <a:spcAft>
              <a:spcPct val="35000"/>
            </a:spcAft>
            <a:buNone/>
          </a:pPr>
          <a:r>
            <a:rPr lang="fr-CA" sz="2000" b="1" kern="1200">
              <a:latin typeface="Arial" panose="020B0604020202020204" pitchFamily="34" charset="0"/>
              <a:cs typeface="Arial" panose="020B0604020202020204" pitchFamily="34" charset="0"/>
            </a:rPr>
            <a:t>Réflexion auprès des syndicats</a:t>
          </a:r>
          <a:endParaRPr lang="fr-CA" sz="2000" b="1" kern="1200">
            <a:solidFill>
              <a:schemeClr val="bg1"/>
            </a:solidFill>
            <a:latin typeface="Arial" panose="020B0604020202020204" pitchFamily="34" charset="0"/>
            <a:cs typeface="Arial" panose="020B0604020202020204" pitchFamily="34" charset="0"/>
          </a:endParaRPr>
        </a:p>
      </dsp:txBody>
      <dsp:txXfrm>
        <a:off x="79941" y="1308135"/>
        <a:ext cx="1963240" cy="1477711"/>
      </dsp:txXfrm>
    </dsp:sp>
    <dsp:sp modelId="{76C7F706-A7EF-4FA0-8F61-C84DEBA2AB4E}">
      <dsp:nvSpPr>
        <dsp:cNvPr id="0" name=""/>
        <dsp:cNvSpPr/>
      </dsp:nvSpPr>
      <dsp:spPr>
        <a:xfrm>
          <a:off x="2476976" y="1228194"/>
          <a:ext cx="2123122" cy="16375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kern="1200">
              <a:solidFill>
                <a:schemeClr val="bg1"/>
              </a:solidFill>
              <a:latin typeface="Arial" panose="020B0604020202020204" pitchFamily="34" charset="0"/>
              <a:cs typeface="Arial" panose="020B0604020202020204" pitchFamily="34" charset="0"/>
            </a:rPr>
            <a:t>Consultation auprès des membres</a:t>
          </a:r>
        </a:p>
      </dsp:txBody>
      <dsp:txXfrm>
        <a:off x="2556917" y="1308135"/>
        <a:ext cx="1963240" cy="1477711"/>
      </dsp:txXfrm>
    </dsp:sp>
    <dsp:sp modelId="{B432B123-CEAF-4E96-9AB0-2901C57D3E17}">
      <dsp:nvSpPr>
        <dsp:cNvPr id="0" name=""/>
        <dsp:cNvSpPr/>
      </dsp:nvSpPr>
      <dsp:spPr>
        <a:xfrm>
          <a:off x="4953952" y="1228194"/>
          <a:ext cx="2123122" cy="16375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kern="1200">
              <a:solidFill>
                <a:schemeClr val="bg1"/>
              </a:solidFill>
              <a:latin typeface="Arial" panose="020B0604020202020204" pitchFamily="34" charset="0"/>
              <a:cs typeface="Arial" panose="020B0604020202020204" pitchFamily="34" charset="0"/>
            </a:rPr>
            <a:t>Adoption des orientations</a:t>
          </a:r>
        </a:p>
      </dsp:txBody>
      <dsp:txXfrm>
        <a:off x="5033893" y="1308135"/>
        <a:ext cx="1963240" cy="1477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A88F-77B1-459E-896B-946353ADAB01}">
      <dsp:nvSpPr>
        <dsp:cNvPr id="0" name=""/>
        <dsp:cNvSpPr/>
      </dsp:nvSpPr>
      <dsp:spPr>
        <a:xfrm>
          <a:off x="1061561" y="0"/>
          <a:ext cx="6015513" cy="367885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B3DFA-F121-47ED-8CC4-82912CF7AC97}">
      <dsp:nvSpPr>
        <dsp:cNvPr id="0" name=""/>
        <dsp:cNvSpPr/>
      </dsp:nvSpPr>
      <dsp:spPr>
        <a:xfrm>
          <a:off x="0" y="1103655"/>
          <a:ext cx="2123122" cy="14715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ts val="600"/>
            </a:spcBef>
            <a:spcAft>
              <a:spcPct val="35000"/>
            </a:spcAft>
            <a:buNone/>
          </a:pPr>
          <a:r>
            <a:rPr lang="fr-CA" sz="2000" b="1" kern="1200">
              <a:latin typeface="Arial" panose="020B0604020202020204" pitchFamily="34" charset="0"/>
              <a:cs typeface="Arial" panose="020B0604020202020204" pitchFamily="34" charset="0"/>
            </a:rPr>
            <a:t>Réflexion :</a:t>
          </a:r>
          <a:br>
            <a:rPr lang="fr-CA" sz="2000" b="1" kern="1200">
              <a:latin typeface="Arial" panose="020B0604020202020204" pitchFamily="34" charset="0"/>
              <a:cs typeface="Arial" panose="020B0604020202020204" pitchFamily="34" charset="0"/>
            </a:rPr>
          </a:br>
          <a:r>
            <a:rPr lang="fr-CA" sz="2000" b="1" kern="1200">
              <a:latin typeface="Arial" panose="020B0604020202020204" pitchFamily="34" charset="0"/>
              <a:cs typeface="Arial" panose="020B0604020202020204" pitchFamily="34" charset="0"/>
            </a:rPr>
            <a:t>décembre </a:t>
          </a:r>
          <a:r>
            <a:rPr lang="fr-CA" sz="2000" b="1" kern="1200">
              <a:solidFill>
                <a:schemeClr val="bg1"/>
              </a:solidFill>
              <a:latin typeface="Arial" panose="020B0604020202020204" pitchFamily="34" charset="0"/>
              <a:cs typeface="Arial" panose="020B0604020202020204" pitchFamily="34" charset="0"/>
            </a:rPr>
            <a:t>2025 à f</a:t>
          </a:r>
          <a:r>
            <a:rPr lang="fr-CA" sz="2000" b="1" kern="1200">
              <a:latin typeface="Arial" panose="020B0604020202020204" pitchFamily="34" charset="0"/>
              <a:cs typeface="Arial" panose="020B0604020202020204" pitchFamily="34" charset="0"/>
            </a:rPr>
            <a:t>évrier </a:t>
          </a:r>
          <a:r>
            <a:rPr lang="fr-CA" sz="2000" b="1" kern="1200">
              <a:solidFill>
                <a:schemeClr val="bg1"/>
              </a:solidFill>
              <a:latin typeface="Arial" panose="020B0604020202020204" pitchFamily="34" charset="0"/>
              <a:cs typeface="Arial" panose="020B0604020202020204" pitchFamily="34" charset="0"/>
            </a:rPr>
            <a:t>2026</a:t>
          </a:r>
        </a:p>
      </dsp:txBody>
      <dsp:txXfrm>
        <a:off x="71835" y="1175490"/>
        <a:ext cx="1979452" cy="1327871"/>
      </dsp:txXfrm>
    </dsp:sp>
    <dsp:sp modelId="{76C7F706-A7EF-4FA0-8F61-C84DEBA2AB4E}">
      <dsp:nvSpPr>
        <dsp:cNvPr id="0" name=""/>
        <dsp:cNvSpPr/>
      </dsp:nvSpPr>
      <dsp:spPr>
        <a:xfrm>
          <a:off x="2476976" y="1103655"/>
          <a:ext cx="2123122" cy="14715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kern="1200">
              <a:solidFill>
                <a:schemeClr val="bg1"/>
              </a:solidFill>
              <a:latin typeface="Arial" panose="020B0604020202020204" pitchFamily="34" charset="0"/>
              <a:cs typeface="Arial" panose="020B0604020202020204" pitchFamily="34" charset="0"/>
            </a:rPr>
            <a:t>Consultation : mars et avril 2026</a:t>
          </a:r>
        </a:p>
      </dsp:txBody>
      <dsp:txXfrm>
        <a:off x="2548811" y="1175490"/>
        <a:ext cx="1979452" cy="1327871"/>
      </dsp:txXfrm>
    </dsp:sp>
    <dsp:sp modelId="{B432B123-CEAF-4E96-9AB0-2901C57D3E17}">
      <dsp:nvSpPr>
        <dsp:cNvPr id="0" name=""/>
        <dsp:cNvSpPr/>
      </dsp:nvSpPr>
      <dsp:spPr>
        <a:xfrm>
          <a:off x="4953952" y="1103655"/>
          <a:ext cx="2123122" cy="14715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kern="1200">
              <a:solidFill>
                <a:schemeClr val="bg1"/>
              </a:solidFill>
              <a:latin typeface="Arial" panose="020B0604020202020204" pitchFamily="34" charset="0"/>
              <a:cs typeface="Arial" panose="020B0604020202020204" pitchFamily="34" charset="0"/>
            </a:rPr>
            <a:t>Adoption : </a:t>
          </a:r>
          <a:br>
            <a:rPr lang="fr-CA" sz="2000" b="1" kern="1200">
              <a:solidFill>
                <a:schemeClr val="bg1"/>
              </a:solidFill>
              <a:latin typeface="Arial" panose="020B0604020202020204" pitchFamily="34" charset="0"/>
              <a:cs typeface="Arial" panose="020B0604020202020204" pitchFamily="34" charset="0"/>
            </a:rPr>
          </a:br>
          <a:r>
            <a:rPr lang="fr-CA" sz="2000" b="1" kern="1200">
              <a:solidFill>
                <a:schemeClr val="bg1"/>
              </a:solidFill>
              <a:latin typeface="Arial" panose="020B0604020202020204" pitchFamily="34" charset="0"/>
              <a:cs typeface="Arial" panose="020B0604020202020204" pitchFamily="34" charset="0"/>
            </a:rPr>
            <a:t>mai 2026</a:t>
          </a:r>
        </a:p>
      </dsp:txBody>
      <dsp:txXfrm>
        <a:off x="5025787" y="1175490"/>
        <a:ext cx="1979452" cy="13278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D6567AD-080D-EC9C-604C-2851BCF80783}"/>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2D30E6D6-F120-A62A-DDE2-F0905D200C05}"/>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40884C78-3211-4BEA-93B5-DBF701E15BE6}" type="datetimeFigureOut">
              <a:rPr lang="fr-CA" smtClean="0"/>
              <a:t>2026-02-11</a:t>
            </a:fld>
            <a:endParaRPr lang="fr-CA"/>
          </a:p>
        </p:txBody>
      </p:sp>
      <p:sp>
        <p:nvSpPr>
          <p:cNvPr id="4" name="Espace réservé du pied de page 3">
            <a:extLst>
              <a:ext uri="{FF2B5EF4-FFF2-40B4-BE49-F238E27FC236}">
                <a16:creationId xmlns:a16="http://schemas.microsoft.com/office/drawing/2014/main" id="{0641B3EE-BCC2-EB8D-9E1F-B6B03A00C80F}"/>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51819014-2D1F-5853-FE1F-2D43048DED87}"/>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A3E9184-E9A2-4FD3-A637-5558EE3F7D16}" type="slidenum">
              <a:rPr lang="fr-CA" smtClean="0"/>
              <a:t>‹N°›</a:t>
            </a:fld>
            <a:endParaRPr lang="fr-CA"/>
          </a:p>
        </p:txBody>
      </p:sp>
    </p:spTree>
    <p:extLst>
      <p:ext uri="{BB962C8B-B14F-4D97-AF65-F5344CB8AC3E}">
        <p14:creationId xmlns:p14="http://schemas.microsoft.com/office/powerpoint/2010/main" val="22530408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798394-9F81-48D6-B6EF-BA28B1ECB3AE}" type="datetimeFigureOut">
              <a:rPr lang="fr-CA" smtClean="0"/>
              <a:t>2026-02-11</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A84AB45-38BD-4B58-B70C-FBFD7AB58EE4}" type="slidenum">
              <a:rPr lang="fr-CA" smtClean="0"/>
              <a:t>‹N°›</a:t>
            </a:fld>
            <a:endParaRPr lang="fr-CA"/>
          </a:p>
        </p:txBody>
      </p:sp>
    </p:spTree>
    <p:extLst>
      <p:ext uri="{BB962C8B-B14F-4D97-AF65-F5344CB8AC3E}">
        <p14:creationId xmlns:p14="http://schemas.microsoft.com/office/powerpoint/2010/main" val="13177981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125434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164E-B95E-6C7C-5CB7-0939969349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A2282F-3AAC-5ECE-33FC-51275AF84D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103E31-F0E4-9BAB-C1B2-B0EA241CE409}"/>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267142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5ADF-CD39-57C0-1023-8E2643ABCD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F9B354-D487-6046-4604-AB907A35B3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62FF0C1-C7FA-89D8-5D11-5BF9B8095710}"/>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88616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6BD3-7388-1291-9AC6-F854B6189F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276E41-BF0E-92E1-5A12-4668CC0CC0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A95763-BB76-4F0E-7293-0F75DFC0082C}"/>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185032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1562-DBDD-A9F1-9836-E4C3812BAC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1C2948-B3AA-2BEB-CB7D-C2B7E6F501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D876EB-2DB6-523C-9C8E-1BF6CDA89093}"/>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34212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FDC1-4253-EF04-F48A-7556A18889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2E1EC5-A341-58B8-C2F4-70E21DA991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8FE191-23A9-8322-032C-EC2E06DA7388}"/>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178103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8FED1-1D87-455C-31A9-0A613E3FFD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A18E27-B98F-58C3-E8EC-C10AB81C61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91002D-2479-F555-4FA2-1A911EC25BF7}"/>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955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ADF4C-9D48-FCC8-5C6D-DEAA20CABE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1D50EE-3B90-0509-C87B-D06A7924A4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435158-BBC7-371F-B9FE-7B61200A1A92}"/>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197007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75F6-3AFC-EAC4-4B7C-C64EE1BF68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F0A71D-4E7B-479E-0981-F9B5A54181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4D7E4C-63D9-3E67-615F-17CEF03D27D1}"/>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48260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1181-92EB-67BE-8F0D-20198E8EF4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83D6ED-95B0-362F-28C8-C160CADD4B3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AA4E78-9019-E9FD-9F29-30ABEEDCA725}"/>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301025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11663-4C4C-3B23-8C8C-18587E197A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6C9472-BB5A-3F56-BA51-69CB2D7585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756029-C8E0-7E10-89E7-8DE4B6D3F382}"/>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17514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216211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1262201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6770-13F1-9D28-5CDC-8CBA05F733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BA810C-61E0-6EEB-6B78-56704AFFBE7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9433B7-9405-1B9D-9DAE-9360278698BF}"/>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825359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C0D8-5822-4092-EF75-421DE96707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05DF4B-D0FA-84B5-4362-14E70B3ABB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B7D695-D9AB-07C8-BCFA-C021A01CE1D4}"/>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3027289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A1356-2216-D2F8-75F7-D6BFD14D55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3C4798-FC6F-C94A-D34E-0F7CAD72EA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66E0C7-2744-F0EF-4B93-12C88526410A}"/>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48508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207538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208829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070E-71D8-069F-C5CB-3A88469A15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FD49D4-9D0F-456A-61C6-FE22AEC5CA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4C657B-1699-3954-E6DB-E4D7AB14CBF8}"/>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149613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4E07-35F0-EF6A-3614-814DBC3177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EDE353-DD46-4ABC-34EA-6E97F9CAAC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42A885-FEC1-BDDE-67B5-4BAF37CBA76F}"/>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49327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957C-A85A-7092-F2F1-9BF3DD76C7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E9FCE0-E23F-2BD2-20FB-B8871D80C6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F4E224-6663-1657-5EF6-D96D956CD063}"/>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339595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224133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Tree>
    <p:extLst>
      <p:ext uri="{BB962C8B-B14F-4D97-AF65-F5344CB8AC3E}">
        <p14:creationId xmlns:p14="http://schemas.microsoft.com/office/powerpoint/2010/main" val="124873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B67EF-C2CF-4ABD-9CCB-82811619B1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4268E0-A496-EE35-222C-FB3A7186D6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E461D5-4EFB-A2AF-6177-19AA585F3422}"/>
              </a:ext>
            </a:extLst>
          </p:cNvPr>
          <p:cNvSpPr>
            <a:spLocks noGrp="1"/>
          </p:cNvSpPr>
          <p:nvPr>
            <p:ph type="body" idx="1"/>
          </p:nvPr>
        </p:nvSpPr>
        <p:spPr/>
        <p:txBody>
          <a:bodyPr/>
          <a:lstStyle/>
          <a:p>
            <a:endParaRPr lang="fr-CA"/>
          </a:p>
        </p:txBody>
      </p:sp>
    </p:spTree>
    <p:extLst>
      <p:ext uri="{BB962C8B-B14F-4D97-AF65-F5344CB8AC3E}">
        <p14:creationId xmlns:p14="http://schemas.microsoft.com/office/powerpoint/2010/main" val="329780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69900" y="558800"/>
            <a:ext cx="6959600" cy="3118051"/>
          </a:xfrm>
          <a:prstGeom prst="rect">
            <a:avLst/>
          </a:prstGeom>
        </p:spPr>
        <p:txBody>
          <a:bodyPr anchor="t"/>
          <a:lstStyle>
            <a:lvl1pPr algn="l">
              <a:defRPr sz="6000" b="1">
                <a:solidFill>
                  <a:schemeClr val="bg1"/>
                </a:solidFill>
              </a:defRPr>
            </a:lvl1pPr>
          </a:lstStyle>
          <a:p>
            <a:r>
              <a:rPr lang="fr-FR"/>
              <a:t>Modifiez le style du titre</a:t>
            </a:r>
            <a:endParaRPr lang="fr-CA"/>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9039" y="5624489"/>
            <a:ext cx="1390721" cy="917622"/>
          </a:xfrm>
          <a:prstGeom prst="rect">
            <a:avLst/>
          </a:prstGeom>
        </p:spPr>
      </p:pic>
    </p:spTree>
    <p:extLst>
      <p:ext uri="{BB962C8B-B14F-4D97-AF65-F5344CB8AC3E}">
        <p14:creationId xmlns:p14="http://schemas.microsoft.com/office/powerpoint/2010/main" val="308575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AAE10EB2-5E48-4C1E-A107-DC1CF0B3B332}" type="slidenum">
              <a:rPr lang="fr-CA" smtClean="0"/>
              <a:t>‹N°›</a:t>
            </a:fld>
            <a:endParaRPr lang="fr-CA"/>
          </a:p>
        </p:txBody>
      </p:sp>
      <p:sp>
        <p:nvSpPr>
          <p:cNvPr id="4" name="Espace réservé du texte 3"/>
          <p:cNvSpPr>
            <a:spLocks noGrp="1"/>
          </p:cNvSpPr>
          <p:nvPr>
            <p:ph type="body" sz="quarter" idx="13"/>
          </p:nvPr>
        </p:nvSpPr>
        <p:spPr>
          <a:xfrm>
            <a:off x="3683000" y="250825"/>
            <a:ext cx="7670800" cy="1674813"/>
          </a:xfrm>
          <a:prstGeom prst="rect">
            <a:avLst/>
          </a:prstGeom>
        </p:spPr>
        <p:txBody>
          <a:bodyPr/>
          <a:lstStyle>
            <a:lvl1pPr marL="0" indent="0">
              <a:buNone/>
              <a:defRPr sz="4400" b="1">
                <a:solidFill>
                  <a:srgbClr val="132D66"/>
                </a:solidFill>
              </a:defRPr>
            </a:lvl1pPr>
            <a:lvl2pPr marL="457200" indent="0">
              <a:buNone/>
              <a:defRPr sz="3200" b="1"/>
            </a:lvl2pPr>
            <a:lvl3pPr marL="914400" indent="0">
              <a:buNone/>
              <a:defRPr sz="2800" b="1"/>
            </a:lvl3pPr>
            <a:lvl4pPr marL="1371600" indent="0">
              <a:buNone/>
              <a:defRPr sz="2400" b="1"/>
            </a:lvl4pPr>
            <a:lvl5pPr marL="1828800" indent="0">
              <a:buNone/>
              <a:defRPr sz="2400" b="1"/>
            </a:lvl5pPr>
          </a:lstStyle>
          <a:p>
            <a:pPr lvl="0"/>
            <a:r>
              <a:rPr lang="fr-FR"/>
              <a:t>Modifiez les styles du texte du masque</a:t>
            </a:r>
            <a:endParaRPr lang="fr-CA"/>
          </a:p>
        </p:txBody>
      </p:sp>
      <p:sp>
        <p:nvSpPr>
          <p:cNvPr id="8" name="Espace réservé du texte 7"/>
          <p:cNvSpPr>
            <a:spLocks noGrp="1"/>
          </p:cNvSpPr>
          <p:nvPr>
            <p:ph type="body" sz="quarter" idx="14"/>
          </p:nvPr>
        </p:nvSpPr>
        <p:spPr>
          <a:xfrm>
            <a:off x="3683000" y="2184400"/>
            <a:ext cx="7670800" cy="3735388"/>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2"/>
              </a:buBlip>
              <a:tabLst/>
              <a:defRPr sz="2400" b="1">
                <a:solidFill>
                  <a:srgbClr val="132D66"/>
                </a:solidFill>
              </a:defRPr>
            </a:lvl1pPr>
          </a:lstStyle>
          <a:p>
            <a:pPr lvl="0"/>
            <a:r>
              <a:rPr lang="fr-FR"/>
              <a:t>Modifiez les styles du texte du masque</a:t>
            </a:r>
          </a:p>
          <a:p>
            <a:pPr marL="457200" marR="0" lvl="0" indent="-457200" algn="l" defTabSz="914400" rtl="0" eaLnBrk="1" fontAlgn="auto" latinLnBrk="0" hangingPunct="1">
              <a:lnSpc>
                <a:spcPct val="90000"/>
              </a:lnSpc>
              <a:spcBef>
                <a:spcPts val="1000"/>
              </a:spcBef>
              <a:spcAft>
                <a:spcPts val="0"/>
              </a:spcAft>
              <a:buClrTx/>
              <a:buSzTx/>
              <a:buFontTx/>
              <a:buBlip>
                <a:blip r:embed="rId2"/>
              </a:buBlip>
              <a:tabLst/>
              <a:defRPr/>
            </a:pPr>
            <a:r>
              <a:rPr lang="fr-FR"/>
              <a:t>Modifiez les styles du texte du masque</a:t>
            </a:r>
          </a:p>
          <a:p>
            <a:pPr marL="457200" marR="0" lvl="0" indent="-457200" algn="l" defTabSz="914400" rtl="0" eaLnBrk="1" fontAlgn="auto" latinLnBrk="0" hangingPunct="1">
              <a:lnSpc>
                <a:spcPct val="90000"/>
              </a:lnSpc>
              <a:spcBef>
                <a:spcPts val="1000"/>
              </a:spcBef>
              <a:spcAft>
                <a:spcPts val="0"/>
              </a:spcAft>
              <a:buClrTx/>
              <a:buSzTx/>
              <a:buFontTx/>
              <a:buBlip>
                <a:blip r:embed="rId2"/>
              </a:buBlip>
              <a:tabLst/>
              <a:defRPr/>
            </a:pPr>
            <a:r>
              <a:rPr lang="fr-FR"/>
              <a:t>Modifiez les styles du texte du masque</a:t>
            </a:r>
          </a:p>
          <a:p>
            <a:pPr lvl="0"/>
            <a:endParaRPr lang="fr-FR"/>
          </a:p>
        </p:txBody>
      </p:sp>
    </p:spTree>
    <p:extLst>
      <p:ext uri="{BB962C8B-B14F-4D97-AF65-F5344CB8AC3E}">
        <p14:creationId xmlns:p14="http://schemas.microsoft.com/office/powerpoint/2010/main" val="161056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93700" y="381000"/>
            <a:ext cx="9144000" cy="944562"/>
          </a:xfrm>
          <a:prstGeom prst="rect">
            <a:avLst/>
          </a:prstGeom>
        </p:spPr>
        <p:txBody>
          <a:bodyPr anchor="t"/>
          <a:lstStyle>
            <a:lvl1pPr algn="l">
              <a:defRPr sz="4800" b="1">
                <a:solidFill>
                  <a:schemeClr val="bg1"/>
                </a:solidFill>
              </a:defRPr>
            </a:lvl1pPr>
          </a:lstStyle>
          <a:p>
            <a:r>
              <a:rPr lang="fr-FR"/>
              <a:t>Modifiez le style du titre</a:t>
            </a:r>
            <a:endParaRPr lang="fr-CA"/>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961D24EB-B713-4BF2-A999-03FB6C24229F}" type="slidenum">
              <a:rPr lang="fr-CA" smtClean="0"/>
              <a:t>‹N°›</a:t>
            </a:fld>
            <a:endParaRPr lang="fr-CA"/>
          </a:p>
        </p:txBody>
      </p:sp>
      <p:sp>
        <p:nvSpPr>
          <p:cNvPr id="11" name="Espace réservé pour une image  10"/>
          <p:cNvSpPr>
            <a:spLocks noGrp="1"/>
          </p:cNvSpPr>
          <p:nvPr>
            <p:ph type="pic" sz="quarter" idx="13"/>
          </p:nvPr>
        </p:nvSpPr>
        <p:spPr>
          <a:xfrm>
            <a:off x="393700" y="2476500"/>
            <a:ext cx="3485281" cy="3365500"/>
          </a:xfrm>
          <a:prstGeom prst="rect">
            <a:avLst/>
          </a:prstGeom>
        </p:spPr>
        <p:txBody>
          <a:bodyPr/>
          <a:lstStyle>
            <a:lvl1pPr marL="0" indent="0">
              <a:buNone/>
              <a:defRPr>
                <a:solidFill>
                  <a:srgbClr val="132D66"/>
                </a:solidFill>
              </a:defRPr>
            </a:lvl1pPr>
          </a:lstStyle>
          <a:p>
            <a:endParaRPr lang="fr-CA"/>
          </a:p>
        </p:txBody>
      </p:sp>
      <p:sp>
        <p:nvSpPr>
          <p:cNvPr id="15" name="Espace réservé du texte 14"/>
          <p:cNvSpPr>
            <a:spLocks noGrp="1"/>
          </p:cNvSpPr>
          <p:nvPr>
            <p:ph type="body" sz="quarter" idx="14"/>
          </p:nvPr>
        </p:nvSpPr>
        <p:spPr>
          <a:xfrm>
            <a:off x="4321743" y="2476500"/>
            <a:ext cx="7032057" cy="3365500"/>
          </a:xfrm>
          <a:prstGeom prst="rect">
            <a:avLst/>
          </a:prstGeom>
        </p:spPr>
        <p:txBody>
          <a:bodyPr/>
          <a:lstStyle>
            <a:lvl1pPr marL="0" indent="0">
              <a:buNone/>
              <a:defRPr sz="2400">
                <a:solidFill>
                  <a:srgbClr val="132D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Modifiez les styles du texte du masque</a:t>
            </a:r>
          </a:p>
        </p:txBody>
      </p:sp>
    </p:spTree>
    <p:extLst>
      <p:ext uri="{BB962C8B-B14F-4D97-AF65-F5344CB8AC3E}">
        <p14:creationId xmlns:p14="http://schemas.microsoft.com/office/powerpoint/2010/main" val="354421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518A8EED-75CC-4394-B0B2-963820566A21}" type="slidenum">
              <a:rPr lang="fr-CA" smtClean="0"/>
              <a:pPr/>
              <a:t>‹N°›</a:t>
            </a:fld>
            <a:endParaRPr lang="fr-CA"/>
          </a:p>
        </p:txBody>
      </p:sp>
      <p:sp>
        <p:nvSpPr>
          <p:cNvPr id="11" name="Espace réservé pour une image  7"/>
          <p:cNvSpPr>
            <a:spLocks noGrp="1"/>
          </p:cNvSpPr>
          <p:nvPr>
            <p:ph type="pic" sz="quarter" idx="14"/>
          </p:nvPr>
        </p:nvSpPr>
        <p:spPr>
          <a:xfrm>
            <a:off x="949036" y="457200"/>
            <a:ext cx="3082637" cy="2192338"/>
          </a:xfrm>
          <a:prstGeom prst="rect">
            <a:avLst/>
          </a:prstGeom>
          <a:noFill/>
          <a:effectLst>
            <a:softEdge rad="12700"/>
          </a:effectLst>
        </p:spPr>
        <p:txBody>
          <a:bodyPr/>
          <a:lstStyle>
            <a:lvl1pPr>
              <a:defRPr>
                <a:solidFill>
                  <a:schemeClr val="bg1"/>
                </a:solidFill>
              </a:defRPr>
            </a:lvl1pPr>
          </a:lstStyle>
          <a:p>
            <a:endParaRPr lang="fr-CA"/>
          </a:p>
        </p:txBody>
      </p:sp>
      <p:sp>
        <p:nvSpPr>
          <p:cNvPr id="3" name="Espace réservé du texte 2"/>
          <p:cNvSpPr>
            <a:spLocks noGrp="1"/>
          </p:cNvSpPr>
          <p:nvPr>
            <p:ph type="body" sz="quarter" idx="17"/>
          </p:nvPr>
        </p:nvSpPr>
        <p:spPr>
          <a:xfrm>
            <a:off x="949325" y="2813819"/>
            <a:ext cx="3082925" cy="1093788"/>
          </a:xfrm>
          <a:prstGeom prst="rect">
            <a:avLst/>
          </a:prstGeom>
        </p:spPr>
        <p:txBody>
          <a:bodyPr/>
          <a:lstStyle>
            <a:lvl1pPr marL="0" indent="0" algn="ctr">
              <a:buNone/>
              <a:defRPr b="1">
                <a:solidFill>
                  <a:schemeClr val="bg1"/>
                </a:solidFill>
              </a:defRPr>
            </a:lvl1pPr>
          </a:lstStyle>
          <a:p>
            <a:pPr lvl="0"/>
            <a:r>
              <a:rPr lang="fr-FR"/>
              <a:t>Modifiez les styles du texte</a:t>
            </a:r>
            <a:endParaRPr lang="fr-CA"/>
          </a:p>
        </p:txBody>
      </p:sp>
      <p:sp>
        <p:nvSpPr>
          <p:cNvPr id="5" name="Espace réservé du texte 4"/>
          <p:cNvSpPr>
            <a:spLocks noGrp="1"/>
          </p:cNvSpPr>
          <p:nvPr>
            <p:ph type="body" sz="quarter" idx="18"/>
          </p:nvPr>
        </p:nvSpPr>
        <p:spPr>
          <a:xfrm>
            <a:off x="949325" y="4076307"/>
            <a:ext cx="3082925" cy="1843229"/>
          </a:xfrm>
          <a:prstGeom prst="rect">
            <a:avLst/>
          </a:prstGeom>
        </p:spPr>
        <p:txBody>
          <a:bodyPr/>
          <a:lstStyle>
            <a:lvl1pPr marL="0" indent="0" algn="ctr">
              <a:buNone/>
              <a:defRPr sz="1800">
                <a:solidFill>
                  <a:schemeClr val="bg1"/>
                </a:solidFill>
              </a:defRPr>
            </a:lvl1pPr>
          </a:lstStyle>
          <a:p>
            <a:pPr lvl="0"/>
            <a:r>
              <a:rPr lang="fr-FR"/>
              <a:t>Modifiez les styles du texte du masque</a:t>
            </a:r>
            <a:endParaRPr lang="fr-CA"/>
          </a:p>
        </p:txBody>
      </p:sp>
      <p:sp>
        <p:nvSpPr>
          <p:cNvPr id="27" name="Espace réservé pour une image  7"/>
          <p:cNvSpPr>
            <a:spLocks noGrp="1"/>
          </p:cNvSpPr>
          <p:nvPr>
            <p:ph type="pic" sz="quarter" idx="19"/>
          </p:nvPr>
        </p:nvSpPr>
        <p:spPr>
          <a:xfrm>
            <a:off x="8271163" y="457200"/>
            <a:ext cx="3082637" cy="2192338"/>
          </a:xfrm>
          <a:prstGeom prst="rect">
            <a:avLst/>
          </a:prstGeom>
          <a:noFill/>
          <a:effectLst>
            <a:softEdge rad="12700"/>
          </a:effectLst>
        </p:spPr>
        <p:txBody>
          <a:bodyPr/>
          <a:lstStyle>
            <a:lvl1pPr>
              <a:defRPr>
                <a:solidFill>
                  <a:schemeClr val="bg1"/>
                </a:solidFill>
              </a:defRPr>
            </a:lvl1pPr>
          </a:lstStyle>
          <a:p>
            <a:endParaRPr lang="fr-CA"/>
          </a:p>
        </p:txBody>
      </p:sp>
      <p:sp>
        <p:nvSpPr>
          <p:cNvPr id="28" name="Espace réservé du texte 2"/>
          <p:cNvSpPr>
            <a:spLocks noGrp="1"/>
          </p:cNvSpPr>
          <p:nvPr>
            <p:ph type="body" sz="quarter" idx="20"/>
          </p:nvPr>
        </p:nvSpPr>
        <p:spPr>
          <a:xfrm>
            <a:off x="8271452" y="2813819"/>
            <a:ext cx="3082925" cy="1093788"/>
          </a:xfrm>
          <a:prstGeom prst="rect">
            <a:avLst/>
          </a:prstGeom>
        </p:spPr>
        <p:txBody>
          <a:bodyPr/>
          <a:lstStyle>
            <a:lvl1pPr marL="0" indent="0" algn="ctr">
              <a:buNone/>
              <a:defRPr b="1">
                <a:solidFill>
                  <a:schemeClr val="bg1"/>
                </a:solidFill>
              </a:defRPr>
            </a:lvl1pPr>
          </a:lstStyle>
          <a:p>
            <a:pPr lvl="0"/>
            <a:r>
              <a:rPr lang="fr-FR"/>
              <a:t>Modifiez les styles du texte</a:t>
            </a:r>
            <a:endParaRPr lang="fr-CA"/>
          </a:p>
        </p:txBody>
      </p:sp>
      <p:sp>
        <p:nvSpPr>
          <p:cNvPr id="29" name="Espace réservé du texte 4"/>
          <p:cNvSpPr>
            <a:spLocks noGrp="1"/>
          </p:cNvSpPr>
          <p:nvPr>
            <p:ph type="body" sz="quarter" idx="21"/>
          </p:nvPr>
        </p:nvSpPr>
        <p:spPr>
          <a:xfrm>
            <a:off x="8271452" y="4076307"/>
            <a:ext cx="3082925" cy="1843229"/>
          </a:xfrm>
          <a:prstGeom prst="rect">
            <a:avLst/>
          </a:prstGeom>
        </p:spPr>
        <p:txBody>
          <a:bodyPr/>
          <a:lstStyle>
            <a:lvl1pPr marL="0" indent="0" algn="ctr">
              <a:buNone/>
              <a:defRPr sz="1800">
                <a:solidFill>
                  <a:schemeClr val="bg1"/>
                </a:solidFill>
              </a:defRPr>
            </a:lvl1pPr>
          </a:lstStyle>
          <a:p>
            <a:pPr lvl="0"/>
            <a:r>
              <a:rPr lang="fr-FR"/>
              <a:t>Modifiez les styles du texte du masque</a:t>
            </a:r>
            <a:endParaRPr lang="fr-CA"/>
          </a:p>
        </p:txBody>
      </p:sp>
      <p:sp>
        <p:nvSpPr>
          <p:cNvPr id="30" name="Espace réservé pour une image  7"/>
          <p:cNvSpPr>
            <a:spLocks noGrp="1"/>
          </p:cNvSpPr>
          <p:nvPr>
            <p:ph type="pic" sz="quarter" idx="22"/>
          </p:nvPr>
        </p:nvSpPr>
        <p:spPr>
          <a:xfrm>
            <a:off x="4609667" y="457200"/>
            <a:ext cx="3082637" cy="2192338"/>
          </a:xfrm>
          <a:prstGeom prst="rect">
            <a:avLst/>
          </a:prstGeom>
          <a:noFill/>
          <a:effectLst>
            <a:softEdge rad="12700"/>
          </a:effectLst>
        </p:spPr>
        <p:txBody>
          <a:bodyPr/>
          <a:lstStyle>
            <a:lvl1pPr>
              <a:defRPr>
                <a:solidFill>
                  <a:schemeClr val="bg1"/>
                </a:solidFill>
              </a:defRPr>
            </a:lvl1pPr>
          </a:lstStyle>
          <a:p>
            <a:endParaRPr lang="fr-CA"/>
          </a:p>
        </p:txBody>
      </p:sp>
      <p:sp>
        <p:nvSpPr>
          <p:cNvPr id="31" name="Espace réservé du texte 2"/>
          <p:cNvSpPr>
            <a:spLocks noGrp="1"/>
          </p:cNvSpPr>
          <p:nvPr>
            <p:ph type="body" sz="quarter" idx="23"/>
          </p:nvPr>
        </p:nvSpPr>
        <p:spPr>
          <a:xfrm>
            <a:off x="4609956" y="2813819"/>
            <a:ext cx="3082925" cy="1093788"/>
          </a:xfrm>
          <a:prstGeom prst="rect">
            <a:avLst/>
          </a:prstGeom>
        </p:spPr>
        <p:txBody>
          <a:bodyPr/>
          <a:lstStyle>
            <a:lvl1pPr marL="0" indent="0" algn="ctr">
              <a:buNone/>
              <a:defRPr b="1">
                <a:solidFill>
                  <a:schemeClr val="bg1"/>
                </a:solidFill>
              </a:defRPr>
            </a:lvl1pPr>
          </a:lstStyle>
          <a:p>
            <a:pPr lvl="0"/>
            <a:r>
              <a:rPr lang="fr-FR"/>
              <a:t>Modifiez les styles du texte</a:t>
            </a:r>
            <a:endParaRPr lang="fr-CA"/>
          </a:p>
        </p:txBody>
      </p:sp>
      <p:sp>
        <p:nvSpPr>
          <p:cNvPr id="32" name="Espace réservé du texte 4"/>
          <p:cNvSpPr>
            <a:spLocks noGrp="1"/>
          </p:cNvSpPr>
          <p:nvPr>
            <p:ph type="body" sz="quarter" idx="24"/>
          </p:nvPr>
        </p:nvSpPr>
        <p:spPr>
          <a:xfrm>
            <a:off x="4609956" y="4076307"/>
            <a:ext cx="3082925" cy="1843229"/>
          </a:xfrm>
          <a:prstGeom prst="rect">
            <a:avLst/>
          </a:prstGeom>
        </p:spPr>
        <p:txBody>
          <a:bodyPr/>
          <a:lstStyle>
            <a:lvl1pPr marL="0" indent="0" algn="ctr">
              <a:buNone/>
              <a:defRPr sz="1800">
                <a:solidFill>
                  <a:schemeClr val="bg1"/>
                </a:solidFill>
              </a:defRPr>
            </a:lvl1pPr>
          </a:lstStyle>
          <a:p>
            <a:pPr lvl="0"/>
            <a:r>
              <a:rPr lang="fr-FR"/>
              <a:t>Modifiez les styles du texte du masque</a:t>
            </a:r>
            <a:endParaRPr lang="fr-CA"/>
          </a:p>
        </p:txBody>
      </p:sp>
    </p:spTree>
    <p:extLst>
      <p:ext uri="{BB962C8B-B14F-4D97-AF65-F5344CB8AC3E}">
        <p14:creationId xmlns:p14="http://schemas.microsoft.com/office/powerpoint/2010/main" val="3633742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9039" y="5624489"/>
            <a:ext cx="1390721" cy="917622"/>
          </a:xfrm>
          <a:prstGeom prst="rect">
            <a:avLst/>
          </a:prstGeom>
        </p:spPr>
      </p:pic>
      <p:sp>
        <p:nvSpPr>
          <p:cNvPr id="8" name="ZoneTexte 7"/>
          <p:cNvSpPr txBox="1"/>
          <p:nvPr userDrawn="1"/>
        </p:nvSpPr>
        <p:spPr>
          <a:xfrm>
            <a:off x="521435" y="370294"/>
            <a:ext cx="7942433" cy="3785652"/>
          </a:xfrm>
          <a:prstGeom prst="rect">
            <a:avLst/>
          </a:prstGeom>
          <a:noFill/>
        </p:spPr>
        <p:txBody>
          <a:bodyPr wrap="square" rtlCol="0">
            <a:spAutoFit/>
          </a:bodyPr>
          <a:lstStyle/>
          <a:p>
            <a:r>
              <a:rPr lang="fr-FR" sz="6000">
                <a:solidFill>
                  <a:schemeClr val="bg1"/>
                </a:solidFill>
                <a:latin typeface="Poppins Bold" panose="00000800000000000000" pitchFamily="2" charset="0"/>
                <a:cs typeface="Poppins Bold" panose="00000800000000000000" pitchFamily="2" charset="0"/>
              </a:rPr>
              <a:t>Une éducation juste et accessible, c’est dans l’intérêt commun.</a:t>
            </a:r>
            <a:endParaRPr lang="fr-CA" sz="6000">
              <a:solidFill>
                <a:schemeClr val="bg1"/>
              </a:solidFill>
              <a:latin typeface="Poppins Bold" panose="00000800000000000000" pitchFamily="2" charset="0"/>
              <a:cs typeface="Poppins Bold" panose="00000800000000000000" pitchFamily="2" charset="0"/>
            </a:endParaRPr>
          </a:p>
        </p:txBody>
      </p:sp>
      <p:pic>
        <p:nvPicPr>
          <p:cNvPr id="9" name="Imag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92651" y="3366091"/>
            <a:ext cx="2756042" cy="2559182"/>
          </a:xfrm>
          <a:prstGeom prst="rect">
            <a:avLst/>
          </a:prstGeom>
        </p:spPr>
      </p:pic>
    </p:spTree>
    <p:extLst>
      <p:ext uri="{BB962C8B-B14F-4D97-AF65-F5344CB8AC3E}">
        <p14:creationId xmlns:p14="http://schemas.microsoft.com/office/powerpoint/2010/main" val="3103634919"/>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2550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lang="fr-CA" sz="4400" kern="1200" dirty="0" smtClean="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3371679" cy="6858000"/>
          </a:xfrm>
          <a:prstGeom prst="rect">
            <a:avLst/>
          </a:prstGeom>
        </p:spPr>
      </p:pic>
    </p:spTree>
    <p:extLst>
      <p:ext uri="{BB962C8B-B14F-4D97-AF65-F5344CB8AC3E}">
        <p14:creationId xmlns:p14="http://schemas.microsoft.com/office/powerpoint/2010/main" val="3619465566"/>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4490" cy="2108200"/>
          </a:xfrm>
          <a:prstGeom prst="rect">
            <a:avLst/>
          </a:prstGeom>
        </p:spPr>
      </p:pic>
    </p:spTree>
    <p:extLst>
      <p:ext uri="{BB962C8B-B14F-4D97-AF65-F5344CB8AC3E}">
        <p14:creationId xmlns:p14="http://schemas.microsoft.com/office/powerpoint/2010/main" val="482991376"/>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186472"/>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21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00E5-8B3B-370A-4271-95CAA39EC130}"/>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AD051BF-4ED7-7070-F839-F6283B5F3C33}"/>
              </a:ext>
            </a:extLst>
          </p:cNvPr>
          <p:cNvSpPr>
            <a:spLocks noGrp="1"/>
          </p:cNvSpPr>
          <p:nvPr>
            <p:ph type="sldNum" sz="quarter" idx="12"/>
          </p:nvPr>
        </p:nvSpPr>
        <p:spPr/>
        <p:txBody>
          <a:bodyPr/>
          <a:lstStyle/>
          <a:p>
            <a:pPr algn="r"/>
            <a:fld id="{AAE10EB2-5E48-4C1E-A107-DC1CF0B3B332}" type="slidenum">
              <a:rPr lang="fr-CA" sz="1400" smtClean="0"/>
              <a:pPr algn="r"/>
              <a:t>10</a:t>
            </a:fld>
            <a:endParaRPr lang="fr-CA"/>
          </a:p>
        </p:txBody>
      </p:sp>
      <p:sp>
        <p:nvSpPr>
          <p:cNvPr id="2" name="Espace réservé du texte 1">
            <a:extLst>
              <a:ext uri="{FF2B5EF4-FFF2-40B4-BE49-F238E27FC236}">
                <a16:creationId xmlns:a16="http://schemas.microsoft.com/office/drawing/2014/main" id="{996A00F4-D1F1-B2E3-02AA-9C6DAAE25E3A}"/>
              </a:ext>
            </a:extLst>
          </p:cNvPr>
          <p:cNvSpPr>
            <a:spLocks noGrp="1"/>
          </p:cNvSpPr>
          <p:nvPr>
            <p:ph type="body" sz="quarter" idx="13"/>
          </p:nvPr>
        </p:nvSpPr>
        <p:spPr>
          <a:xfrm>
            <a:off x="3371850" y="571378"/>
            <a:ext cx="8820150" cy="883708"/>
          </a:xfrm>
        </p:spPr>
        <p:txBody>
          <a:bodyPr/>
          <a:lstStyle/>
          <a:p>
            <a:pPr marL="266700"/>
            <a:r>
              <a:rPr lang="fr-CA" sz="4000"/>
              <a:t>Étape 1 : Agir pour revoir l’organisation des réseaux </a:t>
            </a:r>
            <a:r>
              <a:rPr lang="fr-CA" sz="2400"/>
              <a:t>(suite)</a:t>
            </a:r>
          </a:p>
          <a:p>
            <a:pPr marL="266700"/>
            <a:endParaRPr lang="fr-CA" sz="4000"/>
          </a:p>
        </p:txBody>
      </p:sp>
      <p:sp>
        <p:nvSpPr>
          <p:cNvPr id="3" name="Espace réservé du texte 2">
            <a:extLst>
              <a:ext uri="{FF2B5EF4-FFF2-40B4-BE49-F238E27FC236}">
                <a16:creationId xmlns:a16="http://schemas.microsoft.com/office/drawing/2014/main" id="{5FA62D20-61DD-2A52-9356-9FDD4E42BD37}"/>
              </a:ext>
            </a:extLst>
          </p:cNvPr>
          <p:cNvSpPr>
            <a:spLocks noGrp="1"/>
          </p:cNvSpPr>
          <p:nvPr>
            <p:ph type="body" sz="quarter" idx="14"/>
          </p:nvPr>
        </p:nvSpPr>
        <p:spPr>
          <a:xfrm>
            <a:off x="3799403" y="1872191"/>
            <a:ext cx="7670800" cy="4666721"/>
          </a:xfrm>
        </p:spPr>
        <p:txBody>
          <a:bodyPr/>
          <a:lstStyle/>
          <a:p>
            <a:pPr marL="358775" indent="-358775" fontAlgn="base">
              <a:spcBef>
                <a:spcPts val="1200"/>
              </a:spcBef>
            </a:pPr>
            <a:r>
              <a:rPr lang="fr-CA"/>
              <a:t>Orientations adoptées à l’étape 1 </a:t>
            </a:r>
          </a:p>
          <a:p>
            <a:pPr marL="358775" indent="-358775" fontAlgn="base">
              <a:spcBef>
                <a:spcPts val="1200"/>
              </a:spcBef>
            </a:pPr>
            <a:r>
              <a:rPr lang="fr-CA"/>
              <a:t>Orientations générales</a:t>
            </a:r>
          </a:p>
          <a:p>
            <a:pPr marL="715963" lvl="1" indent="-357188" fontAlgn="base">
              <a:spcBef>
                <a:spcPts val="1200"/>
              </a:spcBef>
            </a:pPr>
            <a:r>
              <a:rPr lang="fr-CA"/>
              <a:t>L</a:t>
            </a:r>
            <a:r>
              <a:rPr lang="fr-CA" b="0">
                <a:solidFill>
                  <a:schemeClr val="tx1"/>
                </a:solidFill>
              </a:rPr>
              <a:t>a CSQ exige une grande réflexion collective sur l’éducation, de la petite enfance à l’université  </a:t>
            </a:r>
          </a:p>
          <a:p>
            <a:pPr marL="715963" lvl="1" indent="-357188" fontAlgn="base">
              <a:spcBef>
                <a:spcPts val="1200"/>
              </a:spcBef>
            </a:pPr>
            <a:r>
              <a:rPr lang="fr-CA"/>
              <a:t>D</a:t>
            </a:r>
            <a:r>
              <a:rPr lang="fr-CA" b="0">
                <a:solidFill>
                  <a:schemeClr val="tx1"/>
                </a:solidFill>
              </a:rPr>
              <a:t>ans un souci de cohérence du parcours éducatif, la CSQ revendique un meilleur arrimage entre les secteurs de la petite enfance, du préscolaire, du primaire et du secondaire, de la formation professionnelle, de la formation générale des adultes, du collégial et </a:t>
            </a:r>
            <a:r>
              <a:rPr lang="fr-CA" b="0"/>
              <a:t>de l’universitaire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403626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1BF49-3A5D-2485-B9D3-5C4D226B8555}"/>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1DEAD2B-6FAC-E4C8-D187-68F87A3C66A9}"/>
              </a:ext>
            </a:extLst>
          </p:cNvPr>
          <p:cNvSpPr>
            <a:spLocks noGrp="1"/>
          </p:cNvSpPr>
          <p:nvPr>
            <p:ph type="sldNum" sz="quarter" idx="12"/>
          </p:nvPr>
        </p:nvSpPr>
        <p:spPr/>
        <p:txBody>
          <a:bodyPr/>
          <a:lstStyle/>
          <a:p>
            <a:pPr algn="r"/>
            <a:fld id="{AAE10EB2-5E48-4C1E-A107-DC1CF0B3B332}" type="slidenum">
              <a:rPr lang="fr-CA" sz="1400" smtClean="0"/>
              <a:pPr algn="r"/>
              <a:t>11</a:t>
            </a:fld>
            <a:endParaRPr lang="fr-CA"/>
          </a:p>
        </p:txBody>
      </p:sp>
      <p:sp>
        <p:nvSpPr>
          <p:cNvPr id="2" name="Espace réservé du texte 1">
            <a:extLst>
              <a:ext uri="{FF2B5EF4-FFF2-40B4-BE49-F238E27FC236}">
                <a16:creationId xmlns:a16="http://schemas.microsoft.com/office/drawing/2014/main" id="{87CE116D-4F7C-62BE-5DD8-F4D8DD5454E3}"/>
              </a:ext>
            </a:extLst>
          </p:cNvPr>
          <p:cNvSpPr>
            <a:spLocks noGrp="1"/>
          </p:cNvSpPr>
          <p:nvPr>
            <p:ph type="body" sz="quarter" idx="13"/>
          </p:nvPr>
        </p:nvSpPr>
        <p:spPr>
          <a:xfrm>
            <a:off x="3251200" y="571378"/>
            <a:ext cx="8826500" cy="927222"/>
          </a:xfrm>
        </p:spPr>
        <p:txBody>
          <a:bodyPr/>
          <a:lstStyle/>
          <a:p>
            <a:pPr marL="266700"/>
            <a:r>
              <a:rPr lang="fr-CA" sz="4000"/>
              <a:t>Étape 1 : Agir pour revoir l’organisation des réseaux </a:t>
            </a:r>
            <a:r>
              <a:rPr lang="fr-CA" sz="2400"/>
              <a:t>(suite)</a:t>
            </a:r>
          </a:p>
          <a:p>
            <a:pPr marL="266700"/>
            <a:endParaRPr lang="fr-CA" sz="4000"/>
          </a:p>
        </p:txBody>
      </p:sp>
      <p:sp>
        <p:nvSpPr>
          <p:cNvPr id="3" name="Espace réservé du texte 2">
            <a:extLst>
              <a:ext uri="{FF2B5EF4-FFF2-40B4-BE49-F238E27FC236}">
                <a16:creationId xmlns:a16="http://schemas.microsoft.com/office/drawing/2014/main" id="{18DBB0D0-0CFB-F477-7177-DC36832F2BD1}"/>
              </a:ext>
            </a:extLst>
          </p:cNvPr>
          <p:cNvSpPr>
            <a:spLocks noGrp="1"/>
          </p:cNvSpPr>
          <p:nvPr>
            <p:ph type="body" sz="quarter" idx="14"/>
          </p:nvPr>
        </p:nvSpPr>
        <p:spPr>
          <a:xfrm>
            <a:off x="3692525" y="1854200"/>
            <a:ext cx="7661275" cy="4241800"/>
          </a:xfrm>
        </p:spPr>
        <p:txBody>
          <a:bodyPr/>
          <a:lstStyle/>
          <a:p>
            <a:pPr marL="358775" indent="-358775" fontAlgn="base">
              <a:spcBef>
                <a:spcPts val="1200"/>
              </a:spcBef>
            </a:pPr>
            <a:r>
              <a:rPr lang="fr-CA"/>
              <a:t>La CSQ défend une vision de l’éducation qui :</a:t>
            </a:r>
          </a:p>
          <a:p>
            <a:pPr lvl="1" indent="-327025" fontAlgn="base">
              <a:spcBef>
                <a:spcPts val="1200"/>
              </a:spcBef>
            </a:pPr>
            <a:r>
              <a:rPr lang="fr-CA"/>
              <a:t>R</a:t>
            </a:r>
            <a:r>
              <a:rPr lang="fr-CA" b="0">
                <a:solidFill>
                  <a:schemeClr val="tx1"/>
                </a:solidFill>
              </a:rPr>
              <a:t>econnait les services éducatifs à la petite enfance comme le premier maillon de l’éducation </a:t>
            </a:r>
          </a:p>
          <a:p>
            <a:pPr marL="715963" lvl="1" indent="-357188" fontAlgn="base">
              <a:spcBef>
                <a:spcPts val="1200"/>
              </a:spcBef>
            </a:pPr>
            <a:r>
              <a:rPr lang="fr-CA"/>
              <a:t>M</a:t>
            </a:r>
            <a:r>
              <a:rPr lang="fr-CA" b="0">
                <a:solidFill>
                  <a:schemeClr val="tx1"/>
                </a:solidFill>
              </a:rPr>
              <a:t>et fin à la compétition entre les établissements et à l’approche clientéliste qui </a:t>
            </a:r>
            <a:r>
              <a:rPr lang="fr-CA" b="0"/>
              <a:t>pousse à répondre à des intérêts individuels, pour privilégier plutôt </a:t>
            </a:r>
            <a:r>
              <a:rPr lang="fr-CA" b="0">
                <a:solidFill>
                  <a:schemeClr val="tx1"/>
                </a:solidFill>
              </a:rPr>
              <a:t>des intérêts collectifs </a:t>
            </a: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368304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CC070-1672-1D74-8E83-F2B8F1278B7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224B5AB-945A-917A-A4C8-64B14B713808}"/>
              </a:ext>
            </a:extLst>
          </p:cNvPr>
          <p:cNvSpPr>
            <a:spLocks noGrp="1"/>
          </p:cNvSpPr>
          <p:nvPr>
            <p:ph type="sldNum" sz="quarter" idx="12"/>
          </p:nvPr>
        </p:nvSpPr>
        <p:spPr/>
        <p:txBody>
          <a:bodyPr/>
          <a:lstStyle/>
          <a:p>
            <a:pPr algn="r"/>
            <a:fld id="{AAE10EB2-5E48-4C1E-A107-DC1CF0B3B332}" type="slidenum">
              <a:rPr lang="fr-CA" sz="1400" smtClean="0"/>
              <a:pPr algn="r"/>
              <a:t>12</a:t>
            </a:fld>
            <a:endParaRPr lang="fr-CA"/>
          </a:p>
        </p:txBody>
      </p:sp>
      <p:sp>
        <p:nvSpPr>
          <p:cNvPr id="2" name="Espace réservé du texte 1">
            <a:extLst>
              <a:ext uri="{FF2B5EF4-FFF2-40B4-BE49-F238E27FC236}">
                <a16:creationId xmlns:a16="http://schemas.microsoft.com/office/drawing/2014/main" id="{9601DA27-6020-4C05-BFAE-E8E216AB4341}"/>
              </a:ext>
            </a:extLst>
          </p:cNvPr>
          <p:cNvSpPr>
            <a:spLocks noGrp="1"/>
          </p:cNvSpPr>
          <p:nvPr>
            <p:ph type="body" sz="quarter" idx="13"/>
          </p:nvPr>
        </p:nvSpPr>
        <p:spPr>
          <a:xfrm>
            <a:off x="3371850" y="571378"/>
            <a:ext cx="8820150" cy="883708"/>
          </a:xfrm>
        </p:spPr>
        <p:txBody>
          <a:bodyPr/>
          <a:lstStyle/>
          <a:p>
            <a:pPr marL="266700"/>
            <a:r>
              <a:rPr lang="fr-CA" sz="4000"/>
              <a:t>Étape 1 : Agir pour revoir l’organisation des réseaux </a:t>
            </a:r>
            <a:r>
              <a:rPr lang="fr-CA" sz="2400"/>
              <a:t>(suite)</a:t>
            </a:r>
          </a:p>
          <a:p>
            <a:pPr marL="266700"/>
            <a:endParaRPr lang="fr-CA" sz="4000"/>
          </a:p>
        </p:txBody>
      </p:sp>
      <p:sp>
        <p:nvSpPr>
          <p:cNvPr id="3" name="Espace réservé du texte 2">
            <a:extLst>
              <a:ext uri="{FF2B5EF4-FFF2-40B4-BE49-F238E27FC236}">
                <a16:creationId xmlns:a16="http://schemas.microsoft.com/office/drawing/2014/main" id="{B49D4553-F784-0686-1870-119637BB11B8}"/>
              </a:ext>
            </a:extLst>
          </p:cNvPr>
          <p:cNvSpPr>
            <a:spLocks noGrp="1"/>
          </p:cNvSpPr>
          <p:nvPr>
            <p:ph type="body" sz="quarter" idx="14"/>
          </p:nvPr>
        </p:nvSpPr>
        <p:spPr>
          <a:xfrm>
            <a:off x="3683000" y="1955318"/>
            <a:ext cx="7670800" cy="4666721"/>
          </a:xfrm>
        </p:spPr>
        <p:txBody>
          <a:bodyPr/>
          <a:lstStyle/>
          <a:p>
            <a:pPr marL="358775" indent="-358775" fontAlgn="base">
              <a:spcBef>
                <a:spcPts val="1200"/>
              </a:spcBef>
            </a:pPr>
            <a:r>
              <a:rPr lang="fr-CA"/>
              <a:t>La CSQ défend une vision de l’éducation qui :</a:t>
            </a:r>
          </a:p>
          <a:p>
            <a:pPr marL="714375" lvl="1" indent="-352425" fontAlgn="base">
              <a:spcBef>
                <a:spcPts val="1200"/>
              </a:spcBef>
            </a:pPr>
            <a:r>
              <a:rPr lang="fr-CA"/>
              <a:t>M</a:t>
            </a:r>
            <a:r>
              <a:rPr lang="fr-CA" b="0">
                <a:solidFill>
                  <a:schemeClr val="tx1"/>
                </a:solidFill>
              </a:rPr>
              <a:t>et fin à la sélection dans le réseau scolaire public et le réseau privé pour atteindre une meilleure mixité scolaire et sociale</a:t>
            </a:r>
          </a:p>
          <a:p>
            <a:pPr marL="714375" lvl="1" indent="-352425" fontAlgn="base">
              <a:spcBef>
                <a:spcPts val="1200"/>
              </a:spcBef>
            </a:pPr>
            <a:r>
              <a:rPr lang="fr-CA"/>
              <a:t>S</a:t>
            </a:r>
            <a:r>
              <a:rPr lang="fr-CA" b="0">
                <a:solidFill>
                  <a:schemeClr val="tx1"/>
                </a:solidFill>
              </a:rPr>
              <a:t>outient la diversité et la richesse de l’offre de programmes collégiaux et universitaires sur l’ensemble du territoire québécois, notamment en région </a:t>
            </a:r>
          </a:p>
          <a:p>
            <a:pPr marL="714375" indent="-352425" fontAlgn="base">
              <a:buNone/>
            </a:pPr>
            <a:r>
              <a:rPr lang="fr-CA" b="0">
                <a:solidFill>
                  <a:schemeClr val="tx1"/>
                </a:solidFill>
              </a:rPr>
              <a:t>  </a:t>
            </a: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5319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30A2-2350-0B00-7EF8-F26C981CC787}"/>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584B820-0409-784E-366C-D9F587BCAD5D}"/>
              </a:ext>
            </a:extLst>
          </p:cNvPr>
          <p:cNvSpPr>
            <a:spLocks noGrp="1"/>
          </p:cNvSpPr>
          <p:nvPr>
            <p:ph type="sldNum" sz="quarter" idx="12"/>
          </p:nvPr>
        </p:nvSpPr>
        <p:spPr/>
        <p:txBody>
          <a:bodyPr/>
          <a:lstStyle/>
          <a:p>
            <a:pPr algn="r"/>
            <a:fld id="{AAE10EB2-5E48-4C1E-A107-DC1CF0B3B332}" type="slidenum">
              <a:rPr lang="fr-CA" sz="1400" smtClean="0"/>
              <a:pPr algn="r"/>
              <a:t>13</a:t>
            </a:fld>
            <a:endParaRPr lang="fr-CA"/>
          </a:p>
        </p:txBody>
      </p:sp>
      <p:sp>
        <p:nvSpPr>
          <p:cNvPr id="2" name="Espace réservé du texte 1">
            <a:extLst>
              <a:ext uri="{FF2B5EF4-FFF2-40B4-BE49-F238E27FC236}">
                <a16:creationId xmlns:a16="http://schemas.microsoft.com/office/drawing/2014/main" id="{FE07EE98-EBFF-2D80-02FC-EBAF9ECAEB56}"/>
              </a:ext>
            </a:extLst>
          </p:cNvPr>
          <p:cNvSpPr>
            <a:spLocks noGrp="1"/>
          </p:cNvSpPr>
          <p:nvPr>
            <p:ph type="body" sz="quarter" idx="13"/>
          </p:nvPr>
        </p:nvSpPr>
        <p:spPr>
          <a:xfrm>
            <a:off x="3371850" y="490355"/>
            <a:ext cx="8820150" cy="883708"/>
          </a:xfrm>
        </p:spPr>
        <p:txBody>
          <a:bodyPr/>
          <a:lstStyle/>
          <a:p>
            <a:pPr marL="266700"/>
            <a:r>
              <a:rPr lang="fr-CA" sz="4000"/>
              <a:t>Étape 1 : Agir pour revoir l’organisation des réseaux </a:t>
            </a:r>
            <a:r>
              <a:rPr lang="fr-CA" sz="2400"/>
              <a:t>(suite)</a:t>
            </a:r>
          </a:p>
        </p:txBody>
      </p:sp>
      <p:sp>
        <p:nvSpPr>
          <p:cNvPr id="3" name="Espace réservé du texte 2">
            <a:extLst>
              <a:ext uri="{FF2B5EF4-FFF2-40B4-BE49-F238E27FC236}">
                <a16:creationId xmlns:a16="http://schemas.microsoft.com/office/drawing/2014/main" id="{4B27147B-B06A-D0A3-5613-B8184AB942D0}"/>
              </a:ext>
            </a:extLst>
          </p:cNvPr>
          <p:cNvSpPr>
            <a:spLocks noGrp="1"/>
          </p:cNvSpPr>
          <p:nvPr>
            <p:ph type="body" sz="quarter" idx="14"/>
          </p:nvPr>
        </p:nvSpPr>
        <p:spPr>
          <a:xfrm>
            <a:off x="3683000" y="1872191"/>
            <a:ext cx="7670800" cy="4666721"/>
          </a:xfrm>
        </p:spPr>
        <p:txBody>
          <a:bodyPr/>
          <a:lstStyle/>
          <a:p>
            <a:pPr fontAlgn="base">
              <a:spcBef>
                <a:spcPts val="1200"/>
              </a:spcBef>
            </a:pPr>
            <a:r>
              <a:rPr lang="fr-CA"/>
              <a:t>La CSQ revendique :</a:t>
            </a:r>
          </a:p>
          <a:p>
            <a:pPr lvl="1" fontAlgn="base">
              <a:spcBef>
                <a:spcPts val="1200"/>
              </a:spcBef>
            </a:pPr>
            <a:r>
              <a:rPr lang="fr-CA" b="0">
                <a:solidFill>
                  <a:schemeClr val="tx1"/>
                </a:solidFill>
              </a:rPr>
              <a:t>L’augmentation du nombre de places dans les centres de la petite enfance (CPE) et les services éducatifs en milieux familiaux régis et subventionnés</a:t>
            </a:r>
          </a:p>
          <a:p>
            <a:pPr lvl="1" fontAlgn="base">
              <a:spcBef>
                <a:spcPts val="1200"/>
              </a:spcBef>
            </a:pPr>
            <a:r>
              <a:rPr lang="fr-CA"/>
              <a:t>L</a:t>
            </a:r>
            <a:r>
              <a:rPr lang="fr-CA" b="0">
                <a:solidFill>
                  <a:schemeClr val="tx1"/>
                </a:solidFill>
              </a:rPr>
              <a:t>’amélioration de l’accessibilité aux services éducatifs à la petite enfance par l’offre d’une aide financière plus significative aux familles défavorisées et aux parents étudiants  </a:t>
            </a:r>
          </a:p>
          <a:p>
            <a:pPr marL="0" indent="0" fontAlgn="base">
              <a:spcBef>
                <a:spcPts val="1200"/>
              </a:spcBef>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134259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B946-0637-1BBA-499B-D523B8CA7B2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3C4F1A7-525D-B7B5-871C-3B8B53CAF6F2}"/>
              </a:ext>
            </a:extLst>
          </p:cNvPr>
          <p:cNvSpPr>
            <a:spLocks noGrp="1"/>
          </p:cNvSpPr>
          <p:nvPr>
            <p:ph type="sldNum" sz="quarter" idx="12"/>
          </p:nvPr>
        </p:nvSpPr>
        <p:spPr/>
        <p:txBody>
          <a:bodyPr/>
          <a:lstStyle/>
          <a:p>
            <a:pPr algn="r"/>
            <a:fld id="{AAE10EB2-5E48-4C1E-A107-DC1CF0B3B332}" type="slidenum">
              <a:rPr lang="fr-CA" sz="1400" smtClean="0"/>
              <a:pPr algn="r"/>
              <a:t>14</a:t>
            </a:fld>
            <a:endParaRPr lang="fr-CA"/>
          </a:p>
        </p:txBody>
      </p:sp>
      <p:sp>
        <p:nvSpPr>
          <p:cNvPr id="2" name="Espace réservé du texte 1">
            <a:extLst>
              <a:ext uri="{FF2B5EF4-FFF2-40B4-BE49-F238E27FC236}">
                <a16:creationId xmlns:a16="http://schemas.microsoft.com/office/drawing/2014/main" id="{06F16549-5EF4-EF06-2B06-E3CADEC40CBC}"/>
              </a:ext>
            </a:extLst>
          </p:cNvPr>
          <p:cNvSpPr>
            <a:spLocks noGrp="1"/>
          </p:cNvSpPr>
          <p:nvPr>
            <p:ph type="body" sz="quarter" idx="13"/>
          </p:nvPr>
        </p:nvSpPr>
        <p:spPr>
          <a:xfrm>
            <a:off x="3371850" y="319088"/>
            <a:ext cx="8820150" cy="883708"/>
          </a:xfrm>
        </p:spPr>
        <p:txBody>
          <a:bodyPr/>
          <a:lstStyle/>
          <a:p>
            <a:pPr marL="266700"/>
            <a:r>
              <a:rPr lang="fr-CA" sz="4000"/>
              <a:t>Étape 1 : Agir pour revoir l’organisation des réseaux </a:t>
            </a:r>
            <a:r>
              <a:rPr lang="fr-CA" sz="2400"/>
              <a:t>(suite)</a:t>
            </a:r>
          </a:p>
          <a:p>
            <a:pPr marL="266700"/>
            <a:endParaRPr lang="fr-CA" sz="4000"/>
          </a:p>
        </p:txBody>
      </p:sp>
      <p:sp>
        <p:nvSpPr>
          <p:cNvPr id="3" name="Espace réservé du texte 2">
            <a:extLst>
              <a:ext uri="{FF2B5EF4-FFF2-40B4-BE49-F238E27FC236}">
                <a16:creationId xmlns:a16="http://schemas.microsoft.com/office/drawing/2014/main" id="{3CA41840-FDA9-C69B-62FF-E6242FCCC14E}"/>
              </a:ext>
            </a:extLst>
          </p:cNvPr>
          <p:cNvSpPr>
            <a:spLocks noGrp="1"/>
          </p:cNvSpPr>
          <p:nvPr>
            <p:ph type="body" sz="quarter" idx="14"/>
          </p:nvPr>
        </p:nvSpPr>
        <p:spPr>
          <a:xfrm>
            <a:off x="3683000" y="1689629"/>
            <a:ext cx="7670800" cy="4666721"/>
          </a:xfrm>
        </p:spPr>
        <p:txBody>
          <a:bodyPr/>
          <a:lstStyle/>
          <a:p>
            <a:pPr marL="361950" indent="-361950" fontAlgn="base">
              <a:spcBef>
                <a:spcPts val="1200"/>
              </a:spcBef>
            </a:pPr>
            <a:r>
              <a:rPr lang="fr-CA"/>
              <a:t>La CSQ revendique :</a:t>
            </a:r>
          </a:p>
          <a:p>
            <a:pPr marL="714375" lvl="1" indent="-352425" fontAlgn="base">
              <a:spcBef>
                <a:spcPts val="1200"/>
              </a:spcBef>
            </a:pPr>
            <a:r>
              <a:rPr lang="fr-CA" b="0">
                <a:solidFill>
                  <a:schemeClr val="tx1"/>
                </a:solidFill>
              </a:rPr>
              <a:t>La promotion des avantages liés à la fréquentation des services éducatifs à la petite enfance, notamment par la création de liens entre ces services et les organismes communautaires qui travaillent avec les personnes </a:t>
            </a:r>
            <a:r>
              <a:rPr lang="fr-CA" b="0"/>
              <a:t>immigrantes</a:t>
            </a:r>
          </a:p>
          <a:p>
            <a:pPr marL="714375" lvl="1" indent="-352425" fontAlgn="base">
              <a:spcBef>
                <a:spcPts val="1200"/>
              </a:spcBef>
            </a:pPr>
            <a:r>
              <a:rPr lang="fr-CA"/>
              <a:t>La </a:t>
            </a:r>
            <a:r>
              <a:rPr lang="fr-CA" b="0">
                <a:solidFill>
                  <a:schemeClr val="tx1"/>
                </a:solidFill>
              </a:rPr>
              <a:t>priorisation du développement de places dans les CPE et les services éducatifs en milieux familiaux régis et subventionnés, tout en préservant l’offre de maternelle 4 ans en milieux défavorisés, en fonction des besoins et des réalités des milieux</a:t>
            </a:r>
          </a:p>
          <a:p>
            <a:pPr marL="0" indent="0" fontAlgn="base">
              <a:buNone/>
            </a:pPr>
            <a:r>
              <a:rPr lang="fr-CA" b="0">
                <a:solidFill>
                  <a:schemeClr val="tx1"/>
                </a:solidFill>
              </a:rPr>
              <a:t> </a:t>
            </a:r>
          </a:p>
          <a:p>
            <a:pPr marL="0" indent="0" fontAlgn="base">
              <a:buNone/>
            </a:pPr>
            <a:endParaRPr lang="fr-CA" b="0">
              <a:solidFill>
                <a:schemeClr val="tx1"/>
              </a:solidFill>
            </a:endParaRP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252638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5601-046C-21B6-2C68-828F94F1A70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61B1CE9-06CE-A4BF-90AF-843B01168A7D}"/>
              </a:ext>
            </a:extLst>
          </p:cNvPr>
          <p:cNvSpPr>
            <a:spLocks noGrp="1"/>
          </p:cNvSpPr>
          <p:nvPr>
            <p:ph type="sldNum" sz="quarter" idx="12"/>
          </p:nvPr>
        </p:nvSpPr>
        <p:spPr/>
        <p:txBody>
          <a:bodyPr/>
          <a:lstStyle/>
          <a:p>
            <a:pPr algn="r"/>
            <a:fld id="{AAE10EB2-5E48-4C1E-A107-DC1CF0B3B332}" type="slidenum">
              <a:rPr lang="fr-CA" sz="1400" smtClean="0"/>
              <a:pPr algn="r"/>
              <a:t>15</a:t>
            </a:fld>
            <a:endParaRPr lang="fr-CA"/>
          </a:p>
        </p:txBody>
      </p:sp>
      <p:sp>
        <p:nvSpPr>
          <p:cNvPr id="2" name="Espace réservé du texte 1">
            <a:extLst>
              <a:ext uri="{FF2B5EF4-FFF2-40B4-BE49-F238E27FC236}">
                <a16:creationId xmlns:a16="http://schemas.microsoft.com/office/drawing/2014/main" id="{24BCFB6E-180E-B8F5-8049-366E4A8E7777}"/>
              </a:ext>
            </a:extLst>
          </p:cNvPr>
          <p:cNvSpPr>
            <a:spLocks noGrp="1"/>
          </p:cNvSpPr>
          <p:nvPr>
            <p:ph type="body" sz="quarter" idx="13"/>
          </p:nvPr>
        </p:nvSpPr>
        <p:spPr>
          <a:xfrm>
            <a:off x="3371850" y="319088"/>
            <a:ext cx="8820150" cy="883708"/>
          </a:xfrm>
        </p:spPr>
        <p:txBody>
          <a:bodyPr/>
          <a:lstStyle/>
          <a:p>
            <a:pPr marL="266700"/>
            <a:r>
              <a:rPr lang="fr-CA" sz="4000"/>
              <a:t>Étape 1 : Agir pour revoir l’organisation des réseaux </a:t>
            </a:r>
            <a:r>
              <a:rPr lang="fr-CA" sz="2400"/>
              <a:t>(suite)</a:t>
            </a:r>
          </a:p>
        </p:txBody>
      </p:sp>
      <p:sp>
        <p:nvSpPr>
          <p:cNvPr id="3" name="Espace réservé du texte 2">
            <a:extLst>
              <a:ext uri="{FF2B5EF4-FFF2-40B4-BE49-F238E27FC236}">
                <a16:creationId xmlns:a16="http://schemas.microsoft.com/office/drawing/2014/main" id="{767AC463-37F0-24F2-4272-F9C8676A8311}"/>
              </a:ext>
            </a:extLst>
          </p:cNvPr>
          <p:cNvSpPr>
            <a:spLocks noGrp="1"/>
          </p:cNvSpPr>
          <p:nvPr>
            <p:ph type="body" sz="quarter" idx="14"/>
          </p:nvPr>
        </p:nvSpPr>
        <p:spPr>
          <a:xfrm>
            <a:off x="3683000" y="1689629"/>
            <a:ext cx="7670800" cy="4666721"/>
          </a:xfrm>
        </p:spPr>
        <p:txBody>
          <a:bodyPr/>
          <a:lstStyle/>
          <a:p>
            <a:pPr marL="361950" indent="-361950" fontAlgn="base">
              <a:spcBef>
                <a:spcPts val="1200"/>
              </a:spcBef>
            </a:pPr>
            <a:r>
              <a:rPr lang="fr-CA"/>
              <a:t>La CSQ revendique :</a:t>
            </a:r>
          </a:p>
          <a:p>
            <a:pPr marL="714375" lvl="1" indent="-352425" fontAlgn="base">
              <a:spcBef>
                <a:spcPts val="1200"/>
              </a:spcBef>
            </a:pPr>
            <a:r>
              <a:rPr lang="fr-CA" b="0">
                <a:solidFill>
                  <a:schemeClr val="tx1"/>
                </a:solidFill>
              </a:rPr>
              <a:t>Le financement public des établissements privés qui ne sélectionnent plus leurs élèves, n’exigent plus de frais des parents et reçoivent les élèves présents sur leur territoire  </a:t>
            </a:r>
          </a:p>
          <a:p>
            <a:pPr marL="714375" lvl="1" indent="-352425" fontAlgn="base">
              <a:spcBef>
                <a:spcPts val="1200"/>
              </a:spcBef>
            </a:pPr>
            <a:r>
              <a:rPr lang="fr-CA"/>
              <a:t>D</a:t>
            </a:r>
            <a:r>
              <a:rPr lang="fr-CA" b="0">
                <a:solidFill>
                  <a:schemeClr val="tx1"/>
                </a:solidFill>
              </a:rPr>
              <a:t>es projets pédagogiques particuliers offerts à tous les élèves, sans sélection, afin de favoriser la mixité scolaire et sociale dans les classes</a:t>
            </a:r>
          </a:p>
          <a:p>
            <a:pPr lvl="1" fontAlgn="base">
              <a:spcBef>
                <a:spcPts val="1200"/>
              </a:spcBef>
            </a:pPr>
            <a:r>
              <a:rPr lang="fr-CA"/>
              <a:t>La</a:t>
            </a:r>
            <a:r>
              <a:rPr lang="fr-CA" b="0">
                <a:solidFill>
                  <a:schemeClr val="tx1"/>
                </a:solidFill>
              </a:rPr>
              <a:t> fréquentation de l’école de quartier offrant des projets pédagogiques particuliers accessibles à tous les élèves, en fonction de leurs intérêts et des particularités du quartier </a:t>
            </a:r>
            <a:r>
              <a:rPr lang="fr-CA" b="0"/>
              <a:t> </a:t>
            </a:r>
          </a:p>
          <a:p>
            <a:pPr marL="0" indent="0" fontAlgn="base">
              <a:buNone/>
            </a:pPr>
            <a:endParaRPr lang="fr-CA" b="0">
              <a:solidFill>
                <a:schemeClr val="tx1"/>
              </a:solidFill>
            </a:endParaRP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5179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B045-FA36-A8B4-E38C-D367B1D9703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9FC50DF-3453-7910-7557-763B55485CAD}"/>
              </a:ext>
            </a:extLst>
          </p:cNvPr>
          <p:cNvSpPr>
            <a:spLocks noGrp="1"/>
          </p:cNvSpPr>
          <p:nvPr>
            <p:ph type="sldNum" sz="quarter" idx="12"/>
          </p:nvPr>
        </p:nvSpPr>
        <p:spPr/>
        <p:txBody>
          <a:bodyPr/>
          <a:lstStyle/>
          <a:p>
            <a:pPr algn="r"/>
            <a:fld id="{AAE10EB2-5E48-4C1E-A107-DC1CF0B3B332}" type="slidenum">
              <a:rPr lang="fr-CA" sz="1400" smtClean="0"/>
              <a:pPr algn="r"/>
              <a:t>16</a:t>
            </a:fld>
            <a:endParaRPr lang="fr-CA"/>
          </a:p>
        </p:txBody>
      </p:sp>
      <p:sp>
        <p:nvSpPr>
          <p:cNvPr id="2" name="Espace réservé du texte 1">
            <a:extLst>
              <a:ext uri="{FF2B5EF4-FFF2-40B4-BE49-F238E27FC236}">
                <a16:creationId xmlns:a16="http://schemas.microsoft.com/office/drawing/2014/main" id="{98BEA917-CE23-79A8-D736-E6DE98619817}"/>
              </a:ext>
            </a:extLst>
          </p:cNvPr>
          <p:cNvSpPr>
            <a:spLocks noGrp="1"/>
          </p:cNvSpPr>
          <p:nvPr>
            <p:ph type="body" sz="quarter" idx="13"/>
          </p:nvPr>
        </p:nvSpPr>
        <p:spPr>
          <a:xfrm>
            <a:off x="3580194" y="328309"/>
            <a:ext cx="8820150" cy="883708"/>
          </a:xfrm>
        </p:spPr>
        <p:txBody>
          <a:bodyPr/>
          <a:lstStyle/>
          <a:p>
            <a:pPr marL="266700"/>
            <a:r>
              <a:rPr lang="fr-CA" sz="4000"/>
              <a:t>Étape 1 : Agir pour revoir l’organisation des réseaux </a:t>
            </a:r>
            <a:r>
              <a:rPr lang="fr-CA" sz="2400"/>
              <a:t>(suite)</a:t>
            </a:r>
          </a:p>
        </p:txBody>
      </p:sp>
      <p:sp>
        <p:nvSpPr>
          <p:cNvPr id="3" name="Espace réservé du texte 2">
            <a:extLst>
              <a:ext uri="{FF2B5EF4-FFF2-40B4-BE49-F238E27FC236}">
                <a16:creationId xmlns:a16="http://schemas.microsoft.com/office/drawing/2014/main" id="{17954A3A-5FB9-8F3D-EDB8-39155340ECD4}"/>
              </a:ext>
            </a:extLst>
          </p:cNvPr>
          <p:cNvSpPr>
            <a:spLocks noGrp="1"/>
          </p:cNvSpPr>
          <p:nvPr>
            <p:ph type="body" sz="quarter" idx="14"/>
          </p:nvPr>
        </p:nvSpPr>
        <p:spPr>
          <a:xfrm>
            <a:off x="3845044" y="1503362"/>
            <a:ext cx="7670801" cy="5035550"/>
          </a:xfrm>
        </p:spPr>
        <p:txBody>
          <a:bodyPr/>
          <a:lstStyle/>
          <a:p>
            <a:pPr fontAlgn="base">
              <a:spcBef>
                <a:spcPts val="1200"/>
              </a:spcBef>
            </a:pPr>
            <a:r>
              <a:rPr lang="fr-CA"/>
              <a:t>La CSQ revendique :</a:t>
            </a:r>
          </a:p>
          <a:p>
            <a:pPr lvl="1" fontAlgn="base">
              <a:spcBef>
                <a:spcPts val="1200"/>
              </a:spcBef>
            </a:pPr>
            <a:r>
              <a:rPr lang="fr-CA"/>
              <a:t>Q</a:t>
            </a:r>
            <a:r>
              <a:rPr lang="fr-CA" b="0">
                <a:solidFill>
                  <a:schemeClr val="tx1"/>
                </a:solidFill>
              </a:rPr>
              <a:t>ue les territoires des établissements scolaires soient redéfinis afin d’assurer une plus grande mixité</a:t>
            </a:r>
          </a:p>
          <a:p>
            <a:pPr lvl="1" fontAlgn="base">
              <a:spcBef>
                <a:spcPts val="1200"/>
              </a:spcBef>
            </a:pPr>
            <a:r>
              <a:rPr lang="fr-CA"/>
              <a:t>U</a:t>
            </a:r>
            <a:r>
              <a:rPr lang="fr-CA" b="0">
                <a:solidFill>
                  <a:schemeClr val="tx1"/>
                </a:solidFill>
              </a:rPr>
              <a:t>ne révision du Programme de formation de l’école québécoise de manière à prioriser les contenus et à prescrire le temps minimum consacré aux matières obligatoires au secondaire afin de dégager du temps pour permettre à tous les élèves d’intégrer des projets pédagogiques particuliers offerts par des enseignantes et enseignants </a:t>
            </a:r>
            <a:r>
              <a:rPr lang="fr-CA" b="0"/>
              <a:t>et </a:t>
            </a:r>
            <a:r>
              <a:rPr lang="fr-CA" b="0">
                <a:solidFill>
                  <a:schemeClr val="tx1"/>
                </a:solidFill>
              </a:rPr>
              <a:t>de favoriser, ainsi, la mixité scolaire et sociale dans les classes  </a:t>
            </a:r>
            <a:endParaRPr lang="fr-CA" b="0"/>
          </a:p>
          <a:p>
            <a:pPr marL="0" indent="0" fontAlgn="base">
              <a:buNone/>
            </a:pPr>
            <a:endParaRPr lang="fr-CA" b="0">
              <a:solidFill>
                <a:schemeClr val="tx1"/>
              </a:solidFill>
            </a:endParaRP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130489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9E10-735D-5D17-2805-2B36D512D77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E9E1F95-7256-1101-38D6-489A9647A53C}"/>
              </a:ext>
            </a:extLst>
          </p:cNvPr>
          <p:cNvSpPr>
            <a:spLocks noGrp="1"/>
          </p:cNvSpPr>
          <p:nvPr>
            <p:ph type="sldNum" sz="quarter" idx="12"/>
          </p:nvPr>
        </p:nvSpPr>
        <p:spPr/>
        <p:txBody>
          <a:bodyPr/>
          <a:lstStyle/>
          <a:p>
            <a:pPr algn="r"/>
            <a:fld id="{AAE10EB2-5E48-4C1E-A107-DC1CF0B3B332}" type="slidenum">
              <a:rPr lang="fr-CA" sz="1400" smtClean="0"/>
              <a:pPr algn="r"/>
              <a:t>17</a:t>
            </a:fld>
            <a:endParaRPr lang="fr-CA"/>
          </a:p>
        </p:txBody>
      </p:sp>
      <p:sp>
        <p:nvSpPr>
          <p:cNvPr id="2" name="Espace réservé du texte 1">
            <a:extLst>
              <a:ext uri="{FF2B5EF4-FFF2-40B4-BE49-F238E27FC236}">
                <a16:creationId xmlns:a16="http://schemas.microsoft.com/office/drawing/2014/main" id="{32C5BFDB-3E2F-4877-4A2A-6809E5DC6F2E}"/>
              </a:ext>
            </a:extLst>
          </p:cNvPr>
          <p:cNvSpPr>
            <a:spLocks noGrp="1"/>
          </p:cNvSpPr>
          <p:nvPr>
            <p:ph type="body" sz="quarter" idx="13"/>
          </p:nvPr>
        </p:nvSpPr>
        <p:spPr>
          <a:xfrm>
            <a:off x="3371850" y="437092"/>
            <a:ext cx="8820150" cy="883708"/>
          </a:xfrm>
        </p:spPr>
        <p:txBody>
          <a:bodyPr/>
          <a:lstStyle/>
          <a:p>
            <a:pPr marL="266700"/>
            <a:r>
              <a:rPr lang="fr-CA" sz="4000"/>
              <a:t>Étape 1 : Agir pour revoir l’organisation des réseaux </a:t>
            </a:r>
            <a:r>
              <a:rPr lang="fr-CA" sz="2400"/>
              <a:t>(suite)</a:t>
            </a:r>
            <a:endParaRPr lang="fr-CA" sz="4000"/>
          </a:p>
        </p:txBody>
      </p:sp>
      <p:sp>
        <p:nvSpPr>
          <p:cNvPr id="3" name="Espace réservé du texte 2">
            <a:extLst>
              <a:ext uri="{FF2B5EF4-FFF2-40B4-BE49-F238E27FC236}">
                <a16:creationId xmlns:a16="http://schemas.microsoft.com/office/drawing/2014/main" id="{C93D0B19-ABE0-50EB-A9C3-37DE301B6081}"/>
              </a:ext>
            </a:extLst>
          </p:cNvPr>
          <p:cNvSpPr>
            <a:spLocks noGrp="1"/>
          </p:cNvSpPr>
          <p:nvPr>
            <p:ph type="body" sz="quarter" idx="14"/>
          </p:nvPr>
        </p:nvSpPr>
        <p:spPr>
          <a:xfrm>
            <a:off x="3946524" y="1685925"/>
            <a:ext cx="7670801" cy="5035550"/>
          </a:xfrm>
        </p:spPr>
        <p:txBody>
          <a:bodyPr/>
          <a:lstStyle/>
          <a:p>
            <a:pPr fontAlgn="base">
              <a:spcBef>
                <a:spcPts val="1200"/>
              </a:spcBef>
            </a:pPr>
            <a:r>
              <a:rPr lang="fr-CA"/>
              <a:t>La CSQ revendique :</a:t>
            </a:r>
          </a:p>
          <a:p>
            <a:pPr lvl="1" fontAlgn="base">
              <a:spcBef>
                <a:spcPts val="1200"/>
              </a:spcBef>
            </a:pPr>
            <a:r>
              <a:rPr lang="fr-CA"/>
              <a:t>La </a:t>
            </a:r>
            <a:r>
              <a:rPr lang="fr-CA" b="0"/>
              <a:t>réduction des droits de scolarité au collégial et à l’université</a:t>
            </a:r>
          </a:p>
          <a:p>
            <a:pPr lvl="1" fontAlgn="base">
              <a:spcBef>
                <a:spcPts val="1200"/>
              </a:spcBef>
            </a:pPr>
            <a:r>
              <a:rPr lang="fr-CA"/>
              <a:t>L</a:t>
            </a:r>
            <a:r>
              <a:rPr lang="fr-CA" b="0"/>
              <a:t>’élargissement de l’aide financière aux études et l’accroissement des montants octroyés en bourses</a:t>
            </a:r>
          </a:p>
          <a:p>
            <a:pPr lvl="1" fontAlgn="base">
              <a:spcBef>
                <a:spcPts val="1200"/>
              </a:spcBef>
            </a:pPr>
            <a:r>
              <a:rPr lang="fr-CA"/>
              <a:t>La</a:t>
            </a:r>
            <a:r>
              <a:rPr lang="fr-CA" b="0"/>
              <a:t> diversification des critères d’admission à l’université, au-delà des résultats scolaires, pour favoriser une mixité de profils d’étudiantes et d’étudiants  </a:t>
            </a:r>
          </a:p>
          <a:p>
            <a:pPr marL="0" indent="0" fontAlgn="base">
              <a:buNone/>
            </a:pPr>
            <a:r>
              <a:rPr lang="fr-CA" b="0"/>
              <a:t> </a:t>
            </a:r>
          </a:p>
          <a:p>
            <a:pPr marL="0" indent="0" fontAlgn="base">
              <a:buNone/>
            </a:pPr>
            <a:endParaRPr lang="fr-CA" b="0">
              <a:solidFill>
                <a:schemeClr val="tx1"/>
              </a:solidFill>
            </a:endParaRP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45217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261F5-D7E0-CE4F-43B4-38198A82EA66}"/>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9FBAEB-713B-B57D-6BD3-18954A74EE00}"/>
              </a:ext>
            </a:extLst>
          </p:cNvPr>
          <p:cNvSpPr>
            <a:spLocks noGrp="1"/>
          </p:cNvSpPr>
          <p:nvPr>
            <p:ph type="sldNum" sz="quarter" idx="12"/>
          </p:nvPr>
        </p:nvSpPr>
        <p:spPr/>
        <p:txBody>
          <a:bodyPr/>
          <a:lstStyle/>
          <a:p>
            <a:pPr algn="r"/>
            <a:fld id="{AAE10EB2-5E48-4C1E-A107-DC1CF0B3B332}" type="slidenum">
              <a:rPr lang="fr-CA" sz="1400" smtClean="0"/>
              <a:pPr algn="r"/>
              <a:t>18</a:t>
            </a:fld>
            <a:endParaRPr lang="fr-CA"/>
          </a:p>
        </p:txBody>
      </p:sp>
      <p:sp>
        <p:nvSpPr>
          <p:cNvPr id="2" name="Espace réservé du texte 1">
            <a:extLst>
              <a:ext uri="{FF2B5EF4-FFF2-40B4-BE49-F238E27FC236}">
                <a16:creationId xmlns:a16="http://schemas.microsoft.com/office/drawing/2014/main" id="{CE5F1C2A-47BE-B1FE-0616-D643E7601294}"/>
              </a:ext>
            </a:extLst>
          </p:cNvPr>
          <p:cNvSpPr>
            <a:spLocks noGrp="1"/>
          </p:cNvSpPr>
          <p:nvPr>
            <p:ph type="body" sz="quarter" idx="13"/>
          </p:nvPr>
        </p:nvSpPr>
        <p:spPr>
          <a:xfrm>
            <a:off x="3371850" y="437092"/>
            <a:ext cx="8820150" cy="883708"/>
          </a:xfrm>
        </p:spPr>
        <p:txBody>
          <a:bodyPr/>
          <a:lstStyle/>
          <a:p>
            <a:pPr marL="266700"/>
            <a:r>
              <a:rPr lang="fr-CA" sz="4000"/>
              <a:t>Étape 1 : Agir pour revoir l’organisation des réseaux </a:t>
            </a:r>
            <a:r>
              <a:rPr lang="fr-CA" sz="2400"/>
              <a:t>(suite)</a:t>
            </a:r>
            <a:endParaRPr lang="fr-CA" sz="4000"/>
          </a:p>
        </p:txBody>
      </p:sp>
      <p:sp>
        <p:nvSpPr>
          <p:cNvPr id="3" name="Espace réservé du texte 2">
            <a:extLst>
              <a:ext uri="{FF2B5EF4-FFF2-40B4-BE49-F238E27FC236}">
                <a16:creationId xmlns:a16="http://schemas.microsoft.com/office/drawing/2014/main" id="{8750C72E-D13A-E1C0-3287-B3AC43B9D9AC}"/>
              </a:ext>
            </a:extLst>
          </p:cNvPr>
          <p:cNvSpPr>
            <a:spLocks noGrp="1"/>
          </p:cNvSpPr>
          <p:nvPr>
            <p:ph type="body" sz="quarter" idx="14"/>
          </p:nvPr>
        </p:nvSpPr>
        <p:spPr>
          <a:xfrm>
            <a:off x="3946524" y="1822450"/>
            <a:ext cx="7670801" cy="5035550"/>
          </a:xfrm>
        </p:spPr>
        <p:txBody>
          <a:bodyPr/>
          <a:lstStyle/>
          <a:p>
            <a:pPr fontAlgn="base">
              <a:spcBef>
                <a:spcPts val="1200"/>
              </a:spcBef>
            </a:pPr>
            <a:r>
              <a:rPr lang="fr-CA"/>
              <a:t>La CSQ revendique :</a:t>
            </a:r>
          </a:p>
          <a:p>
            <a:pPr lvl="1" fontAlgn="base">
              <a:spcBef>
                <a:spcPts val="1200"/>
              </a:spcBef>
            </a:pPr>
            <a:r>
              <a:rPr lang="fr-CA"/>
              <a:t>L</a:t>
            </a:r>
            <a:r>
              <a:rPr lang="fr-CA" b="0"/>
              <a:t>’élargissement de l’accès aux services d’orientation scolaire et professionnelle au secondaire et leur promotion</a:t>
            </a:r>
          </a:p>
          <a:p>
            <a:pPr lvl="1" fontAlgn="base">
              <a:spcBef>
                <a:spcPts val="1200"/>
              </a:spcBef>
            </a:pPr>
            <a:r>
              <a:rPr lang="fr-CA"/>
              <a:t>L</a:t>
            </a:r>
            <a:r>
              <a:rPr lang="fr-CA" b="0"/>
              <a:t> ’offre de services éducatifs à l’enfance dans chacun des établissements collégiaux et universitaires  </a:t>
            </a:r>
          </a:p>
          <a:p>
            <a:pPr lvl="1" fontAlgn="base">
              <a:spcBef>
                <a:spcPts val="1200"/>
              </a:spcBef>
            </a:pPr>
            <a:r>
              <a:rPr lang="fr-CA"/>
              <a:t>Le</a:t>
            </a:r>
            <a:r>
              <a:rPr lang="fr-CA" b="0"/>
              <a:t> déploiement d’une offre accrue de places en résidences étudiantes dans les réseaux collégial et universitaire </a:t>
            </a:r>
          </a:p>
          <a:p>
            <a:pPr marL="0" indent="0" fontAlgn="base">
              <a:spcBef>
                <a:spcPts val="1200"/>
              </a:spcBef>
              <a:buNone/>
            </a:pPr>
            <a:r>
              <a:rPr lang="fr-CA" b="0"/>
              <a:t> </a:t>
            </a:r>
          </a:p>
          <a:p>
            <a:pPr marL="0" indent="0" fontAlgn="base">
              <a:buNone/>
            </a:pPr>
            <a:endParaRPr lang="fr-CA" b="0"/>
          </a:p>
          <a:p>
            <a:pPr marL="0" indent="0" fontAlgn="base">
              <a:buNone/>
            </a:pPr>
            <a:endParaRPr lang="fr-CA" b="0">
              <a:solidFill>
                <a:schemeClr val="tx1"/>
              </a:solidFill>
            </a:endParaRPr>
          </a:p>
          <a:p>
            <a:pPr marL="0" indent="0" fontAlgn="base">
              <a:buNone/>
            </a:pPr>
            <a:r>
              <a:rPr lang="fr-CA" b="0">
                <a:solidFill>
                  <a:schemeClr val="tx1"/>
                </a:solidFill>
              </a:rPr>
              <a:t>  </a:t>
            </a:r>
          </a:p>
          <a:p>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257655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E68F4-F9CB-81AD-713D-E2F1C7CC982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BCBA2AF-2646-6DA3-5181-7D857FB24869}"/>
              </a:ext>
            </a:extLst>
          </p:cNvPr>
          <p:cNvSpPr>
            <a:spLocks noGrp="1"/>
          </p:cNvSpPr>
          <p:nvPr>
            <p:ph type="sldNum" sz="quarter" idx="12"/>
          </p:nvPr>
        </p:nvSpPr>
        <p:spPr/>
        <p:txBody>
          <a:bodyPr/>
          <a:lstStyle/>
          <a:p>
            <a:pPr algn="r"/>
            <a:fld id="{AAE10EB2-5E48-4C1E-A107-DC1CF0B3B332}" type="slidenum">
              <a:rPr lang="fr-CA" sz="1400" smtClean="0"/>
              <a:pPr algn="r"/>
              <a:t>19</a:t>
            </a:fld>
            <a:endParaRPr lang="fr-CA" sz="1400"/>
          </a:p>
        </p:txBody>
      </p:sp>
      <p:sp>
        <p:nvSpPr>
          <p:cNvPr id="2" name="Espace réservé du texte 1">
            <a:extLst>
              <a:ext uri="{FF2B5EF4-FFF2-40B4-BE49-F238E27FC236}">
                <a16:creationId xmlns:a16="http://schemas.microsoft.com/office/drawing/2014/main" id="{C2471753-0448-D835-FE4D-06631F4DCEC9}"/>
              </a:ext>
            </a:extLst>
          </p:cNvPr>
          <p:cNvSpPr>
            <a:spLocks noGrp="1"/>
          </p:cNvSpPr>
          <p:nvPr>
            <p:ph type="body" sz="quarter" idx="13"/>
          </p:nvPr>
        </p:nvSpPr>
        <p:spPr>
          <a:xfrm>
            <a:off x="3381375" y="528256"/>
            <a:ext cx="8810625" cy="883708"/>
          </a:xfrm>
        </p:spPr>
        <p:txBody>
          <a:bodyPr/>
          <a:lstStyle/>
          <a:p>
            <a:pPr marL="266700"/>
            <a:r>
              <a:rPr lang="fr-CA" sz="4000"/>
              <a:t>Étape 2 </a:t>
            </a:r>
            <a:r>
              <a:rPr lang="fr-CA" sz="4000">
                <a:sym typeface="Symbol" panose="05050102010706020507" pitchFamily="18" charset="2"/>
              </a:rPr>
              <a:t></a:t>
            </a:r>
            <a:r>
              <a:rPr lang="fr-CA" sz="4000"/>
              <a:t> Repenser le rôle des institutions éducatives et agir socialement</a:t>
            </a:r>
          </a:p>
        </p:txBody>
      </p:sp>
      <p:sp>
        <p:nvSpPr>
          <p:cNvPr id="3" name="Espace réservé du texte 2">
            <a:extLst>
              <a:ext uri="{FF2B5EF4-FFF2-40B4-BE49-F238E27FC236}">
                <a16:creationId xmlns:a16="http://schemas.microsoft.com/office/drawing/2014/main" id="{EC3ADB76-C86E-B65E-CACA-F06F7345C0FA}"/>
              </a:ext>
            </a:extLst>
          </p:cNvPr>
          <p:cNvSpPr>
            <a:spLocks noGrp="1"/>
          </p:cNvSpPr>
          <p:nvPr>
            <p:ph type="body" sz="quarter" idx="14"/>
          </p:nvPr>
        </p:nvSpPr>
        <p:spPr>
          <a:xfrm>
            <a:off x="3766127" y="2191279"/>
            <a:ext cx="7670800" cy="4666721"/>
          </a:xfrm>
        </p:spPr>
        <p:txBody>
          <a:bodyPr/>
          <a:lstStyle/>
          <a:p>
            <a:pPr marL="0" indent="0">
              <a:buNone/>
            </a:pPr>
            <a:endParaRPr lang="fr-CA"/>
          </a:p>
        </p:txBody>
      </p:sp>
      <p:graphicFrame>
        <p:nvGraphicFramePr>
          <p:cNvPr id="5" name="Diagramme 4">
            <a:extLst>
              <a:ext uri="{FF2B5EF4-FFF2-40B4-BE49-F238E27FC236}">
                <a16:creationId xmlns:a16="http://schemas.microsoft.com/office/drawing/2014/main" id="{86D3A062-FD5B-168F-B8D1-B809D5A75E10}"/>
              </a:ext>
            </a:extLst>
          </p:cNvPr>
          <p:cNvGraphicFramePr/>
          <p:nvPr>
            <p:extLst>
              <p:ext uri="{D42A27DB-BD31-4B8C-83A1-F6EECF244321}">
                <p14:modId xmlns:p14="http://schemas.microsoft.com/office/powerpoint/2010/main" val="3998636848"/>
              </p:ext>
            </p:extLst>
          </p:nvPr>
        </p:nvGraphicFramePr>
        <p:xfrm>
          <a:off x="4062989" y="2191279"/>
          <a:ext cx="7077075" cy="367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63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AF456F02-BD7F-925C-AD29-D02B04CF0306}"/>
              </a:ext>
            </a:extLst>
          </p:cNvPr>
          <p:cNvSpPr/>
          <p:nvPr/>
        </p:nvSpPr>
        <p:spPr>
          <a:xfrm>
            <a:off x="554368" y="612775"/>
            <a:ext cx="11045161" cy="3765550"/>
          </a:xfrm>
          <a:prstGeom prst="flowChartAlternateProcess">
            <a:avLst/>
          </a:prstGeom>
          <a:solidFill>
            <a:srgbClr val="132D66">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ctrTitle"/>
          </p:nvPr>
        </p:nvSpPr>
        <p:spPr>
          <a:xfrm>
            <a:off x="573419" y="1216025"/>
            <a:ext cx="11045161" cy="978237"/>
          </a:xfrm>
          <a:noFill/>
        </p:spPr>
        <p:txBody>
          <a:bodyPr>
            <a:noAutofit/>
          </a:bodyPr>
          <a:lstStyle/>
          <a:p>
            <a:pPr algn="ctr">
              <a:lnSpc>
                <a:spcPct val="100000"/>
              </a:lnSpc>
              <a:spcBef>
                <a:spcPts val="600"/>
              </a:spcBef>
            </a:pPr>
            <a:br>
              <a:rPr lang="fr-CA"/>
            </a:br>
            <a:endParaRPr lang="fr-CA" sz="3600" b="0">
              <a:latin typeface="+mn-lt"/>
            </a:endParaRPr>
          </a:p>
        </p:txBody>
      </p:sp>
      <p:sp>
        <p:nvSpPr>
          <p:cNvPr id="4" name="ZoneTexte 3">
            <a:extLst>
              <a:ext uri="{FF2B5EF4-FFF2-40B4-BE49-F238E27FC236}">
                <a16:creationId xmlns:a16="http://schemas.microsoft.com/office/drawing/2014/main" id="{8F440DF0-1B1A-266D-6689-82D677CA626B}"/>
              </a:ext>
            </a:extLst>
          </p:cNvPr>
          <p:cNvSpPr txBox="1"/>
          <p:nvPr/>
        </p:nvSpPr>
        <p:spPr>
          <a:xfrm>
            <a:off x="554368" y="4772025"/>
            <a:ext cx="11045161" cy="1015663"/>
          </a:xfrm>
          <a:prstGeom prst="rect">
            <a:avLst/>
          </a:prstGeom>
          <a:noFill/>
        </p:spPr>
        <p:txBody>
          <a:bodyPr wrap="square" rtlCol="0">
            <a:spAutoFit/>
          </a:bodyPr>
          <a:lstStyle/>
          <a:p>
            <a:pPr algn="ctr"/>
            <a:r>
              <a:rPr lang="fr-CA" sz="2000">
                <a:solidFill>
                  <a:schemeClr val="bg1"/>
                </a:solidFill>
              </a:rPr>
              <a:t>Réseau des jeunes</a:t>
            </a:r>
            <a:br>
              <a:rPr lang="fr-CA" sz="2000">
                <a:solidFill>
                  <a:schemeClr val="bg1"/>
                </a:solidFill>
              </a:rPr>
            </a:br>
            <a:br>
              <a:rPr lang="fr-CA" sz="2000">
                <a:solidFill>
                  <a:schemeClr val="bg1"/>
                </a:solidFill>
              </a:rPr>
            </a:br>
            <a:r>
              <a:rPr lang="fr-CA" sz="2000">
                <a:solidFill>
                  <a:schemeClr val="bg1"/>
                </a:solidFill>
              </a:rPr>
              <a:t>12 et 13 février 2026</a:t>
            </a:r>
          </a:p>
        </p:txBody>
      </p:sp>
      <p:sp>
        <p:nvSpPr>
          <p:cNvPr id="5" name="Titre 1">
            <a:extLst>
              <a:ext uri="{FF2B5EF4-FFF2-40B4-BE49-F238E27FC236}">
                <a16:creationId xmlns:a16="http://schemas.microsoft.com/office/drawing/2014/main" id="{EDDD29A7-5271-FA0B-B98F-55C0F83136C9}"/>
              </a:ext>
            </a:extLst>
          </p:cNvPr>
          <p:cNvSpPr txBox="1">
            <a:spLocks/>
          </p:cNvSpPr>
          <p:nvPr/>
        </p:nvSpPr>
        <p:spPr>
          <a:xfrm>
            <a:off x="376571" y="1406357"/>
            <a:ext cx="11045162" cy="3162300"/>
          </a:xfrm>
          <a:prstGeom prst="rect">
            <a:avLst/>
          </a:prstGeom>
          <a:noFill/>
        </p:spPr>
        <p:txBody>
          <a:bodyPr anchor="t">
            <a:noAutofit/>
          </a:bodyPr>
          <a:lstStyle>
            <a:lvl1pPr algn="l" defTabSz="914400" rtl="0" eaLnBrk="1" latinLnBrk="0" hangingPunct="1">
              <a:lnSpc>
                <a:spcPct val="90000"/>
              </a:lnSpc>
              <a:spcBef>
                <a:spcPct val="0"/>
              </a:spcBef>
              <a:buNone/>
              <a:defRPr lang="fr-CA" sz="6000" b="1" kern="1200">
                <a:solidFill>
                  <a:schemeClr val="bg1"/>
                </a:solidFill>
                <a:latin typeface="+mj-lt"/>
                <a:ea typeface="+mj-ea"/>
                <a:cs typeface="+mj-cs"/>
              </a:defRPr>
            </a:lvl1pPr>
          </a:lstStyle>
          <a:p>
            <a:pPr algn="ctr">
              <a:lnSpc>
                <a:spcPct val="100000"/>
              </a:lnSpc>
              <a:spcBef>
                <a:spcPts val="600"/>
              </a:spcBef>
            </a:pPr>
            <a:r>
              <a:rPr lang="fr-CA" sz="5400" b="0"/>
              <a:t>Présentation du chantier :</a:t>
            </a:r>
          </a:p>
          <a:p>
            <a:pPr algn="ctr">
              <a:lnSpc>
                <a:spcPct val="100000"/>
              </a:lnSpc>
              <a:spcBef>
                <a:spcPts val="600"/>
              </a:spcBef>
            </a:pPr>
            <a:r>
              <a:rPr lang="fr-CA" sz="5400" b="0"/>
              <a:t>En action pour l’éducation</a:t>
            </a:r>
            <a:endParaRPr lang="fr-CA" sz="5400" b="0">
              <a:latin typeface="+mn-lt"/>
            </a:endParaRPr>
          </a:p>
        </p:txBody>
      </p:sp>
    </p:spTree>
    <p:extLst>
      <p:ext uri="{BB962C8B-B14F-4D97-AF65-F5344CB8AC3E}">
        <p14:creationId xmlns:p14="http://schemas.microsoft.com/office/powerpoint/2010/main" val="133679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844A0B3-DB88-B08D-F816-12944DFC5F95}"/>
              </a:ext>
            </a:extLst>
          </p:cNvPr>
          <p:cNvSpPr>
            <a:spLocks noGrp="1"/>
          </p:cNvSpPr>
          <p:nvPr>
            <p:ph type="sldNum" sz="quarter" idx="12"/>
          </p:nvPr>
        </p:nvSpPr>
        <p:spPr/>
        <p:txBody>
          <a:bodyPr/>
          <a:lstStyle/>
          <a:p>
            <a:pPr algn="r"/>
            <a:fld id="{AAE10EB2-5E48-4C1E-A107-DC1CF0B3B332}" type="slidenum">
              <a:rPr lang="fr-CA" sz="1400" smtClean="0"/>
              <a:pPr algn="r"/>
              <a:t>20</a:t>
            </a:fld>
            <a:endParaRPr lang="fr-CA" sz="1400"/>
          </a:p>
        </p:txBody>
      </p:sp>
      <p:sp>
        <p:nvSpPr>
          <p:cNvPr id="2" name="Espace réservé du texte 1">
            <a:extLst>
              <a:ext uri="{FF2B5EF4-FFF2-40B4-BE49-F238E27FC236}">
                <a16:creationId xmlns:a16="http://schemas.microsoft.com/office/drawing/2014/main" id="{753BA80A-9057-FB7C-C1BF-F0966D5E6397}"/>
              </a:ext>
            </a:extLst>
          </p:cNvPr>
          <p:cNvSpPr>
            <a:spLocks noGrp="1"/>
          </p:cNvSpPr>
          <p:nvPr>
            <p:ph type="body" sz="quarter" idx="13"/>
          </p:nvPr>
        </p:nvSpPr>
        <p:spPr>
          <a:xfrm>
            <a:off x="3362325" y="449403"/>
            <a:ext cx="8829675" cy="1674813"/>
          </a:xfrm>
        </p:spPr>
        <p:txBody>
          <a:bodyPr/>
          <a:lstStyle/>
          <a:p>
            <a:pPr marL="266700"/>
            <a:r>
              <a:rPr lang="fr-CA" sz="4000"/>
              <a:t>Étape 2 </a:t>
            </a:r>
            <a:r>
              <a:rPr lang="fr-CA" sz="4000">
                <a:sym typeface="Symbol" panose="05050102010706020507" pitchFamily="18" charset="2"/>
              </a:rPr>
              <a:t></a:t>
            </a:r>
            <a:r>
              <a:rPr lang="fr-CA" sz="4000"/>
              <a:t> Repenser le rôle des institutions éducatives et agir socialement </a:t>
            </a:r>
            <a:r>
              <a:rPr lang="fr-CA" sz="2400"/>
              <a:t>(suite)</a:t>
            </a:r>
          </a:p>
        </p:txBody>
      </p:sp>
      <p:sp>
        <p:nvSpPr>
          <p:cNvPr id="3" name="Espace réservé du texte 2">
            <a:extLst>
              <a:ext uri="{FF2B5EF4-FFF2-40B4-BE49-F238E27FC236}">
                <a16:creationId xmlns:a16="http://schemas.microsoft.com/office/drawing/2014/main" id="{C086BA61-A0A7-F0E4-6D03-98EF23CBD669}"/>
              </a:ext>
            </a:extLst>
          </p:cNvPr>
          <p:cNvSpPr>
            <a:spLocks noGrp="1"/>
          </p:cNvSpPr>
          <p:nvPr>
            <p:ph type="body" sz="quarter" idx="14"/>
          </p:nvPr>
        </p:nvSpPr>
        <p:spPr>
          <a:xfrm>
            <a:off x="3613149" y="2288672"/>
            <a:ext cx="8328026" cy="3903222"/>
          </a:xfrm>
        </p:spPr>
        <p:txBody>
          <a:bodyPr/>
          <a:lstStyle/>
          <a:p>
            <a:pPr marL="361950" indent="-361950" algn="just">
              <a:lnSpc>
                <a:spcPct val="100000"/>
              </a:lnSpc>
              <a:spcBef>
                <a:spcPts val="1200"/>
              </a:spcBef>
            </a:pPr>
            <a:r>
              <a:rPr lang="fr-CA"/>
              <a:t>Contenu de l’étape 2</a:t>
            </a:r>
          </a:p>
          <a:p>
            <a:pPr marL="590550" lvl="1" indent="-361950" algn="just">
              <a:lnSpc>
                <a:spcPct val="100000"/>
              </a:lnSpc>
              <a:spcBef>
                <a:spcPts val="1200"/>
              </a:spcBef>
            </a:pPr>
            <a:r>
              <a:rPr lang="fr-CA"/>
              <a:t>Décision </a:t>
            </a:r>
            <a:r>
              <a:rPr lang="fr-CA" b="0"/>
              <a:t>6.17 du Congrès (conditions sociales, littératie, enfants, élèves et  étudiantes et étudiants ayant des besoins particuliers, personnes autochtones et celles issues de l’immigration)</a:t>
            </a:r>
          </a:p>
          <a:p>
            <a:pPr marL="590550" lvl="1" indent="-361950" algn="just">
              <a:lnSpc>
                <a:spcPct val="100000"/>
              </a:lnSpc>
              <a:spcBef>
                <a:spcPts val="1200"/>
              </a:spcBef>
            </a:pPr>
            <a:r>
              <a:rPr lang="fr-CA" b="0"/>
              <a:t>Éducation à la citoyenneté (décision 6.1.)</a:t>
            </a:r>
          </a:p>
          <a:p>
            <a:pPr marL="590550" lvl="1" indent="-361950" algn="just">
              <a:lnSpc>
                <a:spcPct val="100000"/>
              </a:lnSpc>
              <a:spcBef>
                <a:spcPts val="1200"/>
              </a:spcBef>
            </a:pPr>
            <a:r>
              <a:rPr lang="fr-CA" b="0"/>
              <a:t>Formation professionnelle, éducation des adultes et éducation populaire</a:t>
            </a:r>
          </a:p>
          <a:p>
            <a:pPr marL="590550" lvl="1" indent="-361950" algn="just">
              <a:lnSpc>
                <a:spcPct val="100000"/>
              </a:lnSpc>
              <a:spcBef>
                <a:spcPts val="1200"/>
              </a:spcBef>
            </a:pPr>
            <a:r>
              <a:rPr lang="fr-CA"/>
              <a:t>G</a:t>
            </a:r>
            <a:r>
              <a:rPr lang="fr-CA" b="0"/>
              <a:t>estion axée sur les résultats</a:t>
            </a:r>
          </a:p>
          <a:p>
            <a:pPr marL="457200" lvl="1" indent="0">
              <a:buNone/>
            </a:pPr>
            <a:endParaRPr lang="fr-CA"/>
          </a:p>
        </p:txBody>
      </p:sp>
    </p:spTree>
    <p:extLst>
      <p:ext uri="{BB962C8B-B14F-4D97-AF65-F5344CB8AC3E}">
        <p14:creationId xmlns:p14="http://schemas.microsoft.com/office/powerpoint/2010/main" val="94612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B89FF-0933-E01E-3D91-334A27237D8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67B256-C3E6-200A-632F-8FA3258E688E}"/>
              </a:ext>
            </a:extLst>
          </p:cNvPr>
          <p:cNvSpPr>
            <a:spLocks noGrp="1"/>
          </p:cNvSpPr>
          <p:nvPr>
            <p:ph type="sldNum" sz="quarter" idx="12"/>
          </p:nvPr>
        </p:nvSpPr>
        <p:spPr/>
        <p:txBody>
          <a:bodyPr/>
          <a:lstStyle/>
          <a:p>
            <a:pPr algn="r"/>
            <a:fld id="{AAE10EB2-5E48-4C1E-A107-DC1CF0B3B332}" type="slidenum">
              <a:rPr lang="fr-CA" sz="1400" smtClean="0"/>
              <a:pPr algn="r"/>
              <a:t>21</a:t>
            </a:fld>
            <a:endParaRPr lang="fr-CA" sz="1400"/>
          </a:p>
        </p:txBody>
      </p:sp>
      <p:sp>
        <p:nvSpPr>
          <p:cNvPr id="2" name="Espace réservé du texte 1">
            <a:extLst>
              <a:ext uri="{FF2B5EF4-FFF2-40B4-BE49-F238E27FC236}">
                <a16:creationId xmlns:a16="http://schemas.microsoft.com/office/drawing/2014/main" id="{015FFAC9-B883-4ECD-AFB7-88D05746E9C8}"/>
              </a:ext>
            </a:extLst>
          </p:cNvPr>
          <p:cNvSpPr>
            <a:spLocks noGrp="1"/>
          </p:cNvSpPr>
          <p:nvPr>
            <p:ph type="body" sz="quarter" idx="13"/>
          </p:nvPr>
        </p:nvSpPr>
        <p:spPr>
          <a:xfrm>
            <a:off x="3362325" y="565150"/>
            <a:ext cx="8829675" cy="1674813"/>
          </a:xfrm>
        </p:spPr>
        <p:txBody>
          <a:bodyPr/>
          <a:lstStyle/>
          <a:p>
            <a:pPr marL="266700"/>
            <a:r>
              <a:rPr lang="fr-CA" sz="4000"/>
              <a:t>Étape 2 </a:t>
            </a:r>
            <a:r>
              <a:rPr lang="fr-CA" sz="4000">
                <a:sym typeface="Symbol" panose="05050102010706020507" pitchFamily="18" charset="2"/>
              </a:rPr>
              <a:t></a:t>
            </a:r>
            <a:r>
              <a:rPr lang="fr-CA" sz="4000"/>
              <a:t> Repenser le rôle des institutions éducatives et agir socialement </a:t>
            </a:r>
            <a:r>
              <a:rPr lang="fr-CA" sz="2400"/>
              <a:t>(suite) </a:t>
            </a:r>
            <a:endParaRPr lang="fr-CA" sz="4000"/>
          </a:p>
        </p:txBody>
      </p:sp>
      <p:sp>
        <p:nvSpPr>
          <p:cNvPr id="3" name="Espace réservé du texte 2">
            <a:extLst>
              <a:ext uri="{FF2B5EF4-FFF2-40B4-BE49-F238E27FC236}">
                <a16:creationId xmlns:a16="http://schemas.microsoft.com/office/drawing/2014/main" id="{794478D2-876D-7361-79D6-61DD9B390818}"/>
              </a:ext>
            </a:extLst>
          </p:cNvPr>
          <p:cNvSpPr>
            <a:spLocks noGrp="1"/>
          </p:cNvSpPr>
          <p:nvPr>
            <p:ph type="body" sz="quarter" idx="14"/>
          </p:nvPr>
        </p:nvSpPr>
        <p:spPr>
          <a:xfrm>
            <a:off x="3705746" y="2239963"/>
            <a:ext cx="8328026" cy="3903222"/>
          </a:xfrm>
        </p:spPr>
        <p:txBody>
          <a:bodyPr/>
          <a:lstStyle/>
          <a:p>
            <a:pPr marL="361950" indent="-361950" algn="just">
              <a:lnSpc>
                <a:spcPct val="100000"/>
              </a:lnSpc>
              <a:spcBef>
                <a:spcPts val="1200"/>
              </a:spcBef>
            </a:pPr>
            <a:r>
              <a:rPr lang="fr-CA"/>
              <a:t>Pour chaque thème</a:t>
            </a:r>
          </a:p>
          <a:p>
            <a:pPr marL="714375" lvl="1" indent="-352425" algn="just">
              <a:lnSpc>
                <a:spcPct val="100000"/>
              </a:lnSpc>
              <a:spcBef>
                <a:spcPts val="1200"/>
              </a:spcBef>
            </a:pPr>
            <a:r>
              <a:rPr lang="fr-CA" b="0"/>
              <a:t>Pourquoi en parler?</a:t>
            </a:r>
          </a:p>
          <a:p>
            <a:pPr marL="714375" lvl="1" indent="-352425" algn="just">
              <a:lnSpc>
                <a:spcPct val="100000"/>
              </a:lnSpc>
              <a:spcBef>
                <a:spcPts val="1200"/>
              </a:spcBef>
            </a:pPr>
            <a:r>
              <a:rPr lang="fr-CA" b="0"/>
              <a:t>Retour sur les décisions de la CSQ</a:t>
            </a:r>
          </a:p>
          <a:p>
            <a:pPr marL="457200" lvl="1" indent="0">
              <a:buNone/>
            </a:pPr>
            <a:endParaRPr lang="fr-CA"/>
          </a:p>
        </p:txBody>
      </p:sp>
    </p:spTree>
    <p:extLst>
      <p:ext uri="{BB962C8B-B14F-4D97-AF65-F5344CB8AC3E}">
        <p14:creationId xmlns:p14="http://schemas.microsoft.com/office/powerpoint/2010/main" val="158114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57C8-7653-B4AD-6C19-E36A9E02D81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787450B-31FE-2F57-ABC0-51E6143586F2}"/>
              </a:ext>
            </a:extLst>
          </p:cNvPr>
          <p:cNvSpPr>
            <a:spLocks noGrp="1"/>
          </p:cNvSpPr>
          <p:nvPr>
            <p:ph type="sldNum" sz="quarter" idx="12"/>
          </p:nvPr>
        </p:nvSpPr>
        <p:spPr/>
        <p:txBody>
          <a:bodyPr/>
          <a:lstStyle/>
          <a:p>
            <a:pPr algn="r"/>
            <a:fld id="{AAE10EB2-5E48-4C1E-A107-DC1CF0B3B332}" type="slidenum">
              <a:rPr lang="fr-CA" sz="1400" smtClean="0"/>
              <a:pPr algn="r"/>
              <a:t>22</a:t>
            </a:fld>
            <a:endParaRPr lang="fr-CA" sz="1400"/>
          </a:p>
        </p:txBody>
      </p:sp>
      <p:sp>
        <p:nvSpPr>
          <p:cNvPr id="2" name="Espace réservé du texte 1">
            <a:extLst>
              <a:ext uri="{FF2B5EF4-FFF2-40B4-BE49-F238E27FC236}">
                <a16:creationId xmlns:a16="http://schemas.microsoft.com/office/drawing/2014/main" id="{6D4C2B99-C16E-309D-8BAB-E1596675C640}"/>
              </a:ext>
            </a:extLst>
          </p:cNvPr>
          <p:cNvSpPr>
            <a:spLocks noGrp="1"/>
          </p:cNvSpPr>
          <p:nvPr>
            <p:ph type="body" sz="quarter" idx="13"/>
          </p:nvPr>
        </p:nvSpPr>
        <p:spPr>
          <a:xfrm>
            <a:off x="3407659" y="290512"/>
            <a:ext cx="8829675" cy="1674813"/>
          </a:xfrm>
        </p:spPr>
        <p:txBody>
          <a:bodyPr/>
          <a:lstStyle/>
          <a:p>
            <a:pPr marL="266700"/>
            <a:r>
              <a:rPr lang="fr-CA" sz="4000"/>
              <a:t>Étape 2 </a:t>
            </a:r>
            <a:r>
              <a:rPr lang="fr-CA" sz="4000">
                <a:sym typeface="Symbol" panose="05050102010706020507" pitchFamily="18" charset="2"/>
              </a:rPr>
              <a:t></a:t>
            </a:r>
            <a:r>
              <a:rPr lang="fr-CA" sz="4000"/>
              <a:t> Repenser le rôle des institutions éducatives et agir socialement </a:t>
            </a:r>
            <a:r>
              <a:rPr lang="fr-CA" sz="2400"/>
              <a:t>(suite) </a:t>
            </a:r>
            <a:endParaRPr lang="fr-CA" sz="4000"/>
          </a:p>
        </p:txBody>
      </p:sp>
      <p:sp>
        <p:nvSpPr>
          <p:cNvPr id="3" name="Espace réservé du texte 2">
            <a:extLst>
              <a:ext uri="{FF2B5EF4-FFF2-40B4-BE49-F238E27FC236}">
                <a16:creationId xmlns:a16="http://schemas.microsoft.com/office/drawing/2014/main" id="{2876D2F6-619E-613F-0747-7D3C312B865D}"/>
              </a:ext>
            </a:extLst>
          </p:cNvPr>
          <p:cNvSpPr>
            <a:spLocks noGrp="1"/>
          </p:cNvSpPr>
          <p:nvPr>
            <p:ph type="body" sz="quarter" idx="14"/>
          </p:nvPr>
        </p:nvSpPr>
        <p:spPr>
          <a:xfrm>
            <a:off x="3658483" y="2014517"/>
            <a:ext cx="8328026" cy="3903222"/>
          </a:xfrm>
        </p:spPr>
        <p:txBody>
          <a:bodyPr/>
          <a:lstStyle/>
          <a:p>
            <a:pPr marL="361950" indent="-361950" algn="just">
              <a:lnSpc>
                <a:spcPct val="100000"/>
              </a:lnSpc>
              <a:spcBef>
                <a:spcPts val="1200"/>
              </a:spcBef>
            </a:pPr>
            <a:r>
              <a:rPr lang="fr-CA"/>
              <a:t>Réflexion des syndicats en cours</a:t>
            </a:r>
          </a:p>
          <a:p>
            <a:pPr marL="361950" indent="-361950" algn="just">
              <a:lnSpc>
                <a:spcPct val="100000"/>
              </a:lnSpc>
              <a:spcBef>
                <a:spcPts val="1200"/>
              </a:spcBef>
            </a:pPr>
            <a:r>
              <a:rPr lang="fr-CA"/>
              <a:t>Prochaines étapes</a:t>
            </a:r>
          </a:p>
          <a:p>
            <a:pPr marL="714375" lvl="1" indent="-361950" algn="just">
              <a:lnSpc>
                <a:spcPct val="100000"/>
              </a:lnSpc>
              <a:spcBef>
                <a:spcPts val="1200"/>
              </a:spcBef>
            </a:pPr>
            <a:r>
              <a:rPr lang="fr-CA"/>
              <a:t>P</a:t>
            </a:r>
            <a:r>
              <a:rPr lang="fr-CA" b="0"/>
              <a:t>résentation de propositions d’orientations à soumettre à la consultation au CG de mars</a:t>
            </a:r>
          </a:p>
          <a:p>
            <a:pPr marL="714375" lvl="1" indent="-361950" algn="just">
              <a:lnSpc>
                <a:spcPct val="100000"/>
              </a:lnSpc>
              <a:spcBef>
                <a:spcPts val="1200"/>
              </a:spcBef>
            </a:pPr>
            <a:r>
              <a:rPr lang="fr-CA"/>
              <a:t>C</a:t>
            </a:r>
            <a:r>
              <a:rPr lang="fr-CA" b="0"/>
              <a:t>onsultation des membres en mars et en avril</a:t>
            </a:r>
          </a:p>
          <a:p>
            <a:pPr marL="714375" lvl="1" indent="-361950" algn="just">
              <a:lnSpc>
                <a:spcPct val="100000"/>
              </a:lnSpc>
              <a:spcBef>
                <a:spcPts val="1200"/>
              </a:spcBef>
            </a:pPr>
            <a:r>
              <a:rPr lang="fr-CA"/>
              <a:t>Adoption de propositions </a:t>
            </a:r>
            <a:r>
              <a:rPr lang="fr-CA" b="0"/>
              <a:t>au CG de mai</a:t>
            </a:r>
          </a:p>
          <a:p>
            <a:pPr marL="361950" indent="-361950" algn="just">
              <a:lnSpc>
                <a:spcPct val="100000"/>
              </a:lnSpc>
              <a:spcBef>
                <a:spcPts val="1200"/>
              </a:spcBef>
            </a:pPr>
            <a:r>
              <a:rPr lang="fr-CA"/>
              <a:t>Lancement de la plateforme CSQ en éducation</a:t>
            </a:r>
          </a:p>
          <a:p>
            <a:pPr marL="714375" lvl="1" indent="-352425" algn="just">
              <a:lnSpc>
                <a:spcPct val="100000"/>
              </a:lnSpc>
              <a:spcBef>
                <a:spcPts val="1200"/>
              </a:spcBef>
            </a:pPr>
            <a:r>
              <a:rPr lang="fr-CA" b="0"/>
              <a:t>Octobre</a:t>
            </a:r>
            <a:r>
              <a:rPr lang="fr-CA"/>
              <a:t> </a:t>
            </a:r>
            <a:r>
              <a:rPr lang="fr-CA" b="0"/>
              <a:t>2026</a:t>
            </a:r>
            <a:r>
              <a:rPr lang="fr-CA" b="0">
                <a:solidFill>
                  <a:srgbClr val="FF0000"/>
                </a:solidFill>
              </a:rPr>
              <a:t>, </a:t>
            </a:r>
            <a:r>
              <a:rPr lang="fr-CA" b="0"/>
              <a:t>lors d’un événement en éducation</a:t>
            </a:r>
          </a:p>
          <a:p>
            <a:pPr marL="0" indent="0" algn="just">
              <a:lnSpc>
                <a:spcPct val="100000"/>
              </a:lnSpc>
              <a:spcBef>
                <a:spcPts val="1200"/>
              </a:spcBef>
              <a:buNone/>
            </a:pPr>
            <a:endParaRPr lang="fr-CA"/>
          </a:p>
          <a:p>
            <a:pPr marL="0" indent="0" algn="just">
              <a:lnSpc>
                <a:spcPct val="100000"/>
              </a:lnSpc>
              <a:spcBef>
                <a:spcPts val="1200"/>
              </a:spcBef>
              <a:buNone/>
            </a:pPr>
            <a:endParaRPr lang="fr-CA"/>
          </a:p>
          <a:p>
            <a:pPr marL="0" indent="0" algn="just">
              <a:lnSpc>
                <a:spcPct val="100000"/>
              </a:lnSpc>
              <a:spcBef>
                <a:spcPts val="1200"/>
              </a:spcBef>
              <a:buNone/>
            </a:pPr>
            <a:endParaRPr lang="fr-CA" b="0"/>
          </a:p>
          <a:p>
            <a:pPr marL="457200" lvl="1" indent="0">
              <a:buNone/>
            </a:pPr>
            <a:endParaRPr lang="fr-CA"/>
          </a:p>
        </p:txBody>
      </p:sp>
    </p:spTree>
    <p:extLst>
      <p:ext uri="{BB962C8B-B14F-4D97-AF65-F5344CB8AC3E}">
        <p14:creationId xmlns:p14="http://schemas.microsoft.com/office/powerpoint/2010/main" val="2789919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C3C4-A87D-9B3D-C004-BEBD3A93C9B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283FF9E-5FAA-F54E-368C-F4F1EBE4A82F}"/>
              </a:ext>
            </a:extLst>
          </p:cNvPr>
          <p:cNvSpPr>
            <a:spLocks noGrp="1"/>
          </p:cNvSpPr>
          <p:nvPr>
            <p:ph type="sldNum" sz="quarter" idx="12"/>
          </p:nvPr>
        </p:nvSpPr>
        <p:spPr/>
        <p:txBody>
          <a:bodyPr/>
          <a:lstStyle/>
          <a:p>
            <a:pPr algn="r"/>
            <a:fld id="{AAE10EB2-5E48-4C1E-A107-DC1CF0B3B332}" type="slidenum">
              <a:rPr lang="fr-CA" sz="1400" smtClean="0"/>
              <a:pPr algn="r"/>
              <a:t>23</a:t>
            </a:fld>
            <a:endParaRPr lang="fr-CA" sz="1400"/>
          </a:p>
        </p:txBody>
      </p:sp>
      <p:sp>
        <p:nvSpPr>
          <p:cNvPr id="2" name="Espace réservé du texte 1">
            <a:extLst>
              <a:ext uri="{FF2B5EF4-FFF2-40B4-BE49-F238E27FC236}">
                <a16:creationId xmlns:a16="http://schemas.microsoft.com/office/drawing/2014/main" id="{FA0A4A58-9722-CCBA-4045-4D827E34F9B6}"/>
              </a:ext>
            </a:extLst>
          </p:cNvPr>
          <p:cNvSpPr>
            <a:spLocks noGrp="1"/>
          </p:cNvSpPr>
          <p:nvPr>
            <p:ph type="body" sz="quarter" idx="13"/>
          </p:nvPr>
        </p:nvSpPr>
        <p:spPr>
          <a:xfrm>
            <a:off x="3362325" y="565150"/>
            <a:ext cx="8829675" cy="1674813"/>
          </a:xfrm>
        </p:spPr>
        <p:txBody>
          <a:bodyPr/>
          <a:lstStyle/>
          <a:p>
            <a:pPr marL="266700"/>
            <a:r>
              <a:rPr lang="fr-CA" sz="4000"/>
              <a:t>Discussion sur l’éducation</a:t>
            </a:r>
          </a:p>
        </p:txBody>
      </p:sp>
      <p:sp>
        <p:nvSpPr>
          <p:cNvPr id="3" name="Espace réservé du texte 2">
            <a:extLst>
              <a:ext uri="{FF2B5EF4-FFF2-40B4-BE49-F238E27FC236}">
                <a16:creationId xmlns:a16="http://schemas.microsoft.com/office/drawing/2014/main" id="{172781F0-39AE-B4A5-0C03-EF587464BBCB}"/>
              </a:ext>
            </a:extLst>
          </p:cNvPr>
          <p:cNvSpPr>
            <a:spLocks noGrp="1"/>
          </p:cNvSpPr>
          <p:nvPr>
            <p:ph type="body" sz="quarter" idx="14"/>
          </p:nvPr>
        </p:nvSpPr>
        <p:spPr>
          <a:xfrm>
            <a:off x="3613149" y="1477389"/>
            <a:ext cx="8328026" cy="3903222"/>
          </a:xfrm>
        </p:spPr>
        <p:txBody>
          <a:bodyPr lIns="91440" tIns="45720" rIns="91440" bIns="45720" anchor="t"/>
          <a:lstStyle/>
          <a:p>
            <a:pPr marL="361950" indent="-361950" algn="just">
              <a:lnSpc>
                <a:spcPct val="100000"/>
              </a:lnSpc>
              <a:spcBef>
                <a:spcPts val="1200"/>
              </a:spcBef>
            </a:pPr>
            <a:r>
              <a:rPr lang="fr-CA"/>
              <a:t>Pourquoi est-il important d’avoir une grande réflexion collective sur l’éducation, selon vous?</a:t>
            </a:r>
          </a:p>
          <a:p>
            <a:pPr marL="361950" indent="-361950" algn="just">
              <a:lnSpc>
                <a:spcPct val="100000"/>
              </a:lnSpc>
              <a:spcBef>
                <a:spcPts val="1200"/>
              </a:spcBef>
            </a:pPr>
            <a:r>
              <a:rPr lang="fr-CA"/>
              <a:t>Qu’est-ce qui est le plus important, selon vous, pour l’avenir de l’éducation au Québec?</a:t>
            </a:r>
          </a:p>
          <a:p>
            <a:pPr marL="361950" indent="-361950" algn="just">
              <a:lnSpc>
                <a:spcPct val="100000"/>
              </a:lnSpc>
              <a:spcBef>
                <a:spcPts val="1200"/>
              </a:spcBef>
            </a:pPr>
            <a:r>
              <a:rPr lang="fr-CA"/>
              <a:t>Quels sont les thèmes qui vous interpellent particulièrement?</a:t>
            </a:r>
          </a:p>
          <a:p>
            <a:pPr marL="0" indent="0" algn="just">
              <a:lnSpc>
                <a:spcPct val="100000"/>
              </a:lnSpc>
              <a:spcBef>
                <a:spcPts val="1200"/>
              </a:spcBef>
              <a:buNone/>
            </a:pPr>
            <a:endParaRPr lang="fr-CA"/>
          </a:p>
          <a:p>
            <a:pPr marL="0" indent="0" algn="just">
              <a:lnSpc>
                <a:spcPct val="100000"/>
              </a:lnSpc>
              <a:spcBef>
                <a:spcPts val="1200"/>
              </a:spcBef>
              <a:buNone/>
            </a:pPr>
            <a:endParaRPr lang="fr-CA"/>
          </a:p>
          <a:p>
            <a:pPr marL="0" indent="0" algn="just">
              <a:lnSpc>
                <a:spcPct val="100000"/>
              </a:lnSpc>
              <a:spcBef>
                <a:spcPts val="1200"/>
              </a:spcBef>
              <a:buNone/>
            </a:pPr>
            <a:endParaRPr lang="fr-CA" b="0"/>
          </a:p>
          <a:p>
            <a:pPr marL="457200" lvl="1" indent="0">
              <a:buNone/>
            </a:pPr>
            <a:endParaRPr lang="fr-CA"/>
          </a:p>
        </p:txBody>
      </p:sp>
    </p:spTree>
    <p:extLst>
      <p:ext uri="{BB962C8B-B14F-4D97-AF65-F5344CB8AC3E}">
        <p14:creationId xmlns:p14="http://schemas.microsoft.com/office/powerpoint/2010/main" val="972346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76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0C109B8-61A8-6D50-642C-27A790366A9A}"/>
              </a:ext>
            </a:extLst>
          </p:cNvPr>
          <p:cNvSpPr>
            <a:spLocks noGrp="1"/>
          </p:cNvSpPr>
          <p:nvPr>
            <p:ph type="sldNum" sz="quarter" idx="12"/>
          </p:nvPr>
        </p:nvSpPr>
        <p:spPr/>
        <p:txBody>
          <a:bodyPr/>
          <a:lstStyle/>
          <a:p>
            <a:pPr algn="r"/>
            <a:fld id="{AAE10EB2-5E48-4C1E-A107-DC1CF0B3B332}" type="slidenum">
              <a:rPr lang="fr-CA" sz="1400" smtClean="0"/>
              <a:pPr algn="r"/>
              <a:t>3</a:t>
            </a:fld>
            <a:endParaRPr lang="fr-CA" sz="1400"/>
          </a:p>
        </p:txBody>
      </p:sp>
      <p:sp>
        <p:nvSpPr>
          <p:cNvPr id="2" name="Espace réservé du texte 1">
            <a:extLst>
              <a:ext uri="{FF2B5EF4-FFF2-40B4-BE49-F238E27FC236}">
                <a16:creationId xmlns:a16="http://schemas.microsoft.com/office/drawing/2014/main" id="{E494D162-3D5C-84DC-4534-6AD2AA8C5FE7}"/>
              </a:ext>
            </a:extLst>
          </p:cNvPr>
          <p:cNvSpPr>
            <a:spLocks noGrp="1"/>
          </p:cNvSpPr>
          <p:nvPr>
            <p:ph type="body" sz="quarter" idx="13"/>
          </p:nvPr>
        </p:nvSpPr>
        <p:spPr>
          <a:xfrm>
            <a:off x="3371850" y="259146"/>
            <a:ext cx="8820150" cy="1674813"/>
          </a:xfrm>
        </p:spPr>
        <p:txBody>
          <a:bodyPr/>
          <a:lstStyle/>
          <a:p>
            <a:pPr marL="266700"/>
            <a:r>
              <a:rPr lang="fr-CA" sz="4000"/>
              <a:t>Plan de la présentation</a:t>
            </a:r>
          </a:p>
        </p:txBody>
      </p:sp>
      <p:sp>
        <p:nvSpPr>
          <p:cNvPr id="3" name="Espace réservé du texte 2">
            <a:extLst>
              <a:ext uri="{FF2B5EF4-FFF2-40B4-BE49-F238E27FC236}">
                <a16:creationId xmlns:a16="http://schemas.microsoft.com/office/drawing/2014/main" id="{7A85EF0F-EFBA-19E6-9074-FE63B73F6267}"/>
              </a:ext>
            </a:extLst>
          </p:cNvPr>
          <p:cNvSpPr>
            <a:spLocks noGrp="1"/>
          </p:cNvSpPr>
          <p:nvPr>
            <p:ph type="body" sz="quarter" idx="14"/>
          </p:nvPr>
        </p:nvSpPr>
        <p:spPr>
          <a:xfrm>
            <a:off x="3796697" y="1188654"/>
            <a:ext cx="7670800" cy="3735388"/>
          </a:xfrm>
        </p:spPr>
        <p:txBody>
          <a:bodyPr/>
          <a:lstStyle/>
          <a:p>
            <a:pPr marL="361950" indent="-361950" algn="just">
              <a:lnSpc>
                <a:spcPct val="100000"/>
              </a:lnSpc>
              <a:spcBef>
                <a:spcPts val="0"/>
              </a:spcBef>
            </a:pPr>
            <a:r>
              <a:rPr lang="fr-CA"/>
              <a:t>Pourquoi un chantier en éducation?</a:t>
            </a:r>
          </a:p>
          <a:p>
            <a:pPr marL="361950" indent="-361950" algn="just">
              <a:lnSpc>
                <a:spcPct val="100000"/>
              </a:lnSpc>
              <a:spcBef>
                <a:spcPts val="1200"/>
              </a:spcBef>
            </a:pPr>
            <a:r>
              <a:rPr lang="fr-CA"/>
              <a:t>Présentation de la démarche</a:t>
            </a:r>
          </a:p>
          <a:p>
            <a:pPr marL="715963" lvl="1" indent="-357188" algn="just">
              <a:lnSpc>
                <a:spcPct val="100000"/>
              </a:lnSpc>
              <a:spcBef>
                <a:spcPts val="0"/>
              </a:spcBef>
            </a:pPr>
            <a:r>
              <a:rPr lang="fr-CA"/>
              <a:t>Étape 1</a:t>
            </a:r>
          </a:p>
          <a:p>
            <a:pPr marL="715963" lvl="1" indent="-357188" algn="just">
              <a:lnSpc>
                <a:spcPct val="100000"/>
              </a:lnSpc>
              <a:spcBef>
                <a:spcPts val="0"/>
              </a:spcBef>
            </a:pPr>
            <a:r>
              <a:rPr lang="fr-CA"/>
              <a:t>Étape 2</a:t>
            </a:r>
          </a:p>
          <a:p>
            <a:pPr marL="361950" indent="-361950" algn="just">
              <a:lnSpc>
                <a:spcPct val="100000"/>
              </a:lnSpc>
              <a:spcBef>
                <a:spcPts val="1200"/>
              </a:spcBef>
            </a:pPr>
            <a:r>
              <a:rPr lang="fr-CA"/>
              <a:t>Étape 1 : Agir pour repenser l’organisation des   réseaux</a:t>
            </a:r>
          </a:p>
          <a:p>
            <a:pPr marL="361950" indent="-361950" algn="just">
              <a:lnSpc>
                <a:spcPct val="100000"/>
              </a:lnSpc>
              <a:spcBef>
                <a:spcPts val="1200"/>
              </a:spcBef>
            </a:pPr>
            <a:r>
              <a:rPr lang="fr-CA"/>
              <a:t>Étape 2 : Repenser le rôle des institutions éducatives</a:t>
            </a:r>
          </a:p>
          <a:p>
            <a:pPr marL="361950" indent="-361950" algn="just">
              <a:lnSpc>
                <a:spcPct val="100000"/>
              </a:lnSpc>
              <a:spcBef>
                <a:spcPts val="1200"/>
              </a:spcBef>
            </a:pPr>
            <a:r>
              <a:rPr lang="fr-CA"/>
              <a:t>Discussion sur l’éducation</a:t>
            </a:r>
          </a:p>
          <a:p>
            <a:pPr marL="361950" indent="-361950" algn="just">
              <a:lnSpc>
                <a:spcPct val="100000"/>
              </a:lnSpc>
              <a:spcBef>
                <a:spcPts val="1200"/>
              </a:spcBef>
            </a:pPr>
            <a:endParaRPr lang="fr-CA" sz="2300"/>
          </a:p>
          <a:p>
            <a:pPr marL="361950" indent="-361950" algn="just">
              <a:lnSpc>
                <a:spcPct val="100000"/>
              </a:lnSpc>
              <a:spcBef>
                <a:spcPts val="1200"/>
              </a:spcBef>
            </a:pPr>
            <a:endParaRPr lang="fr-CA" sz="2300"/>
          </a:p>
        </p:txBody>
      </p:sp>
    </p:spTree>
    <p:extLst>
      <p:ext uri="{BB962C8B-B14F-4D97-AF65-F5344CB8AC3E}">
        <p14:creationId xmlns:p14="http://schemas.microsoft.com/office/powerpoint/2010/main" val="354241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9B2D-00E9-427C-C28A-768C6A54868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F3150A7-512C-A5CF-B251-714AC8B2268F}"/>
              </a:ext>
            </a:extLst>
          </p:cNvPr>
          <p:cNvSpPr>
            <a:spLocks noGrp="1"/>
          </p:cNvSpPr>
          <p:nvPr>
            <p:ph type="sldNum" sz="quarter" idx="12"/>
          </p:nvPr>
        </p:nvSpPr>
        <p:spPr/>
        <p:txBody>
          <a:bodyPr/>
          <a:lstStyle/>
          <a:p>
            <a:pPr algn="r"/>
            <a:fld id="{AAE10EB2-5E48-4C1E-A107-DC1CF0B3B332}" type="slidenum">
              <a:rPr lang="fr-CA" sz="1400" smtClean="0"/>
              <a:pPr algn="r"/>
              <a:t>4</a:t>
            </a:fld>
            <a:endParaRPr lang="fr-CA" sz="1400"/>
          </a:p>
        </p:txBody>
      </p:sp>
      <p:sp>
        <p:nvSpPr>
          <p:cNvPr id="2" name="Espace réservé du texte 1">
            <a:extLst>
              <a:ext uri="{FF2B5EF4-FFF2-40B4-BE49-F238E27FC236}">
                <a16:creationId xmlns:a16="http://schemas.microsoft.com/office/drawing/2014/main" id="{60350CDD-CDBD-6D3E-E92F-447885B5420E}"/>
              </a:ext>
            </a:extLst>
          </p:cNvPr>
          <p:cNvSpPr>
            <a:spLocks noGrp="1"/>
          </p:cNvSpPr>
          <p:nvPr>
            <p:ph type="body" sz="quarter" idx="13"/>
          </p:nvPr>
        </p:nvSpPr>
        <p:spPr>
          <a:xfrm>
            <a:off x="3362325" y="581579"/>
            <a:ext cx="8829675" cy="1290896"/>
          </a:xfrm>
        </p:spPr>
        <p:txBody>
          <a:bodyPr/>
          <a:lstStyle/>
          <a:p>
            <a:pPr marL="266700"/>
            <a:r>
              <a:rPr lang="fr-CA" sz="4000"/>
              <a:t>Pourquoi un chantier en éducation?</a:t>
            </a:r>
          </a:p>
        </p:txBody>
      </p:sp>
      <p:sp>
        <p:nvSpPr>
          <p:cNvPr id="3" name="Espace réservé du texte 2">
            <a:extLst>
              <a:ext uri="{FF2B5EF4-FFF2-40B4-BE49-F238E27FC236}">
                <a16:creationId xmlns:a16="http://schemas.microsoft.com/office/drawing/2014/main" id="{7F35299C-9473-4A25-232F-A524DAA35207}"/>
              </a:ext>
            </a:extLst>
          </p:cNvPr>
          <p:cNvSpPr>
            <a:spLocks noGrp="1"/>
          </p:cNvSpPr>
          <p:nvPr>
            <p:ph type="body" sz="quarter" idx="14"/>
          </p:nvPr>
        </p:nvSpPr>
        <p:spPr>
          <a:xfrm>
            <a:off x="3619500" y="1872475"/>
            <a:ext cx="7925686" cy="4210345"/>
          </a:xfrm>
        </p:spPr>
        <p:txBody>
          <a:bodyPr/>
          <a:lstStyle/>
          <a:p>
            <a:pPr marL="361950" indent="-361950" algn="just">
              <a:lnSpc>
                <a:spcPct val="100000"/>
              </a:lnSpc>
              <a:spcBef>
                <a:spcPts val="1200"/>
              </a:spcBef>
            </a:pPr>
            <a:r>
              <a:rPr lang="fr-CA"/>
              <a:t>Décision découlant du Congrès de la CSQ </a:t>
            </a:r>
            <a:br>
              <a:rPr lang="fr-CA"/>
            </a:br>
            <a:r>
              <a:rPr lang="fr-CA"/>
              <a:t>de 2024</a:t>
            </a:r>
          </a:p>
          <a:p>
            <a:pPr marL="361950" indent="-361950" algn="just">
              <a:lnSpc>
                <a:spcPct val="100000"/>
              </a:lnSpc>
              <a:spcBef>
                <a:spcPts val="1200"/>
              </a:spcBef>
            </a:pPr>
            <a:r>
              <a:rPr lang="fr-CA"/>
              <a:t>La dernière réflexion collective sur l’éducation remonte à 30 ans (États généraux de 1996-1997)</a:t>
            </a:r>
          </a:p>
          <a:p>
            <a:pPr marL="361950" indent="-361950" algn="just">
              <a:lnSpc>
                <a:spcPct val="100000"/>
              </a:lnSpc>
              <a:spcBef>
                <a:spcPts val="1200"/>
              </a:spcBef>
            </a:pPr>
            <a:r>
              <a:rPr lang="fr-CA"/>
              <a:t>La Centrale réclame depuis longtemps une grande réflexion collective sur l’éducation, de la petite enfance à l’enseignement supérieur</a:t>
            </a:r>
          </a:p>
          <a:p>
            <a:pPr marL="457200" lvl="1" indent="0">
              <a:buNone/>
            </a:pPr>
            <a:endParaRPr lang="fr-CA"/>
          </a:p>
        </p:txBody>
      </p:sp>
    </p:spTree>
    <p:extLst>
      <p:ext uri="{BB962C8B-B14F-4D97-AF65-F5344CB8AC3E}">
        <p14:creationId xmlns:p14="http://schemas.microsoft.com/office/powerpoint/2010/main" val="201319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6DB21-6E71-B9B1-5A0F-C7FC95D16CFB}"/>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5BA6616-ABAA-B44D-2A10-1C9446307F15}"/>
              </a:ext>
            </a:extLst>
          </p:cNvPr>
          <p:cNvSpPr>
            <a:spLocks noGrp="1"/>
          </p:cNvSpPr>
          <p:nvPr>
            <p:ph type="sldNum" sz="quarter" idx="12"/>
          </p:nvPr>
        </p:nvSpPr>
        <p:spPr/>
        <p:txBody>
          <a:bodyPr/>
          <a:lstStyle/>
          <a:p>
            <a:pPr algn="r"/>
            <a:fld id="{AAE10EB2-5E48-4C1E-A107-DC1CF0B3B332}" type="slidenum">
              <a:rPr lang="fr-CA" sz="1400" smtClean="0"/>
              <a:pPr algn="r"/>
              <a:t>5</a:t>
            </a:fld>
            <a:endParaRPr lang="fr-CA" sz="1400"/>
          </a:p>
        </p:txBody>
      </p:sp>
      <p:sp>
        <p:nvSpPr>
          <p:cNvPr id="2" name="Espace réservé du texte 1">
            <a:extLst>
              <a:ext uri="{FF2B5EF4-FFF2-40B4-BE49-F238E27FC236}">
                <a16:creationId xmlns:a16="http://schemas.microsoft.com/office/drawing/2014/main" id="{BA25FD38-1B2E-7DF2-EE89-DA3B1D139A15}"/>
              </a:ext>
            </a:extLst>
          </p:cNvPr>
          <p:cNvSpPr>
            <a:spLocks noGrp="1"/>
          </p:cNvSpPr>
          <p:nvPr>
            <p:ph type="body" sz="quarter" idx="13"/>
          </p:nvPr>
        </p:nvSpPr>
        <p:spPr>
          <a:xfrm>
            <a:off x="3362325" y="581579"/>
            <a:ext cx="8829675" cy="1290896"/>
          </a:xfrm>
        </p:spPr>
        <p:txBody>
          <a:bodyPr/>
          <a:lstStyle/>
          <a:p>
            <a:pPr marL="266700"/>
            <a:r>
              <a:rPr lang="fr-CA" sz="4000"/>
              <a:t>Pourquoi un chantier en éducation ? </a:t>
            </a:r>
            <a:r>
              <a:rPr lang="fr-CA" sz="2400"/>
              <a:t>(suite)</a:t>
            </a:r>
          </a:p>
        </p:txBody>
      </p:sp>
      <p:sp>
        <p:nvSpPr>
          <p:cNvPr id="3" name="Espace réservé du texte 2">
            <a:extLst>
              <a:ext uri="{FF2B5EF4-FFF2-40B4-BE49-F238E27FC236}">
                <a16:creationId xmlns:a16="http://schemas.microsoft.com/office/drawing/2014/main" id="{5310AFA2-F58D-B0E7-B2F6-A9DE4E7EA741}"/>
              </a:ext>
            </a:extLst>
          </p:cNvPr>
          <p:cNvSpPr>
            <a:spLocks noGrp="1"/>
          </p:cNvSpPr>
          <p:nvPr>
            <p:ph type="body" sz="quarter" idx="14"/>
          </p:nvPr>
        </p:nvSpPr>
        <p:spPr>
          <a:xfrm>
            <a:off x="3619500" y="1872475"/>
            <a:ext cx="7925686" cy="4210345"/>
          </a:xfrm>
        </p:spPr>
        <p:txBody>
          <a:bodyPr/>
          <a:lstStyle/>
          <a:p>
            <a:pPr marL="361950" indent="-361950" algn="just">
              <a:lnSpc>
                <a:spcPct val="100000"/>
              </a:lnSpc>
              <a:spcBef>
                <a:spcPts val="1200"/>
              </a:spcBef>
            </a:pPr>
            <a:r>
              <a:rPr lang="fr-CA"/>
              <a:t>Les fruits de la démarche servent à monter une plateforme CSQ en éducation qui :</a:t>
            </a:r>
          </a:p>
          <a:p>
            <a:pPr marL="715963" lvl="1" indent="-358775" algn="just">
              <a:lnSpc>
                <a:spcPct val="100000"/>
              </a:lnSpc>
              <a:spcBef>
                <a:spcPts val="1200"/>
              </a:spcBef>
            </a:pPr>
            <a:r>
              <a:rPr lang="fr-CA"/>
              <a:t>Vise l’égalité des chances</a:t>
            </a:r>
          </a:p>
          <a:p>
            <a:pPr marL="715963" lvl="1" indent="-357188" algn="just">
              <a:lnSpc>
                <a:spcPct val="100000"/>
              </a:lnSpc>
              <a:spcBef>
                <a:spcPts val="1200"/>
              </a:spcBef>
            </a:pPr>
            <a:r>
              <a:rPr lang="fr-CA"/>
              <a:t>Place l’enfant, l’élève, jeune et adulte, l’étudiante et l’étudiant au cœur de nos choix</a:t>
            </a:r>
          </a:p>
          <a:p>
            <a:pPr marL="361950" indent="-361950" algn="just">
              <a:lnSpc>
                <a:spcPct val="100000"/>
              </a:lnSpc>
              <a:spcBef>
                <a:spcPts val="1200"/>
              </a:spcBef>
            </a:pPr>
            <a:r>
              <a:rPr lang="fr-CA"/>
              <a:t>Lancement de la plateforme à l’automne 2026</a:t>
            </a:r>
          </a:p>
          <a:p>
            <a:pPr marL="715963" lvl="1" indent="-358775" algn="just">
              <a:lnSpc>
                <a:spcPct val="100000"/>
              </a:lnSpc>
              <a:spcBef>
                <a:spcPts val="1200"/>
              </a:spcBef>
            </a:pPr>
            <a:r>
              <a:rPr lang="fr-CA"/>
              <a:t>Les idées à défendre par la CSQ en éducation, notamment dans le cadre d’une grande réflexion</a:t>
            </a:r>
          </a:p>
          <a:p>
            <a:pPr marL="457200" lvl="1" indent="0">
              <a:buNone/>
            </a:pPr>
            <a:endParaRPr lang="fr-CA"/>
          </a:p>
        </p:txBody>
      </p:sp>
    </p:spTree>
    <p:extLst>
      <p:ext uri="{BB962C8B-B14F-4D97-AF65-F5344CB8AC3E}">
        <p14:creationId xmlns:p14="http://schemas.microsoft.com/office/powerpoint/2010/main" val="179920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4194-A8EB-D78A-68A1-6612FDEA8CEB}"/>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34073BA-B075-9570-C96F-CCDF0E5D88C6}"/>
              </a:ext>
            </a:extLst>
          </p:cNvPr>
          <p:cNvSpPr>
            <a:spLocks noGrp="1"/>
          </p:cNvSpPr>
          <p:nvPr>
            <p:ph type="sldNum" sz="quarter" idx="12"/>
          </p:nvPr>
        </p:nvSpPr>
        <p:spPr/>
        <p:txBody>
          <a:bodyPr/>
          <a:lstStyle/>
          <a:p>
            <a:pPr algn="r"/>
            <a:fld id="{AAE10EB2-5E48-4C1E-A107-DC1CF0B3B332}" type="slidenum">
              <a:rPr lang="fr-CA" sz="1400" smtClean="0"/>
              <a:pPr algn="r"/>
              <a:t>6</a:t>
            </a:fld>
            <a:endParaRPr lang="fr-CA"/>
          </a:p>
        </p:txBody>
      </p:sp>
      <p:sp>
        <p:nvSpPr>
          <p:cNvPr id="2" name="Espace réservé du texte 1">
            <a:extLst>
              <a:ext uri="{FF2B5EF4-FFF2-40B4-BE49-F238E27FC236}">
                <a16:creationId xmlns:a16="http://schemas.microsoft.com/office/drawing/2014/main" id="{263F0CBF-3314-8F2B-8ADB-B3E9D3437B3D}"/>
              </a:ext>
            </a:extLst>
          </p:cNvPr>
          <p:cNvSpPr>
            <a:spLocks noGrp="1"/>
          </p:cNvSpPr>
          <p:nvPr>
            <p:ph type="body" sz="quarter" idx="13"/>
          </p:nvPr>
        </p:nvSpPr>
        <p:spPr>
          <a:xfrm>
            <a:off x="3371850" y="571378"/>
            <a:ext cx="8820150" cy="883708"/>
          </a:xfrm>
        </p:spPr>
        <p:txBody>
          <a:bodyPr/>
          <a:lstStyle/>
          <a:p>
            <a:pPr marL="266700"/>
            <a:r>
              <a:rPr lang="fr-CA" sz="4000"/>
              <a:t>Présentation de la démarche</a:t>
            </a:r>
          </a:p>
        </p:txBody>
      </p:sp>
      <p:sp>
        <p:nvSpPr>
          <p:cNvPr id="3" name="Espace réservé du texte 2">
            <a:extLst>
              <a:ext uri="{FF2B5EF4-FFF2-40B4-BE49-F238E27FC236}">
                <a16:creationId xmlns:a16="http://schemas.microsoft.com/office/drawing/2014/main" id="{04226A4F-2A5D-3483-DF70-630178819EEE}"/>
              </a:ext>
            </a:extLst>
          </p:cNvPr>
          <p:cNvSpPr>
            <a:spLocks noGrp="1"/>
          </p:cNvSpPr>
          <p:nvPr>
            <p:ph type="body" sz="quarter" idx="14"/>
          </p:nvPr>
        </p:nvSpPr>
        <p:spPr>
          <a:xfrm>
            <a:off x="3692525" y="1455085"/>
            <a:ext cx="7661276" cy="5266389"/>
          </a:xfrm>
        </p:spPr>
        <p:txBody>
          <a:bodyPr/>
          <a:lstStyle/>
          <a:p>
            <a:pPr marL="361950" indent="-361950" algn="just">
              <a:lnSpc>
                <a:spcPct val="100000"/>
              </a:lnSpc>
              <a:spcBef>
                <a:spcPts val="1200"/>
              </a:spcBef>
            </a:pPr>
            <a:r>
              <a:rPr lang="fr-CA">
                <a:latin typeface="Century Gothic" panose="020B0502020202020204" pitchFamily="34" charset="0"/>
                <a:cs typeface="Arial"/>
              </a:rPr>
              <a:t>Deux étapes </a:t>
            </a:r>
          </a:p>
          <a:p>
            <a:pPr marL="361950" lvl="1" indent="-361950" algn="just">
              <a:lnSpc>
                <a:spcPct val="100000"/>
              </a:lnSpc>
              <a:spcBef>
                <a:spcPts val="1200"/>
              </a:spcBef>
            </a:pPr>
            <a:r>
              <a:rPr lang="fr-CA">
                <a:latin typeface="Century Gothic" panose="020B0502020202020204" pitchFamily="34" charset="0"/>
                <a:cs typeface="Arial"/>
              </a:rPr>
              <a:t>Agir pour revoir l’organisation des réseaux (complétée)</a:t>
            </a:r>
          </a:p>
          <a:p>
            <a:pPr marL="361950" lvl="1" indent="-361950" algn="just">
              <a:lnSpc>
                <a:spcPct val="100000"/>
              </a:lnSpc>
              <a:spcBef>
                <a:spcPts val="1200"/>
              </a:spcBef>
            </a:pPr>
            <a:r>
              <a:rPr lang="fr-CA">
                <a:latin typeface="Century Gothic" panose="020B0502020202020204" pitchFamily="34" charset="0"/>
                <a:cs typeface="Arial"/>
              </a:rPr>
              <a:t>Repenser le rôle des institutions éducatives et agir socialement (bientôt en consultation auprès des membres)</a:t>
            </a:r>
          </a:p>
          <a:p>
            <a:pPr marL="228600" lvl="1" indent="0" algn="just">
              <a:lnSpc>
                <a:spcPct val="100000"/>
              </a:lnSpc>
              <a:spcBef>
                <a:spcPts val="1200"/>
              </a:spcBef>
              <a:buNone/>
            </a:pPr>
            <a:endParaRPr lang="fr-CA">
              <a:latin typeface="Arial"/>
              <a:cs typeface="Arial"/>
            </a:endParaRPr>
          </a:p>
          <a:p>
            <a:pPr marL="457200" lvl="1" indent="0" algn="just">
              <a:lnSpc>
                <a:spcPct val="100000"/>
              </a:lnSpc>
              <a:spcBef>
                <a:spcPts val="0"/>
              </a:spcBef>
              <a:buNone/>
            </a:pPr>
            <a:endParaRPr lang="fr-CA">
              <a:latin typeface="Arial"/>
              <a:cs typeface="Arial"/>
            </a:endParaRPr>
          </a:p>
          <a:p>
            <a:pPr marL="0" indent="0">
              <a:buNone/>
            </a:pPr>
            <a:endParaRPr lang="fr-CA"/>
          </a:p>
        </p:txBody>
      </p:sp>
    </p:spTree>
    <p:extLst>
      <p:ext uri="{BB962C8B-B14F-4D97-AF65-F5344CB8AC3E}">
        <p14:creationId xmlns:p14="http://schemas.microsoft.com/office/powerpoint/2010/main" val="93092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4B2F-5082-0D3A-CB61-B5B73707492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34FDEC0-223A-3923-A197-B3F8260DEFC0}"/>
              </a:ext>
            </a:extLst>
          </p:cNvPr>
          <p:cNvSpPr>
            <a:spLocks noGrp="1"/>
          </p:cNvSpPr>
          <p:nvPr>
            <p:ph type="sldNum" sz="quarter" idx="12"/>
          </p:nvPr>
        </p:nvSpPr>
        <p:spPr/>
        <p:txBody>
          <a:bodyPr/>
          <a:lstStyle/>
          <a:p>
            <a:pPr algn="r"/>
            <a:fld id="{AAE10EB2-5E48-4C1E-A107-DC1CF0B3B332}" type="slidenum">
              <a:rPr lang="fr-CA" sz="1400" smtClean="0"/>
              <a:pPr algn="r"/>
              <a:t>7</a:t>
            </a:fld>
            <a:endParaRPr lang="fr-CA" sz="1400"/>
          </a:p>
        </p:txBody>
      </p:sp>
      <p:sp>
        <p:nvSpPr>
          <p:cNvPr id="2" name="Espace réservé du texte 1">
            <a:extLst>
              <a:ext uri="{FF2B5EF4-FFF2-40B4-BE49-F238E27FC236}">
                <a16:creationId xmlns:a16="http://schemas.microsoft.com/office/drawing/2014/main" id="{B7FB1B95-7312-8A94-97C6-4211A91BEDE2}"/>
              </a:ext>
            </a:extLst>
          </p:cNvPr>
          <p:cNvSpPr>
            <a:spLocks noGrp="1"/>
          </p:cNvSpPr>
          <p:nvPr>
            <p:ph type="body" sz="quarter" idx="13"/>
          </p:nvPr>
        </p:nvSpPr>
        <p:spPr>
          <a:xfrm>
            <a:off x="3381375" y="528256"/>
            <a:ext cx="8810625" cy="883708"/>
          </a:xfrm>
        </p:spPr>
        <p:txBody>
          <a:bodyPr/>
          <a:lstStyle/>
          <a:p>
            <a:pPr marL="266700"/>
            <a:r>
              <a:rPr lang="fr-CA" sz="4000"/>
              <a:t>Présentation de la démarche </a:t>
            </a:r>
            <a:r>
              <a:rPr lang="fr-CA" sz="2400"/>
              <a:t>(suite)</a:t>
            </a:r>
          </a:p>
        </p:txBody>
      </p:sp>
      <p:sp>
        <p:nvSpPr>
          <p:cNvPr id="3" name="Espace réservé du texte 2">
            <a:extLst>
              <a:ext uri="{FF2B5EF4-FFF2-40B4-BE49-F238E27FC236}">
                <a16:creationId xmlns:a16="http://schemas.microsoft.com/office/drawing/2014/main" id="{184EE2AE-60AB-285C-DC4B-033C6F6802F2}"/>
              </a:ext>
            </a:extLst>
          </p:cNvPr>
          <p:cNvSpPr>
            <a:spLocks noGrp="1"/>
          </p:cNvSpPr>
          <p:nvPr>
            <p:ph type="body" sz="quarter" idx="14"/>
          </p:nvPr>
        </p:nvSpPr>
        <p:spPr>
          <a:xfrm>
            <a:off x="3683000" y="1882689"/>
            <a:ext cx="7670800" cy="4284896"/>
          </a:xfrm>
        </p:spPr>
        <p:txBody>
          <a:bodyPr/>
          <a:lstStyle/>
          <a:p>
            <a:pPr marL="0" indent="0">
              <a:buNone/>
            </a:pPr>
            <a:r>
              <a:rPr lang="fr-CA"/>
              <a:t>Pour chaque étape, trois temps</a:t>
            </a:r>
          </a:p>
        </p:txBody>
      </p:sp>
      <p:graphicFrame>
        <p:nvGraphicFramePr>
          <p:cNvPr id="5" name="Diagramme 4">
            <a:extLst>
              <a:ext uri="{FF2B5EF4-FFF2-40B4-BE49-F238E27FC236}">
                <a16:creationId xmlns:a16="http://schemas.microsoft.com/office/drawing/2014/main" id="{619254C1-4AC3-74C3-D769-D65D4CB2EE6A}"/>
              </a:ext>
            </a:extLst>
          </p:cNvPr>
          <p:cNvGraphicFramePr/>
          <p:nvPr>
            <p:extLst>
              <p:ext uri="{D42A27DB-BD31-4B8C-83A1-F6EECF244321}">
                <p14:modId xmlns:p14="http://schemas.microsoft.com/office/powerpoint/2010/main" val="291914838"/>
              </p:ext>
            </p:extLst>
          </p:nvPr>
        </p:nvGraphicFramePr>
        <p:xfrm>
          <a:off x="3979862" y="2073602"/>
          <a:ext cx="7077075" cy="4093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85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2AE48A2-12FD-27A4-08AD-A78C883D40D5}"/>
              </a:ext>
            </a:extLst>
          </p:cNvPr>
          <p:cNvSpPr>
            <a:spLocks noGrp="1"/>
          </p:cNvSpPr>
          <p:nvPr>
            <p:ph type="sldNum" sz="quarter" idx="12"/>
          </p:nvPr>
        </p:nvSpPr>
        <p:spPr/>
        <p:txBody>
          <a:bodyPr/>
          <a:lstStyle/>
          <a:p>
            <a:pPr algn="r"/>
            <a:fld id="{AAE10EB2-5E48-4C1E-A107-DC1CF0B3B332}" type="slidenum">
              <a:rPr lang="fr-CA" sz="1400" smtClean="0"/>
              <a:pPr algn="r"/>
              <a:t>8</a:t>
            </a:fld>
            <a:endParaRPr lang="fr-CA"/>
          </a:p>
        </p:txBody>
      </p:sp>
      <p:sp>
        <p:nvSpPr>
          <p:cNvPr id="2" name="Espace réservé du texte 1"/>
          <p:cNvSpPr>
            <a:spLocks noGrp="1"/>
          </p:cNvSpPr>
          <p:nvPr>
            <p:ph type="body" sz="quarter" idx="13"/>
          </p:nvPr>
        </p:nvSpPr>
        <p:spPr>
          <a:xfrm>
            <a:off x="3371850" y="393248"/>
            <a:ext cx="8820150" cy="883708"/>
          </a:xfrm>
        </p:spPr>
        <p:txBody>
          <a:bodyPr/>
          <a:lstStyle/>
          <a:p>
            <a:pPr marL="266700"/>
            <a:r>
              <a:rPr lang="fr-CA" sz="4000"/>
              <a:t>Étape 1 : Agir pour revoir l’organisation des réseaux</a:t>
            </a:r>
          </a:p>
          <a:p>
            <a:pPr marL="266700"/>
            <a:endParaRPr lang="fr-CA" sz="4000"/>
          </a:p>
        </p:txBody>
      </p:sp>
      <p:sp>
        <p:nvSpPr>
          <p:cNvPr id="3" name="Espace réservé du texte 2"/>
          <p:cNvSpPr>
            <a:spLocks noGrp="1"/>
          </p:cNvSpPr>
          <p:nvPr>
            <p:ph type="body" sz="quarter" idx="14"/>
          </p:nvPr>
        </p:nvSpPr>
        <p:spPr>
          <a:xfrm>
            <a:off x="3683000" y="1689629"/>
            <a:ext cx="7670800" cy="4666721"/>
          </a:xfrm>
        </p:spPr>
        <p:txBody>
          <a:bodyPr/>
          <a:lstStyle/>
          <a:p>
            <a:pPr marL="361950" indent="-361950">
              <a:spcBef>
                <a:spcPts val="1200"/>
              </a:spcBef>
            </a:pPr>
            <a:r>
              <a:rPr lang="fr-CA"/>
              <a:t>Décision du Congrès (6.17) : </a:t>
            </a:r>
          </a:p>
          <a:p>
            <a:pPr marL="714375" lvl="1" indent="-352425">
              <a:spcBef>
                <a:spcPts val="1200"/>
              </a:spcBef>
            </a:pPr>
            <a:r>
              <a:rPr lang="fr-CA" b="0"/>
              <a:t>« Que la CSQ et nous, ses affiliés, défendions une vision de l’éducation basée sur les valeurs d’équité, d’égalité des chances et de justice sociale, qui favorise le vivre-ensemble ainsi que l’éducation citoyenne et qui prenne en compte :</a:t>
            </a:r>
          </a:p>
          <a:p>
            <a:pPr marL="1076325" lvl="2" indent="-361950">
              <a:spcBef>
                <a:spcPts val="1200"/>
              </a:spcBef>
            </a:pPr>
            <a:r>
              <a:rPr lang="fr-CA" sz="2400"/>
              <a:t>Les obstacles à un accès juste et équitable à l’éducation, de la petite enfance à l’enseignement supérieur »</a:t>
            </a:r>
            <a:endParaRPr lang="fr-CA" sz="2400" b="0"/>
          </a:p>
          <a:p>
            <a:pPr marL="0" indent="0">
              <a:buNone/>
            </a:pPr>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207309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0296-60BF-F653-4EB4-95598687DDB7}"/>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87D4958-05AE-AFC6-61FD-48163FF881E8}"/>
              </a:ext>
            </a:extLst>
          </p:cNvPr>
          <p:cNvSpPr>
            <a:spLocks noGrp="1"/>
          </p:cNvSpPr>
          <p:nvPr>
            <p:ph type="sldNum" sz="quarter" idx="12"/>
          </p:nvPr>
        </p:nvSpPr>
        <p:spPr/>
        <p:txBody>
          <a:bodyPr/>
          <a:lstStyle/>
          <a:p>
            <a:pPr algn="r"/>
            <a:fld id="{AAE10EB2-5E48-4C1E-A107-DC1CF0B3B332}" type="slidenum">
              <a:rPr lang="fr-CA" sz="1400" smtClean="0"/>
              <a:pPr algn="r"/>
              <a:t>9</a:t>
            </a:fld>
            <a:endParaRPr lang="fr-CA"/>
          </a:p>
        </p:txBody>
      </p:sp>
      <p:sp>
        <p:nvSpPr>
          <p:cNvPr id="2" name="Espace réservé du texte 1">
            <a:extLst>
              <a:ext uri="{FF2B5EF4-FFF2-40B4-BE49-F238E27FC236}">
                <a16:creationId xmlns:a16="http://schemas.microsoft.com/office/drawing/2014/main" id="{8A1209FA-C6D6-D36B-D1C0-98D53E4BDF3A}"/>
              </a:ext>
            </a:extLst>
          </p:cNvPr>
          <p:cNvSpPr>
            <a:spLocks noGrp="1"/>
          </p:cNvSpPr>
          <p:nvPr>
            <p:ph type="body" sz="quarter" idx="13"/>
          </p:nvPr>
        </p:nvSpPr>
        <p:spPr>
          <a:xfrm>
            <a:off x="3371850" y="393248"/>
            <a:ext cx="8820150" cy="883708"/>
          </a:xfrm>
        </p:spPr>
        <p:txBody>
          <a:bodyPr/>
          <a:lstStyle/>
          <a:p>
            <a:pPr marL="266700"/>
            <a:r>
              <a:rPr lang="fr-CA" sz="4000"/>
              <a:t>Étape 1 : Agir pour revoir l’organisation des réseaux </a:t>
            </a:r>
            <a:r>
              <a:rPr lang="fr-CA" sz="2400"/>
              <a:t>(suite)</a:t>
            </a:r>
          </a:p>
        </p:txBody>
      </p:sp>
      <p:sp>
        <p:nvSpPr>
          <p:cNvPr id="3" name="Espace réservé du texte 2">
            <a:extLst>
              <a:ext uri="{FF2B5EF4-FFF2-40B4-BE49-F238E27FC236}">
                <a16:creationId xmlns:a16="http://schemas.microsoft.com/office/drawing/2014/main" id="{7DB64638-B233-2675-BF0F-41D627AF2249}"/>
              </a:ext>
            </a:extLst>
          </p:cNvPr>
          <p:cNvSpPr>
            <a:spLocks noGrp="1"/>
          </p:cNvSpPr>
          <p:nvPr>
            <p:ph type="body" sz="quarter" idx="14"/>
          </p:nvPr>
        </p:nvSpPr>
        <p:spPr>
          <a:xfrm>
            <a:off x="3683000" y="1689629"/>
            <a:ext cx="7670800" cy="4666721"/>
          </a:xfrm>
        </p:spPr>
        <p:txBody>
          <a:bodyPr/>
          <a:lstStyle/>
          <a:p>
            <a:pPr>
              <a:spcBef>
                <a:spcPts val="1200"/>
              </a:spcBef>
            </a:pPr>
            <a:r>
              <a:rPr lang="fr-CA"/>
              <a:t>Décision du Congrès (6.18) : </a:t>
            </a:r>
          </a:p>
          <a:p>
            <a:pPr lvl="1">
              <a:spcBef>
                <a:spcPts val="1200"/>
              </a:spcBef>
            </a:pPr>
            <a:r>
              <a:rPr lang="fr-CA" b="0"/>
              <a:t>« Que la CSQ et ses affiliés définissent et défendent  un projet qui concrétise la mixité sociale et scolaire au sein des classes et des établissements afin d’assurer que toutes et tous jouissent de l’égalité des chances</a:t>
            </a:r>
            <a:r>
              <a:rPr lang="fr-CA" b="0">
                <a:solidFill>
                  <a:srgbClr val="FF0000"/>
                </a:solidFill>
              </a:rPr>
              <a:t>.</a:t>
            </a:r>
            <a:r>
              <a:rPr lang="fr-CA" b="0"/>
              <a:t> »</a:t>
            </a:r>
          </a:p>
          <a:p>
            <a:pPr>
              <a:spcBef>
                <a:spcPts val="1200"/>
              </a:spcBef>
            </a:pPr>
            <a:r>
              <a:rPr lang="fr-CA"/>
              <a:t>Contenu traité par secteur (petite enfance, scolaire, enseignement supérieur)</a:t>
            </a:r>
          </a:p>
          <a:p>
            <a:pPr>
              <a:spcBef>
                <a:spcPts val="1200"/>
              </a:spcBef>
            </a:pPr>
            <a:r>
              <a:rPr lang="fr-CA"/>
              <a:t>Orientations adoptées et rendues publiques en octobre 2025</a:t>
            </a:r>
          </a:p>
          <a:p>
            <a:pPr marL="0" indent="0">
              <a:buNone/>
            </a:pPr>
            <a:endParaRPr lang="fr-CA" b="0"/>
          </a:p>
          <a:p>
            <a:endParaRPr lang="fr-CA" b="0"/>
          </a:p>
          <a:p>
            <a:endParaRPr lang="fr-CA" b="0"/>
          </a:p>
          <a:p>
            <a:pPr marL="0" indent="0">
              <a:buNone/>
            </a:pPr>
            <a:endParaRPr lang="fr-CA" b="0"/>
          </a:p>
          <a:p>
            <a:endParaRPr lang="fr-CA" b="0"/>
          </a:p>
        </p:txBody>
      </p:sp>
    </p:spTree>
    <p:extLst>
      <p:ext uri="{BB962C8B-B14F-4D97-AF65-F5344CB8AC3E}">
        <p14:creationId xmlns:p14="http://schemas.microsoft.com/office/powerpoint/2010/main" val="2325285009"/>
      </p:ext>
    </p:extLst>
  </p:cSld>
  <p:clrMapOvr>
    <a:masterClrMapping/>
  </p:clrMapOvr>
</p:sld>
</file>

<file path=ppt/theme/theme1.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9DB0F1EBD11448A355A5F0112A0162" ma:contentTypeVersion="8" ma:contentTypeDescription="Crée un document." ma:contentTypeScope="" ma:versionID="445aec2032bc1b05eadf417aa192e0bc">
  <xsd:schema xmlns:xsd="http://www.w3.org/2001/XMLSchema" xmlns:xs="http://www.w3.org/2001/XMLSchema" xmlns:p="http://schemas.microsoft.com/office/2006/metadata/properties" xmlns:ns2="dc06e792-3df1-4150-9cbd-76997002671e" targetNamespace="http://schemas.microsoft.com/office/2006/metadata/properties" ma:root="true" ma:fieldsID="af196085142e32f4f01be284c0846b9b" ns2:_="">
    <xsd:import namespace="dc06e792-3df1-4150-9cbd-7699700267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6e792-3df1-4150-9cbd-769970026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410DB-7571-423B-87B6-C0DE1B6F6799}">
  <ds:schemaRefs>
    <ds:schemaRef ds:uri="http://purl.org/dc/dcmitype/"/>
    <ds:schemaRef ds:uri="http://schemas.microsoft.com/office/2006/documentManagement/types"/>
    <ds:schemaRef ds:uri="http://www.w3.org/XML/1998/namespace"/>
    <ds:schemaRef ds:uri="dc06e792-3df1-4150-9cbd-76997002671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45935FE-0F56-40D9-BDA5-7CF9D7C43F70}">
  <ds:schemaRefs>
    <ds:schemaRef ds:uri="http://schemas.microsoft.com/sharepoint/v3/contenttype/forms"/>
  </ds:schemaRefs>
</ds:datastoreItem>
</file>

<file path=customXml/itemProps3.xml><?xml version="1.0" encoding="utf-8"?>
<ds:datastoreItem xmlns:ds="http://schemas.openxmlformats.org/officeDocument/2006/customXml" ds:itemID="{8940DF22-38E8-4A3F-BDAD-31D2E7B78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6e792-3df1-4150-9cbd-769970026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fdb3b2-8627-411b-9af1-04540f5ff4ea}" enabled="0" method="" siteId="{f6fdb3b2-8627-411b-9af1-04540f5ff4ea}" removed="1"/>
</clbl:labelList>
</file>

<file path=docProps/app.xml><?xml version="1.0" encoding="utf-8"?>
<Properties xmlns="http://schemas.openxmlformats.org/officeDocument/2006/extended-properties" xmlns:vt="http://schemas.openxmlformats.org/officeDocument/2006/docPropsVTypes">
  <TotalTime>1</TotalTime>
  <Words>1329</Words>
  <Application>Microsoft Office PowerPoint</Application>
  <PresentationFormat>Grand écran</PresentationFormat>
  <Paragraphs>182</Paragraphs>
  <Slides>24</Slides>
  <Notes>24</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24</vt:i4>
      </vt:variant>
    </vt:vector>
  </HeadingPairs>
  <TitlesOfParts>
    <vt:vector size="34" baseType="lpstr">
      <vt:lpstr>Aptos</vt:lpstr>
      <vt:lpstr>Arial</vt:lpstr>
      <vt:lpstr>Century Gothic</vt:lpstr>
      <vt:lpstr>Poppins Bold</vt:lpstr>
      <vt:lpstr>Symbol</vt:lpstr>
      <vt:lpstr>3_Conception personnalisée</vt:lpstr>
      <vt:lpstr>Thème Office</vt:lpstr>
      <vt:lpstr>Conception personnalisée</vt:lpstr>
      <vt:lpstr>1_Conception personnalisée</vt:lpstr>
      <vt:lpstr>2_Conception personnalisée</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Karimme Vega</cp:lastModifiedBy>
  <cp:revision>2</cp:revision>
  <cp:lastPrinted>2025-11-24T18:31:42Z</cp:lastPrinted>
  <dcterms:created xsi:type="dcterms:W3CDTF">2025-05-13T19:03:40Z</dcterms:created>
  <dcterms:modified xsi:type="dcterms:W3CDTF">2026-02-11T23:43:09Z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0x010100EE9DB0F1EBD11448A355A5F0112A0162</vt:lpwstr>
  </property>
</Properties>
</file>