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s/modernComment_2A9_BB7DF2AE.xml" ContentType="application/vnd.ms-powerpoint.comment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3"/>
  </p:notesMasterIdLst>
  <p:sldIdLst>
    <p:sldId id="256" r:id="rId2"/>
    <p:sldId id="729" r:id="rId3"/>
    <p:sldId id="726" r:id="rId4"/>
    <p:sldId id="259" r:id="rId5"/>
    <p:sldId id="260" r:id="rId6"/>
    <p:sldId id="681" r:id="rId7"/>
    <p:sldId id="721" r:id="rId8"/>
    <p:sldId id="722" r:id="rId9"/>
    <p:sldId id="273" r:id="rId10"/>
    <p:sldId id="360" r:id="rId11"/>
    <p:sldId id="621" r:id="rId12"/>
    <p:sldId id="811" r:id="rId13"/>
    <p:sldId id="720" r:id="rId14"/>
    <p:sldId id="267" r:id="rId15"/>
    <p:sldId id="697" r:id="rId16"/>
    <p:sldId id="312" r:id="rId17"/>
    <p:sldId id="817" r:id="rId18"/>
    <p:sldId id="264" r:id="rId19"/>
    <p:sldId id="728" r:id="rId20"/>
    <p:sldId id="815" r:id="rId21"/>
    <p:sldId id="81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comments/modernComment_2A9_BB7DF2A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2394B28-7BEA-4776-8C70-80D529A47233}" authorId="{8728EDC4-83F5-ECA7-BD0A-080A1349264E}" created="2025-12-19T20:53:36.94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45593518" sldId="681"/>
      <ac:spMk id="2" creationId="{6C707018-04DC-4E5A-94F8-7F6E1E9902BA}"/>
      <ac:txMk cp="0" len="18">
        <ac:context len="41" hash="3844508570"/>
      </ac:txMk>
    </ac:txMkLst>
    <p188:pos x="5785884" y="602438"/>
    <p188:replyLst>
      <p188:reply id="{26C6E966-9E5D-46B3-9314-050C4A6A8821}" authorId="{8728EDC4-83F5-ECA7-BD0A-080A1349264E}" created="2025-12-19T21:10:24.520">
        <p188:txBody>
          <a:bodyPr/>
          <a:lstStyle/>
          <a:p>
            <a:r>
              <a:rPr lang="fr-CA"/>
              <a:t>Voir suggestions</a:t>
            </a:r>
          </a:p>
        </p188:txBody>
      </p188:reply>
    </p188:replyLst>
    <p188:txBody>
      <a:bodyPr/>
      <a:lstStyle/>
      <a:p>
        <a:r>
          <a:rPr lang="fr-CA"/>
          <a:t>Mieux de reprendre les memes définitions  (voir ppt d’introduction, sinon on se contredit)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182E59-D0C0-4968-982D-E42945EE388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CEDEC3-9875-40B9-952C-9015BCA1CEB7}">
      <dgm:prSet/>
      <dgm:spPr/>
      <dgm:t>
        <a:bodyPr/>
        <a:lstStyle/>
        <a:p>
          <a:r>
            <a:rPr lang="fr-CA"/>
            <a:t>Dépend de ce qui est considéré comme normal ou extrême dans une société à une époque donnée.</a:t>
          </a:r>
          <a:endParaRPr lang="en-US"/>
        </a:p>
      </dgm:t>
    </dgm:pt>
    <dgm:pt modelId="{83DEFA16-FB20-4273-8791-CDD014FB5890}" type="parTrans" cxnId="{89C6609E-00B4-48E0-837D-5B2DD5F25B4E}">
      <dgm:prSet/>
      <dgm:spPr/>
      <dgm:t>
        <a:bodyPr/>
        <a:lstStyle/>
        <a:p>
          <a:endParaRPr lang="en-US"/>
        </a:p>
      </dgm:t>
    </dgm:pt>
    <dgm:pt modelId="{E536DFEE-8E4F-4224-9277-6A14631CA54A}" type="sibTrans" cxnId="{89C6609E-00B4-48E0-837D-5B2DD5F25B4E}">
      <dgm:prSet/>
      <dgm:spPr/>
      <dgm:t>
        <a:bodyPr/>
        <a:lstStyle/>
        <a:p>
          <a:endParaRPr lang="en-US"/>
        </a:p>
      </dgm:t>
    </dgm:pt>
    <dgm:pt modelId="{868EE965-3187-44B7-8A1F-BF41216A3ACF}">
      <dgm:prSet/>
      <dgm:spPr/>
      <dgm:t>
        <a:bodyPr/>
        <a:lstStyle/>
        <a:p>
          <a:r>
            <a:rPr lang="fr-CA"/>
            <a:t>Pas une menace si elle n’est pas liée à la violence ou à d’autres actes illégaux, comme l’incitation à la haine.</a:t>
          </a:r>
          <a:endParaRPr lang="en-US"/>
        </a:p>
      </dgm:t>
    </dgm:pt>
    <dgm:pt modelId="{7A8896CB-23F7-4E47-80B6-D0E5087D3E91}" type="parTrans" cxnId="{22010AA9-7880-4799-86A8-05E297CCEB68}">
      <dgm:prSet/>
      <dgm:spPr/>
      <dgm:t>
        <a:bodyPr/>
        <a:lstStyle/>
        <a:p>
          <a:endParaRPr lang="en-US"/>
        </a:p>
      </dgm:t>
    </dgm:pt>
    <dgm:pt modelId="{4F8BB900-4F80-46EA-B8B0-DDCAA5D8DC99}" type="sibTrans" cxnId="{22010AA9-7880-4799-86A8-05E297CCEB68}">
      <dgm:prSet/>
      <dgm:spPr/>
      <dgm:t>
        <a:bodyPr/>
        <a:lstStyle/>
        <a:p>
          <a:endParaRPr lang="en-US"/>
        </a:p>
      </dgm:t>
    </dgm:pt>
    <dgm:pt modelId="{74563449-4121-4C18-B9EA-48D3CE1902D8}">
      <dgm:prSet/>
      <dgm:spPr/>
      <dgm:t>
        <a:bodyPr/>
        <a:lstStyle/>
        <a:p>
          <a:r>
            <a:rPr lang="fr-CA"/>
            <a:t>Peut même être une force de changement positive.</a:t>
          </a:r>
          <a:endParaRPr lang="en-US"/>
        </a:p>
      </dgm:t>
    </dgm:pt>
    <dgm:pt modelId="{3E3F90FF-97E9-403D-B454-0704A1AC36AA}" type="parTrans" cxnId="{7AD45FB2-C4EC-43C8-9C6C-492941960B69}">
      <dgm:prSet/>
      <dgm:spPr/>
      <dgm:t>
        <a:bodyPr/>
        <a:lstStyle/>
        <a:p>
          <a:endParaRPr lang="en-US"/>
        </a:p>
      </dgm:t>
    </dgm:pt>
    <dgm:pt modelId="{600D3568-E61A-465C-BDA2-3ED26F11BD73}" type="sibTrans" cxnId="{7AD45FB2-C4EC-43C8-9C6C-492941960B69}">
      <dgm:prSet/>
      <dgm:spPr/>
      <dgm:t>
        <a:bodyPr/>
        <a:lstStyle/>
        <a:p>
          <a:endParaRPr lang="en-US"/>
        </a:p>
      </dgm:t>
    </dgm:pt>
    <dgm:pt modelId="{FD707E48-6AA7-B84C-BAC5-B7FBDE36FAF9}" type="pres">
      <dgm:prSet presAssocID="{B4182E59-D0C0-4968-982D-E42945EE388D}" presName="vert0" presStyleCnt="0">
        <dgm:presLayoutVars>
          <dgm:dir/>
          <dgm:animOne val="branch"/>
          <dgm:animLvl val="lvl"/>
        </dgm:presLayoutVars>
      </dgm:prSet>
      <dgm:spPr/>
    </dgm:pt>
    <dgm:pt modelId="{18ACE8C1-F2A2-0145-BE9E-782B5A60AB41}" type="pres">
      <dgm:prSet presAssocID="{23CEDEC3-9875-40B9-952C-9015BCA1CEB7}" presName="thickLine" presStyleLbl="alignNode1" presStyleIdx="0" presStyleCnt="3"/>
      <dgm:spPr/>
    </dgm:pt>
    <dgm:pt modelId="{6D5B859C-9E50-FE4A-AF72-216C44175273}" type="pres">
      <dgm:prSet presAssocID="{23CEDEC3-9875-40B9-952C-9015BCA1CEB7}" presName="horz1" presStyleCnt="0"/>
      <dgm:spPr/>
    </dgm:pt>
    <dgm:pt modelId="{C42EFB24-DE2F-D046-8A6D-6643DC3B97B0}" type="pres">
      <dgm:prSet presAssocID="{23CEDEC3-9875-40B9-952C-9015BCA1CEB7}" presName="tx1" presStyleLbl="revTx" presStyleIdx="0" presStyleCnt="3"/>
      <dgm:spPr/>
    </dgm:pt>
    <dgm:pt modelId="{D6A5650E-BAAB-5946-90EF-9B67B13E45F0}" type="pres">
      <dgm:prSet presAssocID="{23CEDEC3-9875-40B9-952C-9015BCA1CEB7}" presName="vert1" presStyleCnt="0"/>
      <dgm:spPr/>
    </dgm:pt>
    <dgm:pt modelId="{20F8A607-7889-174B-8032-C3CB44F81F62}" type="pres">
      <dgm:prSet presAssocID="{868EE965-3187-44B7-8A1F-BF41216A3ACF}" presName="thickLine" presStyleLbl="alignNode1" presStyleIdx="1" presStyleCnt="3"/>
      <dgm:spPr/>
    </dgm:pt>
    <dgm:pt modelId="{ACA21800-DB79-7C49-8C96-CD740645F40C}" type="pres">
      <dgm:prSet presAssocID="{868EE965-3187-44B7-8A1F-BF41216A3ACF}" presName="horz1" presStyleCnt="0"/>
      <dgm:spPr/>
    </dgm:pt>
    <dgm:pt modelId="{888D09E6-8E85-FA43-A460-158AB7D80A49}" type="pres">
      <dgm:prSet presAssocID="{868EE965-3187-44B7-8A1F-BF41216A3ACF}" presName="tx1" presStyleLbl="revTx" presStyleIdx="1" presStyleCnt="3"/>
      <dgm:spPr/>
    </dgm:pt>
    <dgm:pt modelId="{F6E2CCCB-1BD1-2B41-9AFC-34C702C243F9}" type="pres">
      <dgm:prSet presAssocID="{868EE965-3187-44B7-8A1F-BF41216A3ACF}" presName="vert1" presStyleCnt="0"/>
      <dgm:spPr/>
    </dgm:pt>
    <dgm:pt modelId="{60D25533-846C-DB45-9A83-9652C74C6B47}" type="pres">
      <dgm:prSet presAssocID="{74563449-4121-4C18-B9EA-48D3CE1902D8}" presName="thickLine" presStyleLbl="alignNode1" presStyleIdx="2" presStyleCnt="3"/>
      <dgm:spPr/>
    </dgm:pt>
    <dgm:pt modelId="{806E75B1-6FF9-CA43-BA35-C97C3A9F88C2}" type="pres">
      <dgm:prSet presAssocID="{74563449-4121-4C18-B9EA-48D3CE1902D8}" presName="horz1" presStyleCnt="0"/>
      <dgm:spPr/>
    </dgm:pt>
    <dgm:pt modelId="{23C76D8E-BDF9-084A-8500-F90ABD9AA8E8}" type="pres">
      <dgm:prSet presAssocID="{74563449-4121-4C18-B9EA-48D3CE1902D8}" presName="tx1" presStyleLbl="revTx" presStyleIdx="2" presStyleCnt="3"/>
      <dgm:spPr/>
    </dgm:pt>
    <dgm:pt modelId="{4A1691AA-3655-E44B-8775-7EC63784B853}" type="pres">
      <dgm:prSet presAssocID="{74563449-4121-4C18-B9EA-48D3CE1902D8}" presName="vert1" presStyleCnt="0"/>
      <dgm:spPr/>
    </dgm:pt>
  </dgm:ptLst>
  <dgm:cxnLst>
    <dgm:cxn modelId="{5C88CE63-1058-E14D-9770-A17F07CE2623}" type="presOf" srcId="{74563449-4121-4C18-B9EA-48D3CE1902D8}" destId="{23C76D8E-BDF9-084A-8500-F90ABD9AA8E8}" srcOrd="0" destOrd="0" presId="urn:microsoft.com/office/officeart/2008/layout/LinedList"/>
    <dgm:cxn modelId="{730C1D58-D02D-3E47-B375-EFE7692097A9}" type="presOf" srcId="{868EE965-3187-44B7-8A1F-BF41216A3ACF}" destId="{888D09E6-8E85-FA43-A460-158AB7D80A49}" srcOrd="0" destOrd="0" presId="urn:microsoft.com/office/officeart/2008/layout/LinedList"/>
    <dgm:cxn modelId="{89C6609E-00B4-48E0-837D-5B2DD5F25B4E}" srcId="{B4182E59-D0C0-4968-982D-E42945EE388D}" destId="{23CEDEC3-9875-40B9-952C-9015BCA1CEB7}" srcOrd="0" destOrd="0" parTransId="{83DEFA16-FB20-4273-8791-CDD014FB5890}" sibTransId="{E536DFEE-8E4F-4224-9277-6A14631CA54A}"/>
    <dgm:cxn modelId="{1E8A9AA5-8BAD-E74A-B1EB-5777675CAE76}" type="presOf" srcId="{B4182E59-D0C0-4968-982D-E42945EE388D}" destId="{FD707E48-6AA7-B84C-BAC5-B7FBDE36FAF9}" srcOrd="0" destOrd="0" presId="urn:microsoft.com/office/officeart/2008/layout/LinedList"/>
    <dgm:cxn modelId="{22010AA9-7880-4799-86A8-05E297CCEB68}" srcId="{B4182E59-D0C0-4968-982D-E42945EE388D}" destId="{868EE965-3187-44B7-8A1F-BF41216A3ACF}" srcOrd="1" destOrd="0" parTransId="{7A8896CB-23F7-4E47-80B6-D0E5087D3E91}" sibTransId="{4F8BB900-4F80-46EA-B8B0-DDCAA5D8DC99}"/>
    <dgm:cxn modelId="{7AD45FB2-C4EC-43C8-9C6C-492941960B69}" srcId="{B4182E59-D0C0-4968-982D-E42945EE388D}" destId="{74563449-4121-4C18-B9EA-48D3CE1902D8}" srcOrd="2" destOrd="0" parTransId="{3E3F90FF-97E9-403D-B454-0704A1AC36AA}" sibTransId="{600D3568-E61A-465C-BDA2-3ED26F11BD73}"/>
    <dgm:cxn modelId="{614FB8EE-CFDE-4E4D-A297-24984097828B}" type="presOf" srcId="{23CEDEC3-9875-40B9-952C-9015BCA1CEB7}" destId="{C42EFB24-DE2F-D046-8A6D-6643DC3B97B0}" srcOrd="0" destOrd="0" presId="urn:microsoft.com/office/officeart/2008/layout/LinedList"/>
    <dgm:cxn modelId="{540DD498-986B-1F44-87DB-3C18D8C63CFC}" type="presParOf" srcId="{FD707E48-6AA7-B84C-BAC5-B7FBDE36FAF9}" destId="{18ACE8C1-F2A2-0145-BE9E-782B5A60AB41}" srcOrd="0" destOrd="0" presId="urn:microsoft.com/office/officeart/2008/layout/LinedList"/>
    <dgm:cxn modelId="{58F84E90-0CFF-FD4E-B294-ABD932981FED}" type="presParOf" srcId="{FD707E48-6AA7-B84C-BAC5-B7FBDE36FAF9}" destId="{6D5B859C-9E50-FE4A-AF72-216C44175273}" srcOrd="1" destOrd="0" presId="urn:microsoft.com/office/officeart/2008/layout/LinedList"/>
    <dgm:cxn modelId="{3AD95249-CA9E-E448-8849-4C47EE5E7EA1}" type="presParOf" srcId="{6D5B859C-9E50-FE4A-AF72-216C44175273}" destId="{C42EFB24-DE2F-D046-8A6D-6643DC3B97B0}" srcOrd="0" destOrd="0" presId="urn:microsoft.com/office/officeart/2008/layout/LinedList"/>
    <dgm:cxn modelId="{9820447C-7938-5F48-8191-D1A4256A9A0A}" type="presParOf" srcId="{6D5B859C-9E50-FE4A-AF72-216C44175273}" destId="{D6A5650E-BAAB-5946-90EF-9B67B13E45F0}" srcOrd="1" destOrd="0" presId="urn:microsoft.com/office/officeart/2008/layout/LinedList"/>
    <dgm:cxn modelId="{E1BFC888-8CD8-F547-B494-36BCD85EA225}" type="presParOf" srcId="{FD707E48-6AA7-B84C-BAC5-B7FBDE36FAF9}" destId="{20F8A607-7889-174B-8032-C3CB44F81F62}" srcOrd="2" destOrd="0" presId="urn:microsoft.com/office/officeart/2008/layout/LinedList"/>
    <dgm:cxn modelId="{2C238B85-10C1-5643-9D97-81116256B6F3}" type="presParOf" srcId="{FD707E48-6AA7-B84C-BAC5-B7FBDE36FAF9}" destId="{ACA21800-DB79-7C49-8C96-CD740645F40C}" srcOrd="3" destOrd="0" presId="urn:microsoft.com/office/officeart/2008/layout/LinedList"/>
    <dgm:cxn modelId="{7BDC21EB-E3AB-2143-8321-8712613B8D37}" type="presParOf" srcId="{ACA21800-DB79-7C49-8C96-CD740645F40C}" destId="{888D09E6-8E85-FA43-A460-158AB7D80A49}" srcOrd="0" destOrd="0" presId="urn:microsoft.com/office/officeart/2008/layout/LinedList"/>
    <dgm:cxn modelId="{CC27F804-83F7-2345-A613-91CA78293499}" type="presParOf" srcId="{ACA21800-DB79-7C49-8C96-CD740645F40C}" destId="{F6E2CCCB-1BD1-2B41-9AFC-34C702C243F9}" srcOrd="1" destOrd="0" presId="urn:microsoft.com/office/officeart/2008/layout/LinedList"/>
    <dgm:cxn modelId="{87015F0B-A2FF-0342-A15C-B47E5B573A90}" type="presParOf" srcId="{FD707E48-6AA7-B84C-BAC5-B7FBDE36FAF9}" destId="{60D25533-846C-DB45-9A83-9652C74C6B47}" srcOrd="4" destOrd="0" presId="urn:microsoft.com/office/officeart/2008/layout/LinedList"/>
    <dgm:cxn modelId="{BF18CF87-0DA3-8B41-9F97-6C72C7216F7A}" type="presParOf" srcId="{FD707E48-6AA7-B84C-BAC5-B7FBDE36FAF9}" destId="{806E75B1-6FF9-CA43-BA35-C97C3A9F88C2}" srcOrd="5" destOrd="0" presId="urn:microsoft.com/office/officeart/2008/layout/LinedList"/>
    <dgm:cxn modelId="{14E3164A-6664-4E4A-8852-08219F5192A3}" type="presParOf" srcId="{806E75B1-6FF9-CA43-BA35-C97C3A9F88C2}" destId="{23C76D8E-BDF9-084A-8500-F90ABD9AA8E8}" srcOrd="0" destOrd="0" presId="urn:microsoft.com/office/officeart/2008/layout/LinedList"/>
    <dgm:cxn modelId="{556BF48A-10B0-CA4D-B61D-B2A7287EC9F9}" type="presParOf" srcId="{806E75B1-6FF9-CA43-BA35-C97C3A9F88C2}" destId="{4A1691AA-3655-E44B-8775-7EC63784B85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CE8C1-F2A2-0145-BE9E-782B5A60AB41}">
      <dsp:nvSpPr>
        <dsp:cNvPr id="0" name=""/>
        <dsp:cNvSpPr/>
      </dsp:nvSpPr>
      <dsp:spPr>
        <a:xfrm>
          <a:off x="0" y="2111"/>
          <a:ext cx="40110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EFB24-DE2F-D046-8A6D-6643DC3B97B0}">
      <dsp:nvSpPr>
        <dsp:cNvPr id="0" name=""/>
        <dsp:cNvSpPr/>
      </dsp:nvSpPr>
      <dsp:spPr>
        <a:xfrm>
          <a:off x="0" y="2111"/>
          <a:ext cx="4011084" cy="1439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Dépend de ce qui est considéré comme normal ou extrême dans une société à une époque donnée.</a:t>
          </a:r>
          <a:endParaRPr lang="en-US" sz="2200" kern="1200"/>
        </a:p>
      </dsp:txBody>
      <dsp:txXfrm>
        <a:off x="0" y="2111"/>
        <a:ext cx="4011084" cy="1439984"/>
      </dsp:txXfrm>
    </dsp:sp>
    <dsp:sp modelId="{20F8A607-7889-174B-8032-C3CB44F81F62}">
      <dsp:nvSpPr>
        <dsp:cNvPr id="0" name=""/>
        <dsp:cNvSpPr/>
      </dsp:nvSpPr>
      <dsp:spPr>
        <a:xfrm>
          <a:off x="0" y="1442095"/>
          <a:ext cx="40110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D09E6-8E85-FA43-A460-158AB7D80A49}">
      <dsp:nvSpPr>
        <dsp:cNvPr id="0" name=""/>
        <dsp:cNvSpPr/>
      </dsp:nvSpPr>
      <dsp:spPr>
        <a:xfrm>
          <a:off x="0" y="1442095"/>
          <a:ext cx="4011084" cy="1439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Pas une menace si elle n’est pas liée à la violence ou à d’autres actes illégaux, comme l’incitation à la haine.</a:t>
          </a:r>
          <a:endParaRPr lang="en-US" sz="2200" kern="1200"/>
        </a:p>
      </dsp:txBody>
      <dsp:txXfrm>
        <a:off x="0" y="1442095"/>
        <a:ext cx="4011084" cy="1439984"/>
      </dsp:txXfrm>
    </dsp:sp>
    <dsp:sp modelId="{60D25533-846C-DB45-9A83-9652C74C6B47}">
      <dsp:nvSpPr>
        <dsp:cNvPr id="0" name=""/>
        <dsp:cNvSpPr/>
      </dsp:nvSpPr>
      <dsp:spPr>
        <a:xfrm>
          <a:off x="0" y="2882079"/>
          <a:ext cx="40110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76D8E-BDF9-084A-8500-F90ABD9AA8E8}">
      <dsp:nvSpPr>
        <dsp:cNvPr id="0" name=""/>
        <dsp:cNvSpPr/>
      </dsp:nvSpPr>
      <dsp:spPr>
        <a:xfrm>
          <a:off x="0" y="2882079"/>
          <a:ext cx="4011084" cy="1439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Peut même être une force de changement positive.</a:t>
          </a:r>
          <a:endParaRPr lang="en-US" sz="2200" kern="1200"/>
        </a:p>
      </dsp:txBody>
      <dsp:txXfrm>
        <a:off x="0" y="2882079"/>
        <a:ext cx="4011084" cy="1439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14711-3554-4ED5-854E-BD771CDE4887}" type="datetimeFigureOut">
              <a:rPr lang="en-CA" smtClean="0"/>
              <a:t>2026-02-05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5A9A6-27EE-465D-9B9D-5DB6D9173B9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3683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Jeunes armés grâce au </a:t>
            </a:r>
            <a:r>
              <a:rPr lang="fr-CA" dirty="0" err="1"/>
              <a:t>traffic</a:t>
            </a:r>
            <a:r>
              <a:rPr lang="fr-CA" dirty="0"/>
              <a:t>, imprimantes 3-D, statu social, se protéger</a:t>
            </a:r>
          </a:p>
          <a:p>
            <a:r>
              <a:rPr lang="fr-CA" dirty="0"/>
              <a:t>Pas mon expertise.</a:t>
            </a:r>
          </a:p>
          <a:p>
            <a:endParaRPr lang="fr-CA" dirty="0"/>
          </a:p>
          <a:p>
            <a:r>
              <a:rPr lang="fr-CA" dirty="0"/>
              <a:t>Intimidation en ligne: </a:t>
            </a:r>
          </a:p>
          <a:p>
            <a:r>
              <a:rPr lang="fr-CA" dirty="0"/>
              <a:t>	Pas mon expertise non plus</a:t>
            </a:r>
          </a:p>
          <a:p>
            <a:r>
              <a:rPr lang="fr-CA" dirty="0"/>
              <a:t>	Vient de l’importance de la vie sociale en ligne</a:t>
            </a:r>
          </a:p>
          <a:p>
            <a:r>
              <a:rPr lang="fr-CA" dirty="0"/>
              <a:t>	échappe au regard des adultes.</a:t>
            </a:r>
          </a:p>
          <a:p>
            <a:r>
              <a:rPr lang="fr-CA" dirty="0"/>
              <a:t>	Vulnérabilité et </a:t>
            </a:r>
            <a:r>
              <a:rPr lang="fr-CA" dirty="0" err="1"/>
              <a:t>vulnérabilisation</a:t>
            </a:r>
            <a:endParaRPr lang="fr-CA" dirty="0"/>
          </a:p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5A9A6-27EE-465D-9B9D-5DB6D9173B9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5135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Raisonnement</a:t>
            </a:r>
            <a:r>
              <a:rPr lang="fr-CA" baseline="0"/>
              <a:t> versus Narrative</a:t>
            </a:r>
            <a:endParaRPr lang="fr-CA"/>
          </a:p>
          <a:p>
            <a:r>
              <a:rPr lang="fr-CA"/>
              <a:t>Discussion</a:t>
            </a:r>
            <a:r>
              <a:rPr lang="fr-CA" baseline="0"/>
              <a:t> difficile</a:t>
            </a:r>
          </a:p>
          <a:p>
            <a:r>
              <a:rPr lang="fr-CA" baseline="0"/>
              <a:t>Pas de compromis sur les valeurs</a:t>
            </a:r>
          </a:p>
          <a:p>
            <a:r>
              <a:rPr lang="fr-CA" baseline="0"/>
              <a:t>Idéologies irréconciliables: nous avons aussi notre idéologie</a:t>
            </a:r>
          </a:p>
          <a:p>
            <a:endParaRPr lang="fr-CA" baseline="0"/>
          </a:p>
          <a:p>
            <a:r>
              <a:rPr lang="fr-CA" baseline="0"/>
              <a:t>Je n’aime pas vos idées mais je me battrai jusqu’au bout pour votre droit de les dire. (Hall, 1909, attribué à Voltaire).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47DB4-0A43-4CCA-9817-AA42E379C4B0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5812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Présence d’identités multiples, lorsque attaquée: repli identitaire et cristallisation d’une identité au détriment des autres.</a:t>
            </a:r>
            <a:endParaRPr lang="fr-CA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BDCDCC16-2DA4-46E0-BE93-546E88649881}" type="slidenum">
              <a:rPr lang="fr-CA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9</a:t>
            </a:fld>
            <a:endParaRPr lang="fr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80582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9f2524d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9f2524d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❖"/>
            </a:pPr>
            <a:r>
              <a:rPr lang="en" sz="1800">
                <a:solidFill>
                  <a:srgbClr val="595959"/>
                </a:solidFill>
              </a:rPr>
              <a:t>Une exposition massive à du contenu choquant et violent sur les réseaux sociaux,</a:t>
            </a:r>
            <a:r>
              <a:rPr lang="en" sz="1800">
                <a:solidFill>
                  <a:srgbClr val="595959"/>
                </a:solidFill>
                <a:highlight>
                  <a:schemeClr val="accent4"/>
                </a:highlight>
              </a:rPr>
              <a:t> mais aussi la violence récompensée dans les jeux vidéo </a:t>
            </a:r>
            <a:r>
              <a:rPr lang="en" sz="1800">
                <a:solidFill>
                  <a:srgbClr val="595959"/>
                </a:solidFill>
              </a:rPr>
              <a:t>peut désensibiliser beaucoup de jeunes à la violence </a:t>
            </a:r>
            <a:endParaRPr sz="1800"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❖"/>
            </a:pPr>
            <a:r>
              <a:rPr lang="en" sz="1800">
                <a:solidFill>
                  <a:srgbClr val="595959"/>
                </a:solidFill>
                <a:highlight>
                  <a:schemeClr val="accent4"/>
                </a:highlight>
              </a:rPr>
              <a:t>En réponse à cette exposition constante certains peuvent chercher à prendre un plaisir à consommer du contenu violent : donne un sentiment de contrôle, de pouvoir sur le contenu</a:t>
            </a:r>
            <a:endParaRPr sz="1800">
              <a:solidFill>
                <a:srgbClr val="595959"/>
              </a:solidFill>
              <a:highlight>
                <a:schemeClr val="accent4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❖"/>
            </a:pPr>
            <a:r>
              <a:rPr lang="en" sz="1800">
                <a:solidFill>
                  <a:srgbClr val="595959"/>
                </a:solidFill>
              </a:rPr>
              <a:t>Les acteurs de violence extrême présentés comme des monstres par les médias deviennent fascinants ou même des héros en partie parce qu’ils bouleversent la société </a:t>
            </a:r>
            <a:r>
              <a:rPr lang="en" sz="1800">
                <a:solidFill>
                  <a:srgbClr val="595959"/>
                </a:solidFill>
                <a:highlight>
                  <a:schemeClr val="accent4"/>
                </a:highlight>
              </a:rPr>
              <a:t>comme le Joker auxquels beaucoup de jeunes avaient tendance à s’identifier</a:t>
            </a:r>
            <a:endParaRPr sz="1800">
              <a:solidFill>
                <a:srgbClr val="595959"/>
              </a:solidFill>
              <a:highlight>
                <a:schemeClr val="accent4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❖"/>
            </a:pPr>
            <a:r>
              <a:rPr lang="en" sz="1800">
                <a:solidFill>
                  <a:srgbClr val="595959"/>
                </a:solidFill>
              </a:rPr>
              <a:t>Le diagnostic de psychopathie peut être revendiqué avec fierté, </a:t>
            </a:r>
            <a:r>
              <a:rPr lang="en" sz="1800">
                <a:solidFill>
                  <a:srgbClr val="595959"/>
                </a:solidFill>
                <a:highlight>
                  <a:schemeClr val="accent4"/>
                </a:highlight>
              </a:rPr>
              <a:t>faire peur sans avoir de remords devient attrayant en plus d’expliquer la désensibilisation à la violence qu’ils peuvent avoir </a:t>
            </a:r>
            <a:endParaRPr sz="1800">
              <a:solidFill>
                <a:srgbClr val="595959"/>
              </a:solidFill>
              <a:highlight>
                <a:schemeClr val="accent4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❖"/>
            </a:pPr>
            <a:r>
              <a:rPr lang="en" sz="1800">
                <a:solidFill>
                  <a:srgbClr val="595959"/>
                </a:solidFill>
                <a:highlight>
                  <a:schemeClr val="accent4"/>
                </a:highlight>
              </a:rPr>
              <a:t>On considère généralement que les jeunes surtout attirés par cette culture de glorification de la violence présentent certaines vulnérabilités mais moins de risques réelles que les autres catégories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0">
              <a:defRPr/>
            </a:pPr>
            <a:r>
              <a:rPr lang="en-US"/>
              <a:t>La </a:t>
            </a:r>
            <a:r>
              <a:rPr lang="en-US" err="1"/>
              <a:t>pandémie</a:t>
            </a:r>
            <a:r>
              <a:rPr lang="en-US"/>
              <a:t> de COVID-19 a </a:t>
            </a:r>
            <a:r>
              <a:rPr lang="en-US" err="1"/>
              <a:t>accru</a:t>
            </a:r>
            <a:r>
              <a:rPr lang="en-US"/>
              <a:t> les </a:t>
            </a:r>
            <a:r>
              <a:rPr lang="en-US" err="1"/>
              <a:t>niveaux</a:t>
            </a:r>
            <a:r>
              <a:rPr lang="en-US"/>
              <a:t> </a:t>
            </a:r>
            <a:r>
              <a:rPr lang="en-US" err="1"/>
              <a:t>d'incertitude</a:t>
            </a:r>
            <a:r>
              <a:rPr lang="en-US"/>
              <a:t> et de </a:t>
            </a:r>
            <a:r>
              <a:rPr lang="en-US" err="1"/>
              <a:t>polarisation</a:t>
            </a:r>
            <a:r>
              <a:rPr lang="en-US"/>
              <a:t> </a:t>
            </a:r>
            <a:r>
              <a:rPr lang="en-US" err="1"/>
              <a:t>sociale</a:t>
            </a:r>
            <a:r>
              <a:rPr lang="en-US"/>
              <a:t> dans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sociétés</a:t>
            </a:r>
            <a:r>
              <a:rPr lang="en-US"/>
              <a:t>, </a:t>
            </a:r>
            <a:r>
              <a:rPr lang="en-US" err="1"/>
              <a:t>compromettant</a:t>
            </a:r>
            <a:r>
              <a:rPr lang="en-US"/>
              <a:t> la </a:t>
            </a:r>
            <a:r>
              <a:rPr lang="en-US" err="1"/>
              <a:t>capacité</a:t>
            </a:r>
            <a:r>
              <a:rPr lang="en-US"/>
              <a:t> des </a:t>
            </a:r>
            <a:r>
              <a:rPr lang="en-US" err="1"/>
              <a:t>jeunes</a:t>
            </a:r>
            <a:r>
              <a:rPr lang="en-US"/>
              <a:t> </a:t>
            </a:r>
            <a:r>
              <a:rPr lang="en-US" err="1"/>
              <a:t>à</a:t>
            </a:r>
            <a:r>
              <a:rPr lang="en-US"/>
              <a:t> </a:t>
            </a:r>
            <a:r>
              <a:rPr lang="en-US" err="1"/>
              <a:t>envisager</a:t>
            </a:r>
            <a:r>
              <a:rPr lang="en-US"/>
              <a:t> un avenir </a:t>
            </a:r>
            <a:r>
              <a:rPr lang="en-US" err="1"/>
              <a:t>positif</a:t>
            </a:r>
            <a:r>
              <a:rPr lang="en-US"/>
              <a:t> et </a:t>
            </a:r>
            <a:r>
              <a:rPr lang="en-US" err="1"/>
              <a:t>à</a:t>
            </a:r>
            <a:r>
              <a:rPr lang="en-US"/>
              <a:t> conserver un </a:t>
            </a:r>
            <a:r>
              <a:rPr lang="en-US" err="1"/>
              <a:t>sens</a:t>
            </a:r>
            <a:r>
              <a:rPr lang="en-US"/>
              <a:t> </a:t>
            </a:r>
            <a:r>
              <a:rPr lang="en-US" err="1"/>
              <a:t>à</a:t>
            </a:r>
            <a:r>
              <a:rPr lang="en-US"/>
              <a:t> </a:t>
            </a:r>
            <a:r>
              <a:rPr lang="en-US" err="1"/>
              <a:t>leur</a:t>
            </a:r>
            <a:r>
              <a:rPr lang="en-US"/>
              <a:t> vie </a:t>
            </a:r>
            <a:r>
              <a:rPr lang="en-US" sz="1100"/>
              <a:t>(</a:t>
            </a:r>
            <a:r>
              <a:rPr lang="en-US" sz="1100" err="1"/>
              <a:t>Kruglanski</a:t>
            </a:r>
            <a:r>
              <a:rPr lang="en-US" sz="1100"/>
              <a:t> et al., 2021)</a:t>
            </a:r>
          </a:p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001FD-7E5C-4189-A490-B6A57896C7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30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Contre- exemple, tout ses </a:t>
            </a:r>
            <a:r>
              <a:rPr lang="fr-CA" dirty="0" err="1"/>
              <a:t>preachers</a:t>
            </a:r>
            <a:r>
              <a:rPr lang="fr-CA" dirty="0"/>
              <a:t> américains qui tonitruent leurs valeurs mais qui sont pris en flagrant délit d’homosexualité, adultère, pédophilie.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5A9A6-27EE-465D-9B9D-5DB6D9173B98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3614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  <a:t>« Les femmes préfèrent les hommes riches et dominants. »</a:t>
            </a:r>
            <a:b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</a:b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  <a:t>➝ </a:t>
            </a:r>
            <a:r>
              <a:rPr kumimoji="0" lang="fr-FR" altLang="fr-FR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  <a:t>Accueillir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  <a:t> : « Je vois que tu ressens une injustice dans les relations hommes-femmes. Peux-tu m’en dire plus sur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1200" dirty="0">
                <a:latin typeface="Merriweather" panose="00000500000000000000" pitchFamily="2" charset="0"/>
              </a:rPr>
              <a:t>                              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  <a:t> ton point de vue 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  <a:t>« Aujourd’hui, on ne peut plus être un homme sans être critiqué. »</a:t>
            </a:r>
            <a:b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</a:b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  <a:t>➝ </a:t>
            </a:r>
            <a:r>
              <a:rPr kumimoji="0" lang="fr-FR" altLang="fr-FR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  <a:t>Contenir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  <a:t> : « C’est un ressenti que plusieurs partagent. Comment cette perception affecte ta vision des relations 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1200" dirty="0">
                <a:latin typeface="Merriweather" panose="00000500000000000000" pitchFamily="2" charset="0"/>
              </a:rPr>
              <a:t>                             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  <a:t> l’école? 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  <a:t>« Le féminisme a détruit les relations homme-femme. »</a:t>
            </a:r>
            <a:b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</a:b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  <a:t>➝ </a:t>
            </a:r>
            <a:r>
              <a:rPr kumimoji="0" lang="fr-FR" altLang="fr-FR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  <a:t>Proposer un contre-point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  <a:t> : « Le féminisme a aussi permis plus de choix dans les relations. Penses-tu que cela 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1200" dirty="0">
                <a:latin typeface="Merriweather" panose="00000500000000000000" pitchFamily="2" charset="0"/>
              </a:rPr>
              <a:t>                                                              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  <a:t> des aspects positifs ? 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  <a:t>« Les hommes devraient être les pourvoyeurs de la famille. »</a:t>
            </a:r>
            <a:b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</a:b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  <a:t>➝ </a:t>
            </a:r>
            <a:r>
              <a:rPr kumimoji="0" lang="fr-FR" altLang="fr-FR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  <a:t>Recadrer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  <a:t> : « Vouloir prendre soin de sa famille est une belle valeur. Comment imagines-tu un équilibre qui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1200" dirty="0">
                <a:latin typeface="Merriweather" panose="00000500000000000000" pitchFamily="2" charset="0"/>
              </a:rPr>
              <a:t>                              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  <a:t> respecte les aspirations de chacun ? 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  <a:t>« Les femmes manipulent les hommes avec le sexe. »</a:t>
            </a:r>
            <a:b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</a:b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  <a:t>➝ </a:t>
            </a:r>
            <a:r>
              <a:rPr kumimoji="0" lang="fr-FR" altLang="fr-FR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  <a:t>Mettre des limites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  <a:t> : « Ce type de généralisation peut être blessant et ne permet pas un vrai échange.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1200" dirty="0">
                <a:latin typeface="Merriweather" panose="00000500000000000000" pitchFamily="2" charset="0"/>
              </a:rPr>
              <a:t>                                                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  <a:t>Comment pourrions-nous en parler autrement ? »</a:t>
            </a:r>
          </a:p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5A9A6-27EE-465D-9B9D-5DB6D9173B98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063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A4F5-F091-4E96-BD39-10337B5CB3E1}" type="datetimeFigureOut">
              <a:rPr lang="en-CA" smtClean="0"/>
              <a:t>2026-02-05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54CE-ACCB-4DC1-BAE6-367061CE019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9838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A4F5-F091-4E96-BD39-10337B5CB3E1}" type="datetimeFigureOut">
              <a:rPr lang="en-CA" smtClean="0"/>
              <a:t>2026-02-05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54CE-ACCB-4DC1-BAE6-367061CE019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375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A4F5-F091-4E96-BD39-10337B5CB3E1}" type="datetimeFigureOut">
              <a:rPr lang="en-CA" smtClean="0"/>
              <a:t>2026-02-05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54CE-ACCB-4DC1-BAE6-367061CE019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3141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3371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9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164299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62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2025" kern="0" spc="-85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algn="ctr" defTabSz="514350" fontAlgn="base"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0BC7-7D90-49D1-9B51-C16C704E94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2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797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927400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136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-1" y="2"/>
            <a:ext cx="12192000" cy="491489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60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0BC7-7D90-49D1-9B51-C16C704E94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3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A4F5-F091-4E96-BD39-10337B5CB3E1}" type="datetimeFigureOut">
              <a:rPr lang="en-CA" smtClean="0"/>
              <a:t>2026-02-05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54CE-ACCB-4DC1-BAE6-367061CE019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660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A4F5-F091-4E96-BD39-10337B5CB3E1}" type="datetimeFigureOut">
              <a:rPr lang="en-CA" smtClean="0"/>
              <a:t>2026-02-05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54CE-ACCB-4DC1-BAE6-367061CE019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270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A4F5-F091-4E96-BD39-10337B5CB3E1}" type="datetimeFigureOut">
              <a:rPr lang="en-CA" smtClean="0"/>
              <a:t>2026-02-05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54CE-ACCB-4DC1-BAE6-367061CE019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388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A4F5-F091-4E96-BD39-10337B5CB3E1}" type="datetimeFigureOut">
              <a:rPr lang="en-CA" smtClean="0"/>
              <a:t>2026-02-05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54CE-ACCB-4DC1-BAE6-367061CE019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748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A4F5-F091-4E96-BD39-10337B5CB3E1}" type="datetimeFigureOut">
              <a:rPr lang="en-CA" smtClean="0"/>
              <a:t>2026-02-05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54CE-ACCB-4DC1-BAE6-367061CE019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46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A4F5-F091-4E96-BD39-10337B5CB3E1}" type="datetimeFigureOut">
              <a:rPr lang="en-CA" smtClean="0"/>
              <a:t>2026-02-05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54CE-ACCB-4DC1-BAE6-367061CE019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928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A4F5-F091-4E96-BD39-10337B5CB3E1}" type="datetimeFigureOut">
              <a:rPr lang="en-CA" smtClean="0"/>
              <a:t>2026-02-05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54CE-ACCB-4DC1-BAE6-367061CE019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98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A4F5-F091-4E96-BD39-10337B5CB3E1}" type="datetimeFigureOut">
              <a:rPr lang="en-CA" smtClean="0"/>
              <a:t>2026-02-05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54CE-ACCB-4DC1-BAE6-367061CE019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068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EA4F5-F091-4E96-BD39-10337B5CB3E1}" type="datetimeFigureOut">
              <a:rPr lang="en-CA" smtClean="0"/>
              <a:t>2026-02-05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254CE-ACCB-4DC1-BAE6-367061CE019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061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quiperaps.ca/webinaire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A9_BB7DF2AE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D336E-4804-41E9-88BC-B2AE8A36F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067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CA" dirty="0"/>
              <a:t>Petit portrait incomplet de la violence chez les jeunes d’aujourd’hui sous l’angle de diverses formes de radicalisation</a:t>
            </a:r>
            <a:endParaRPr lang="en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0C1E0A-8BD0-4F51-AB22-01342C41A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33855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fr-CA" dirty="0"/>
              <a:t>Réseau Jeunesse</a:t>
            </a:r>
          </a:p>
          <a:p>
            <a:r>
              <a:rPr lang="fr-CA" dirty="0"/>
              <a:t>Orford vendredi 13 février</a:t>
            </a:r>
          </a:p>
          <a:p>
            <a:endParaRPr lang="fr-CA" dirty="0"/>
          </a:p>
          <a:p>
            <a:r>
              <a:rPr lang="fr-CA" dirty="0"/>
              <a:t>Christian Savard, psychologue</a:t>
            </a:r>
          </a:p>
          <a:p>
            <a:r>
              <a:rPr lang="fr-CA" dirty="0"/>
              <a:t>Équipe clinique Polarisation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3957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2C835F-49D0-093D-EA0A-B57399074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50" y="762235"/>
            <a:ext cx="5488046" cy="1162050"/>
          </a:xfrm>
        </p:spPr>
        <p:txBody>
          <a:bodyPr>
            <a:noAutofit/>
          </a:bodyPr>
          <a:lstStyle/>
          <a:p>
            <a:pPr algn="ctr"/>
            <a:br>
              <a:rPr lang="fr-FR" sz="4400" cap="small" dirty="0">
                <a:latin typeface="Montserrat"/>
                <a:ea typeface="Calibri"/>
                <a:cs typeface="Calibri"/>
              </a:rPr>
            </a:br>
            <a:r>
              <a:rPr lang="fr-FR" sz="4400" b="0" cap="small" dirty="0">
                <a:latin typeface="Montserrat"/>
                <a:ea typeface="Calibri"/>
                <a:cs typeface="Calibri"/>
              </a:rPr>
              <a:t>La</a:t>
            </a:r>
            <a:r>
              <a:rPr lang="fr-FR" sz="4400" b="0" dirty="0">
                <a:latin typeface="Montserrat"/>
                <a:ea typeface="Calibri"/>
                <a:cs typeface="Calibri"/>
              </a:rPr>
              <a:t> </a:t>
            </a:r>
            <a:r>
              <a:rPr lang="fr-FR" sz="4400" b="0" cap="small" dirty="0">
                <a:latin typeface="Montserrat"/>
                <a:ea typeface="Calibri"/>
                <a:cs typeface="Calibri"/>
              </a:rPr>
              <a:t>radicalisation</a:t>
            </a:r>
            <a:endParaRPr lang="fr-FR" sz="4400" b="0" dirty="0">
              <a:latin typeface="Montserrat"/>
              <a:ea typeface="Calibri"/>
              <a:cs typeface="Calibri"/>
            </a:endParaRPr>
          </a:p>
          <a:p>
            <a:endParaRPr lang="fr-FR" sz="4400" dirty="0">
              <a:latin typeface="Montserrat"/>
              <a:ea typeface="Calibri"/>
              <a:cs typeface="Calibri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C27C866-F73E-A8A2-8275-14B6CA7A8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5DAE0-365D-4884-A938-660B99CD92B1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E23246-FD96-8535-4A91-B15CCB8BF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986" y="1367540"/>
            <a:ext cx="25923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1CFCB7F0-6CB9-2377-330E-9E5AD8211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r="2592"/>
          <a:stretch>
            <a:fillRect/>
          </a:stretch>
        </p:blipFill>
        <p:spPr bwMode="auto">
          <a:xfrm>
            <a:off x="7349253" y="4208179"/>
            <a:ext cx="3538736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B1D7BA0-315C-C71B-8630-DDAEBA2CE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109" y="652913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4">
            <a:extLst>
              <a:ext uri="{FF2B5EF4-FFF2-40B4-BE49-F238E27FC236}">
                <a16:creationId xmlns:a16="http://schemas.microsoft.com/office/drawing/2014/main" id="{90918B3C-D9A1-45F4-129B-C759FF205F67}"/>
              </a:ext>
            </a:extLst>
          </p:cNvPr>
          <p:cNvSpPr txBox="1"/>
          <p:nvPr/>
        </p:nvSpPr>
        <p:spPr>
          <a:xfrm>
            <a:off x="3091573" y="6243228"/>
            <a:ext cx="1530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 den </a:t>
            </a:r>
            <a:r>
              <a:rPr kumimoji="0" lang="fr-CA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Bos</a:t>
            </a:r>
            <a:r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2020</a:t>
            </a:r>
          </a:p>
        </p:txBody>
      </p:sp>
      <p:graphicFrame>
        <p:nvGraphicFramePr>
          <p:cNvPr id="10" name="Espace réservé du texte 3">
            <a:extLst>
              <a:ext uri="{FF2B5EF4-FFF2-40B4-BE49-F238E27FC236}">
                <a16:creationId xmlns:a16="http://schemas.microsoft.com/office/drawing/2014/main" id="{24D8103D-5094-FE92-4FD9-9EEDE7577EDD}"/>
              </a:ext>
            </a:extLst>
          </p:cNvPr>
          <p:cNvGraphicFramePr/>
          <p:nvPr>
            <p:extLst/>
          </p:nvPr>
        </p:nvGraphicFramePr>
        <p:xfrm>
          <a:off x="637823" y="2291175"/>
          <a:ext cx="4011084" cy="432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4126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07C3A-C81B-1949-ACBA-6300B1D49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1" y="1580630"/>
            <a:ext cx="9504528" cy="690169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CA" sz="4000" kern="1200" cap="small" dirty="0">
                <a:solidFill>
                  <a:schemeClr val="tx1"/>
                </a:solidFill>
              </a:rPr>
              <a:t>Les couleurs de l’extrémisme</a:t>
            </a:r>
          </a:p>
        </p:txBody>
      </p:sp>
      <p:sp>
        <p:nvSpPr>
          <p:cNvPr id="4" name="Round Diagonal Corner Rectangle 22">
            <a:extLst>
              <a:ext uri="{FF2B5EF4-FFF2-40B4-BE49-F238E27FC236}">
                <a16:creationId xmlns:a16="http://schemas.microsoft.com/office/drawing/2014/main" id="{4B7C362D-94BE-1446-8575-998BBA53EC0B}"/>
              </a:ext>
            </a:extLst>
          </p:cNvPr>
          <p:cNvSpPr/>
          <p:nvPr/>
        </p:nvSpPr>
        <p:spPr>
          <a:xfrm flipH="1" flipV="1">
            <a:off x="2220785" y="3034954"/>
            <a:ext cx="1901077" cy="780314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BCD80-1905-264D-8601-B7EE517EA566}"/>
              </a:ext>
            </a:extLst>
          </p:cNvPr>
          <p:cNvSpPr/>
          <p:nvPr/>
        </p:nvSpPr>
        <p:spPr>
          <a:xfrm>
            <a:off x="2279576" y="3123147"/>
            <a:ext cx="1669020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848"/>
              </a:buClr>
              <a:defRPr/>
            </a:pPr>
            <a:r>
              <a:rPr lang="en-US" sz="1125" b="1" noProof="1">
                <a:solidFill>
                  <a:schemeClr val="bg1">
                    <a:lumMod val="9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XÉNOPHOBIE, RACISME, ANTISÉMITISME, ISLAMOPHOBIE </a:t>
            </a:r>
          </a:p>
        </p:txBody>
      </p:sp>
      <p:sp>
        <p:nvSpPr>
          <p:cNvPr id="6" name="Round Diagonal Corner Rectangle 22">
            <a:extLst>
              <a:ext uri="{FF2B5EF4-FFF2-40B4-BE49-F238E27FC236}">
                <a16:creationId xmlns:a16="http://schemas.microsoft.com/office/drawing/2014/main" id="{2BCF97DA-5A79-BB40-BA4A-F296FBAE22A6}"/>
              </a:ext>
            </a:extLst>
          </p:cNvPr>
          <p:cNvSpPr/>
          <p:nvPr/>
        </p:nvSpPr>
        <p:spPr>
          <a:xfrm flipH="1" flipV="1">
            <a:off x="5663952" y="3561941"/>
            <a:ext cx="1901077" cy="749333"/>
          </a:xfrm>
          <a:prstGeom prst="round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A46556-A287-AD4E-8161-4BAB9919C1BB}"/>
              </a:ext>
            </a:extLst>
          </p:cNvPr>
          <p:cNvSpPr/>
          <p:nvPr/>
        </p:nvSpPr>
        <p:spPr>
          <a:xfrm>
            <a:off x="5663952" y="3625300"/>
            <a:ext cx="190107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848"/>
              </a:buClr>
              <a:defRPr/>
            </a:pPr>
            <a:r>
              <a:rPr lang="en-US" sz="1125" b="1" noProof="1">
                <a:solidFill>
                  <a:schemeClr val="bg1">
                    <a:lumMod val="9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MASCULINISME ET MYSOGYNIE</a:t>
            </a:r>
          </a:p>
        </p:txBody>
      </p:sp>
      <p:sp>
        <p:nvSpPr>
          <p:cNvPr id="8" name="Round Diagonal Corner Rectangle 22">
            <a:extLst>
              <a:ext uri="{FF2B5EF4-FFF2-40B4-BE49-F238E27FC236}">
                <a16:creationId xmlns:a16="http://schemas.microsoft.com/office/drawing/2014/main" id="{BCF7F9B6-55BC-0542-A615-B79FF1B8C5E8}"/>
              </a:ext>
            </a:extLst>
          </p:cNvPr>
          <p:cNvSpPr/>
          <p:nvPr/>
        </p:nvSpPr>
        <p:spPr>
          <a:xfrm flipH="1" flipV="1">
            <a:off x="5145461" y="4405986"/>
            <a:ext cx="1901077" cy="749333"/>
          </a:xfrm>
          <a:prstGeom prst="round2Diag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BF29D7-02F4-7248-B6B9-796BCFC8DCAD}"/>
              </a:ext>
            </a:extLst>
          </p:cNvPr>
          <p:cNvSpPr/>
          <p:nvPr/>
        </p:nvSpPr>
        <p:spPr>
          <a:xfrm>
            <a:off x="5145461" y="4423643"/>
            <a:ext cx="1901077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848"/>
              </a:buClr>
              <a:defRPr/>
            </a:pPr>
            <a:r>
              <a:rPr lang="en-US" sz="1125" b="1" noProof="1">
                <a:solidFill>
                  <a:schemeClr val="bg1">
                    <a:lumMod val="9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EXTRÊME GAUCHE</a:t>
            </a:r>
          </a:p>
        </p:txBody>
      </p:sp>
      <p:sp>
        <p:nvSpPr>
          <p:cNvPr id="10" name="Round Diagonal Corner Rectangle 22">
            <a:extLst>
              <a:ext uri="{FF2B5EF4-FFF2-40B4-BE49-F238E27FC236}">
                <a16:creationId xmlns:a16="http://schemas.microsoft.com/office/drawing/2014/main" id="{9EA6F296-2FB6-424A-8A46-6BBF12D5D1F2}"/>
              </a:ext>
            </a:extLst>
          </p:cNvPr>
          <p:cNvSpPr/>
          <p:nvPr/>
        </p:nvSpPr>
        <p:spPr>
          <a:xfrm flipH="1" flipV="1">
            <a:off x="2718530" y="4342475"/>
            <a:ext cx="1901077" cy="749333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B93F80-1C59-C94C-9D97-B51BBD243854}"/>
              </a:ext>
            </a:extLst>
          </p:cNvPr>
          <p:cNvSpPr/>
          <p:nvPr/>
        </p:nvSpPr>
        <p:spPr>
          <a:xfrm>
            <a:off x="2752433" y="4446694"/>
            <a:ext cx="1901077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848"/>
              </a:buClr>
              <a:defRPr/>
            </a:pPr>
            <a:r>
              <a:rPr lang="en-US" sz="1125" b="1" noProof="1">
                <a:solidFill>
                  <a:schemeClr val="bg1">
                    <a:lumMod val="9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EXTRÉMISME RELIGIEUX</a:t>
            </a:r>
          </a:p>
        </p:txBody>
      </p:sp>
      <p:sp>
        <p:nvSpPr>
          <p:cNvPr id="12" name="Round Diagonal Corner Rectangle 22">
            <a:extLst>
              <a:ext uri="{FF2B5EF4-FFF2-40B4-BE49-F238E27FC236}">
                <a16:creationId xmlns:a16="http://schemas.microsoft.com/office/drawing/2014/main" id="{1E4CC27A-A59D-E846-88DF-FD65E81D6802}"/>
              </a:ext>
            </a:extLst>
          </p:cNvPr>
          <p:cNvSpPr/>
          <p:nvPr/>
        </p:nvSpPr>
        <p:spPr>
          <a:xfrm flipH="1" flipV="1">
            <a:off x="7793429" y="4363571"/>
            <a:ext cx="1901077" cy="749333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4F98D3-6883-264E-8FA1-4002751DBEC3}"/>
              </a:ext>
            </a:extLst>
          </p:cNvPr>
          <p:cNvSpPr/>
          <p:nvPr/>
        </p:nvSpPr>
        <p:spPr>
          <a:xfrm>
            <a:off x="7750578" y="4418813"/>
            <a:ext cx="1901077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848"/>
              </a:buClr>
              <a:defRPr/>
            </a:pPr>
            <a:r>
              <a:rPr lang="en-US" sz="1125" b="1" noProof="1">
                <a:solidFill>
                  <a:schemeClr val="bg1">
                    <a:lumMod val="9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THÉORIES DU COMPLOT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1BEC19-63C1-BE49-8E71-B4266AB298B5}"/>
              </a:ext>
            </a:extLst>
          </p:cNvPr>
          <p:cNvGrpSpPr/>
          <p:nvPr/>
        </p:nvGrpSpPr>
        <p:grpSpPr>
          <a:xfrm>
            <a:off x="5347257" y="2686016"/>
            <a:ext cx="1134836" cy="25718"/>
            <a:chOff x="4886324" y="1149215"/>
            <a:chExt cx="2017487" cy="45720"/>
          </a:xfrm>
          <a:solidFill>
            <a:schemeClr val="bg1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47D7D42-2199-1D4E-BB43-AF94CAD1241B}"/>
                </a:ext>
              </a:extLst>
            </p:cNvPr>
            <p:cNvSpPr/>
            <p:nvPr/>
          </p:nvSpPr>
          <p:spPr>
            <a:xfrm>
              <a:off x="4886325" y="1149216"/>
              <a:ext cx="2017486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7C5AD4F-268D-B143-BF8D-857D1245842C}"/>
                </a:ext>
              </a:extLst>
            </p:cNvPr>
            <p:cNvSpPr/>
            <p:nvPr/>
          </p:nvSpPr>
          <p:spPr>
            <a:xfrm>
              <a:off x="4886324" y="1149215"/>
              <a:ext cx="103969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5" name="Round Diagonal Corner Rectangle 22">
            <a:extLst>
              <a:ext uri="{FF2B5EF4-FFF2-40B4-BE49-F238E27FC236}">
                <a16:creationId xmlns:a16="http://schemas.microsoft.com/office/drawing/2014/main" id="{E096B14C-0E1D-4E49-8571-C6D3BF355C37}"/>
              </a:ext>
            </a:extLst>
          </p:cNvPr>
          <p:cNvSpPr/>
          <p:nvPr/>
        </p:nvSpPr>
        <p:spPr>
          <a:xfrm flipH="1" flipV="1">
            <a:off x="8868143" y="3137029"/>
            <a:ext cx="1901077" cy="749333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2E1B2C-2E29-3643-9B39-FC584B9939B4}"/>
              </a:ext>
            </a:extLst>
          </p:cNvPr>
          <p:cNvSpPr/>
          <p:nvPr/>
        </p:nvSpPr>
        <p:spPr>
          <a:xfrm>
            <a:off x="8832304" y="3220533"/>
            <a:ext cx="1901077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848"/>
              </a:buClr>
              <a:defRPr/>
            </a:pPr>
            <a:r>
              <a:rPr lang="en-US" sz="1125" b="1" noProof="1">
                <a:solidFill>
                  <a:schemeClr val="bg1">
                    <a:lumMod val="9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INCEL</a:t>
            </a:r>
          </a:p>
        </p:txBody>
      </p:sp>
      <p:sp>
        <p:nvSpPr>
          <p:cNvPr id="27" name="Round Diagonal Corner Rectangle 22">
            <a:extLst>
              <a:ext uri="{FF2B5EF4-FFF2-40B4-BE49-F238E27FC236}">
                <a16:creationId xmlns:a16="http://schemas.microsoft.com/office/drawing/2014/main" id="{4B4D05CB-3997-4C52-86E2-00AED63F47CB}"/>
              </a:ext>
            </a:extLst>
          </p:cNvPr>
          <p:cNvSpPr/>
          <p:nvPr/>
        </p:nvSpPr>
        <p:spPr>
          <a:xfrm rot="10800000" flipH="1" flipV="1">
            <a:off x="3948596" y="5532692"/>
            <a:ext cx="1901077" cy="749333"/>
          </a:xfrm>
          <a:prstGeom prst="round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VIOLENCE NIHILISTE</a:t>
            </a:r>
          </a:p>
        </p:txBody>
      </p:sp>
      <p:sp>
        <p:nvSpPr>
          <p:cNvPr id="28" name="Round Diagonal Corner Rectangle 22">
            <a:extLst>
              <a:ext uri="{FF2B5EF4-FFF2-40B4-BE49-F238E27FC236}">
                <a16:creationId xmlns:a16="http://schemas.microsoft.com/office/drawing/2014/main" id="{0FB033B4-E26D-48A2-A3E3-73D41316A78F}"/>
              </a:ext>
            </a:extLst>
          </p:cNvPr>
          <p:cNvSpPr/>
          <p:nvPr/>
        </p:nvSpPr>
        <p:spPr>
          <a:xfrm rot="10800000" flipH="1" flipV="1">
            <a:off x="5038307" y="2711683"/>
            <a:ext cx="1901077" cy="749333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noProof="1">
                <a:solidFill>
                  <a:schemeClr val="bg1">
                    <a:lumMod val="9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EXTRÊME DROITE</a:t>
            </a:r>
            <a:endParaRPr lang="en-US" sz="1013" dirty="0"/>
          </a:p>
        </p:txBody>
      </p:sp>
      <p:sp>
        <p:nvSpPr>
          <p:cNvPr id="29" name="Round Diagonal Corner Rectangle 22">
            <a:extLst>
              <a:ext uri="{FF2B5EF4-FFF2-40B4-BE49-F238E27FC236}">
                <a16:creationId xmlns:a16="http://schemas.microsoft.com/office/drawing/2014/main" id="{4C2C7335-5CA5-47B9-97C4-564D37DF772F}"/>
              </a:ext>
            </a:extLst>
          </p:cNvPr>
          <p:cNvSpPr/>
          <p:nvPr/>
        </p:nvSpPr>
        <p:spPr>
          <a:xfrm rot="10800000" flipH="1" flipV="1">
            <a:off x="6653949" y="5212185"/>
            <a:ext cx="1901077" cy="749333"/>
          </a:xfrm>
          <a:prstGeom prst="round2Diag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ANTILGBTQ</a:t>
            </a:r>
          </a:p>
        </p:txBody>
      </p:sp>
    </p:spTree>
    <p:extLst>
      <p:ext uri="{BB962C8B-B14F-4D97-AF65-F5344CB8AC3E}">
        <p14:creationId xmlns:p14="http://schemas.microsoft.com/office/powerpoint/2010/main" val="3236323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DCAAD8-156E-FE62-7CBE-55F37C65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50" y="346166"/>
            <a:ext cx="11360700" cy="8316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Trolls et genre: prendre le pouvoir en contestant l’autorité par </a:t>
            </a:r>
            <a:r>
              <a:rPr lang="fr-CA" i="1" dirty="0"/>
              <a:t>l’humour</a:t>
            </a:r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529FA04-16DE-69FC-832D-D8D7F776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5A0D490-1BA9-23C2-101A-B2CCF5A32DF9}"/>
              </a:ext>
            </a:extLst>
          </p:cNvPr>
          <p:cNvSpPr txBox="1"/>
          <p:nvPr/>
        </p:nvSpPr>
        <p:spPr>
          <a:xfrm>
            <a:off x="210332" y="2185166"/>
            <a:ext cx="8187265" cy="420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800" b="1" dirty="0">
                <a:latin typeface="Merriweather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Dire des choses provoquantes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800" b="1" dirty="0">
                <a:latin typeface="Merriweather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Pour le plaisir que donne le pouvoir de faire réagir les autres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800" dirty="0">
                <a:latin typeface="Merriweather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Mode relationnel particulier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800" dirty="0">
                <a:latin typeface="Merriweather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Se retirer derrière le prétexte de l’humour pour dévier les reproches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800" dirty="0">
                <a:latin typeface="Merriweather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Pas limité au monde virtuel, ne nécessite pas l’anonymat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800" b="1" dirty="0">
                <a:latin typeface="Merriweather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Provoquer activement le rejet que l’on craint de subir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800" dirty="0">
                <a:latin typeface="Merriweather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Validé par l’approbation implicite des témoins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800" dirty="0">
                <a:latin typeface="Merriweather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Peut blesser, faire peur et </a:t>
            </a:r>
            <a:r>
              <a:rPr lang="fr-CA" sz="1800" b="1" dirty="0">
                <a:latin typeface="Merriweather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participe à un climat social nihiliste</a:t>
            </a:r>
            <a:endParaRPr lang="fr-CA" sz="1800" dirty="0">
              <a:latin typeface="Merriweather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>
                <a:latin typeface="Merriweather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Une c</a:t>
            </a:r>
            <a:r>
              <a:rPr lang="fr-CA" sz="1800" dirty="0">
                <a:latin typeface="Merriweather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ulture</a:t>
            </a:r>
            <a:r>
              <a:rPr lang="fr-CA" sz="1800" dirty="0">
                <a:latin typeface="Merriweather" panose="00000500000000000000" pitchFamily="2" charset="0"/>
              </a:rPr>
              <a:t> </a:t>
            </a:r>
            <a:r>
              <a:rPr lang="fr-CA" sz="1800" dirty="0">
                <a:latin typeface="Merriweather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de tolérance </a:t>
            </a:r>
            <a:r>
              <a:rPr lang="fr-CA" dirty="0">
                <a:latin typeface="Merriweather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z</a:t>
            </a:r>
            <a:r>
              <a:rPr lang="fr-CA" sz="1800" dirty="0">
                <a:latin typeface="Merriweather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éro mène à l’escalade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800" dirty="0">
                <a:latin typeface="Merriweather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Interfère avec l’établissement d’un dialogue</a:t>
            </a:r>
          </a:p>
        </p:txBody>
      </p:sp>
      <p:pic>
        <p:nvPicPr>
          <p:cNvPr id="8" name="Picture 2" descr="Trolling On Internet: Dangerous Or Depressing? | Feminism in India">
            <a:extLst>
              <a:ext uri="{FF2B5EF4-FFF2-40B4-BE49-F238E27FC236}">
                <a16:creationId xmlns:a16="http://schemas.microsoft.com/office/drawing/2014/main" id="{794B7BEB-C15C-C708-DC5C-4C428F53B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4" r="21033" b="2"/>
          <a:stretch/>
        </p:blipFill>
        <p:spPr bwMode="auto">
          <a:xfrm>
            <a:off x="8487907" y="2352806"/>
            <a:ext cx="3450093" cy="3868309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948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6D0DF-74CF-478C-B61D-A916B8498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94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cap="small" dirty="0" err="1"/>
              <a:t>Memes</a:t>
            </a:r>
            <a:endParaRPr lang="fr-CA" cap="sm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365CF-4F20-487A-B76A-A6F6474C6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303" y="1214346"/>
            <a:ext cx="5914256" cy="4024125"/>
          </a:xfrm>
        </p:spPr>
        <p:txBody>
          <a:bodyPr/>
          <a:lstStyle/>
          <a:p>
            <a:r>
              <a:rPr lang="fr-CA" dirty="0"/>
              <a:t>Un peu comme le </a:t>
            </a:r>
            <a:r>
              <a:rPr lang="fr-CA" dirty="0" err="1"/>
              <a:t>trolling</a:t>
            </a:r>
            <a:endParaRPr lang="fr-CA" dirty="0"/>
          </a:p>
          <a:p>
            <a:r>
              <a:rPr lang="fr-CA" dirty="0"/>
              <a:t>Une façon de transmettre des messages idéologiques</a:t>
            </a:r>
          </a:p>
          <a:p>
            <a:r>
              <a:rPr lang="fr-CA" dirty="0"/>
              <a:t>Stratégie du recrutement par groupes extrémistes</a:t>
            </a:r>
          </a:p>
          <a:p>
            <a:r>
              <a:rPr lang="fr-CA" dirty="0"/>
              <a:t>Utilisé pour pousser plus loin la fenêtre d’acceptation sociale d’</a:t>
            </a:r>
            <a:r>
              <a:rPr lang="fr-CA" dirty="0" err="1"/>
              <a:t>Overton</a:t>
            </a:r>
            <a:endParaRPr lang="fr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36E2A-13A8-44BB-86C9-8AA520FC4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6" y="2348880"/>
            <a:ext cx="4496784" cy="3039609"/>
          </a:xfrm>
          <a:prstGeom prst="rect">
            <a:avLst/>
          </a:prstGeom>
        </p:spPr>
      </p:pic>
      <p:pic>
        <p:nvPicPr>
          <p:cNvPr id="1026" name="Picture 2" descr="34 Best Hilarious Feminist Memes That Will Crack You Up – Mode Viral">
            <a:extLst>
              <a:ext uri="{FF2B5EF4-FFF2-40B4-BE49-F238E27FC236}">
                <a16:creationId xmlns:a16="http://schemas.microsoft.com/office/drawing/2014/main" id="{56E1FA20-1A1A-41C3-BB1C-79FBEFA8C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953" y="4535269"/>
            <a:ext cx="2160240" cy="217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2CA0D0D-FFBF-45A9-8EE4-710A76828F0B}"/>
              </a:ext>
            </a:extLst>
          </p:cNvPr>
          <p:cNvSpPr txBox="1"/>
          <p:nvPr/>
        </p:nvSpPr>
        <p:spPr>
          <a:xfrm flipH="1">
            <a:off x="3884311" y="4957910"/>
            <a:ext cx="8559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400" cap="all" dirty="0"/>
              <a:t>Femmes</a:t>
            </a:r>
            <a:endParaRPr lang="en-CA" sz="1400" cap="all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E44F816-E777-4BF8-95BD-A05272745584}"/>
              </a:ext>
            </a:extLst>
          </p:cNvPr>
          <p:cNvSpPr txBox="1"/>
          <p:nvPr/>
        </p:nvSpPr>
        <p:spPr>
          <a:xfrm>
            <a:off x="4799340" y="4311580"/>
            <a:ext cx="141922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800" cap="all" dirty="0"/>
              <a:t>Bons gars qui veulent que les femmes sachent combien ils sont des bons gars et se plaignent constamment que les femmes préfèrent les </a:t>
            </a:r>
            <a:r>
              <a:rPr lang="fr-CA" sz="800" cap="all" dirty="0" err="1"/>
              <a:t>bad</a:t>
            </a:r>
            <a:r>
              <a:rPr lang="fr-CA" sz="800" cap="all" dirty="0"/>
              <a:t> boys</a:t>
            </a:r>
            <a:endParaRPr lang="en-CA" sz="800" cap="all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97D68F2-9EDC-4C05-963C-5EF4B19414B7}"/>
              </a:ext>
            </a:extLst>
          </p:cNvPr>
          <p:cNvSpPr txBox="1"/>
          <p:nvPr/>
        </p:nvSpPr>
        <p:spPr>
          <a:xfrm>
            <a:off x="6762750" y="2244214"/>
            <a:ext cx="20383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900" b="1" dirty="0"/>
              <a:t>Les hommes blancs doivent cesser de réprimer leurs émotions et commencer à les exprimer honnêtement</a:t>
            </a:r>
            <a:endParaRPr lang="en-CA" sz="9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677EC0-54D6-46B0-AF21-73F9EF2B5099}"/>
              </a:ext>
            </a:extLst>
          </p:cNvPr>
          <p:cNvSpPr txBox="1"/>
          <p:nvPr/>
        </p:nvSpPr>
        <p:spPr>
          <a:xfrm>
            <a:off x="7696791" y="2995211"/>
            <a:ext cx="3925560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900" b="1" dirty="0"/>
              <a:t>Nous sommes profondément frustrés par une société qui semble constamment nous émasculer et nous mépriser tout en </a:t>
            </a:r>
            <a:r>
              <a:rPr lang="fr-CA" sz="900" b="1" dirty="0" err="1"/>
              <a:t>délégimisant</a:t>
            </a:r>
            <a:r>
              <a:rPr lang="fr-CA" sz="900" b="1" dirty="0"/>
              <a:t> toute plainte que nous avons en invoquant des «privilèges» que nous aurions mais qui ne font rien pour diminuer notre frustration de vivre dans une culture sédentaire, </a:t>
            </a:r>
            <a:r>
              <a:rPr lang="fr-CA" sz="900" b="1" dirty="0" err="1"/>
              <a:t>auto-destructrice</a:t>
            </a:r>
            <a:r>
              <a:rPr lang="fr-CA" sz="900" b="1" dirty="0"/>
              <a:t> qui nous isole et qui est vide de sources éprouvées par l’histoire de bonheur telles que la communauté, la religion, l’identité nationale et la famille </a:t>
            </a:r>
            <a:endParaRPr lang="en-CA" sz="9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DEF1CBC-1AE2-4FC9-948B-97E8001E5021}"/>
              </a:ext>
            </a:extLst>
          </p:cNvPr>
          <p:cNvSpPr txBox="1"/>
          <p:nvPr/>
        </p:nvSpPr>
        <p:spPr>
          <a:xfrm>
            <a:off x="7492487" y="4445765"/>
            <a:ext cx="186689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300" b="1" dirty="0"/>
              <a:t>Non, Pas comme ça </a:t>
            </a:r>
          </a:p>
          <a:p>
            <a:r>
              <a:rPr lang="fr-CA" sz="1000" b="1" dirty="0"/>
              <a:t>espèce de bigots fragiles et </a:t>
            </a:r>
            <a:r>
              <a:rPr lang="fr-CA" sz="1000" b="1" dirty="0" err="1"/>
              <a:t>smh</a:t>
            </a:r>
            <a:r>
              <a:rPr lang="fr-CA" sz="1000" b="1" dirty="0"/>
              <a:t> </a:t>
            </a:r>
          </a:p>
          <a:p>
            <a:r>
              <a:rPr lang="fr-CA" sz="700" b="1" dirty="0"/>
              <a:t>Je parie que vous avez un petit pénis</a:t>
            </a:r>
            <a:endParaRPr lang="en-CA" sz="700" b="1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20DFBC1-05B3-4257-B172-716787A98408}"/>
              </a:ext>
            </a:extLst>
          </p:cNvPr>
          <p:cNvCxnSpPr/>
          <p:nvPr/>
        </p:nvCxnSpPr>
        <p:spPr>
          <a:xfrm flipV="1">
            <a:off x="7158952" y="4894088"/>
            <a:ext cx="342900" cy="200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9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97801" y="495475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culture de glorification de la violence</a:t>
            </a:r>
            <a:endParaRPr sz="426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275027" y="1476375"/>
            <a:ext cx="7743216" cy="568420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exposition facile qui fascine</a:t>
            </a:r>
            <a:endParaRPr lang="e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la longue 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désensibilise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cerveau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Certains jeunes prennent plaisir à consommer du contenu violent : sentiment de contrôle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acteurs de violence extrême, présentés comme des monstres, deviennent fascinants ou même des héros,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ils bouleversent la société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diagnostic de psychopathie peut être revendiqué avec fierté </a:t>
            </a:r>
          </a:p>
          <a:p>
            <a:pPr>
              <a:lnSpc>
                <a:spcPct val="100000"/>
              </a:lnSpc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victimes dés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humanisées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4668" y="2094033"/>
            <a:ext cx="2957633" cy="4389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6190B7-6FB3-46CC-BB47-BFE3D581A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CA" cap="small"/>
              <a:t>Violence </a:t>
            </a:r>
            <a:r>
              <a:rPr lang="en-CA" cap="small" err="1"/>
              <a:t>Nihiliste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83D180-8054-464E-9ED4-6DDEB8E6B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CA" dirty="0" err="1"/>
              <a:t>Nihilisme</a:t>
            </a:r>
            <a:r>
              <a:rPr lang="en-CA" dirty="0"/>
              <a:t>: </a:t>
            </a:r>
            <a:r>
              <a:rPr lang="en-CA" dirty="0" err="1"/>
              <a:t>rien</a:t>
            </a:r>
            <a:r>
              <a:rPr lang="en-CA" dirty="0"/>
              <a:t> </a:t>
            </a:r>
            <a:r>
              <a:rPr lang="en-CA" dirty="0" err="1"/>
              <a:t>n’a</a:t>
            </a:r>
            <a:r>
              <a:rPr lang="en-CA" dirty="0"/>
              <a:t> de </a:t>
            </a:r>
            <a:r>
              <a:rPr lang="en-CA" dirty="0" err="1"/>
              <a:t>sens</a:t>
            </a:r>
            <a:r>
              <a:rPr lang="en-CA" dirty="0"/>
              <a:t>, </a:t>
            </a:r>
            <a:r>
              <a:rPr lang="en-CA" dirty="0" err="1"/>
              <a:t>rien</a:t>
            </a:r>
            <a:r>
              <a:rPr lang="en-CA" dirty="0"/>
              <a:t> </a:t>
            </a:r>
            <a:r>
              <a:rPr lang="en-CA" dirty="0" err="1"/>
              <a:t>n’a</a:t>
            </a:r>
            <a:r>
              <a:rPr lang="en-CA" dirty="0"/>
              <a:t> de </a:t>
            </a:r>
            <a:r>
              <a:rPr lang="en-CA" dirty="0" err="1"/>
              <a:t>valeur</a:t>
            </a:r>
            <a:r>
              <a:rPr lang="en-CA" dirty="0"/>
              <a:t> </a:t>
            </a:r>
            <a:r>
              <a:rPr lang="en-CA" dirty="0" err="1"/>
              <a:t>absolue</a:t>
            </a:r>
            <a:r>
              <a:rPr lang="en-CA" dirty="0"/>
              <a:t> </a:t>
            </a:r>
            <a:r>
              <a:rPr lang="en-CA" dirty="0" err="1"/>
              <a:t>ou</a:t>
            </a:r>
            <a:r>
              <a:rPr lang="en-CA" dirty="0"/>
              <a:t> </a:t>
            </a:r>
            <a:r>
              <a:rPr lang="en-CA" dirty="0" err="1"/>
              <a:t>supérieure</a:t>
            </a:r>
            <a:r>
              <a:rPr lang="en-CA" dirty="0"/>
              <a:t>.</a:t>
            </a:r>
          </a:p>
          <a:p>
            <a:pPr lvl="1"/>
            <a:r>
              <a:rPr lang="en-CA" dirty="0"/>
              <a:t>Si </a:t>
            </a:r>
            <a:r>
              <a:rPr lang="en-CA" dirty="0" err="1"/>
              <a:t>rien</a:t>
            </a:r>
            <a:r>
              <a:rPr lang="en-CA" dirty="0"/>
              <a:t> </a:t>
            </a:r>
            <a:r>
              <a:rPr lang="en-CA" dirty="0" err="1"/>
              <a:t>n’est</a:t>
            </a:r>
            <a:r>
              <a:rPr lang="en-CA" dirty="0"/>
              <a:t> bien, </a:t>
            </a:r>
            <a:r>
              <a:rPr lang="en-CA" dirty="0" err="1"/>
              <a:t>rien</a:t>
            </a:r>
            <a:r>
              <a:rPr lang="en-CA" dirty="0"/>
              <a:t> </a:t>
            </a:r>
            <a:r>
              <a:rPr lang="en-CA" dirty="0" err="1"/>
              <a:t>n’est</a:t>
            </a:r>
            <a:r>
              <a:rPr lang="en-CA" dirty="0"/>
              <a:t> mal.</a:t>
            </a:r>
          </a:p>
          <a:p>
            <a:r>
              <a:rPr lang="en-CA" dirty="0"/>
              <a:t>La violence </a:t>
            </a:r>
            <a:r>
              <a:rPr lang="en-CA" dirty="0" err="1"/>
              <a:t>nihiliste</a:t>
            </a:r>
            <a:r>
              <a:rPr lang="en-CA" dirty="0"/>
              <a:t> </a:t>
            </a:r>
            <a:r>
              <a:rPr lang="en-CA" dirty="0" err="1"/>
              <a:t>n’a</a:t>
            </a:r>
            <a:r>
              <a:rPr lang="en-CA" dirty="0"/>
              <a:t> pour but que de </a:t>
            </a:r>
            <a:r>
              <a:rPr lang="en-CA" dirty="0" err="1"/>
              <a:t>détruire</a:t>
            </a:r>
            <a:r>
              <a:rPr lang="en-CA" dirty="0"/>
              <a:t> pour </a:t>
            </a:r>
            <a:r>
              <a:rPr lang="en-CA" dirty="0" err="1"/>
              <a:t>détruire</a:t>
            </a:r>
            <a:r>
              <a:rPr lang="en-CA" dirty="0"/>
              <a:t>.</a:t>
            </a:r>
          </a:p>
          <a:p>
            <a:pPr lvl="1"/>
            <a:r>
              <a:rPr lang="en-CA" dirty="0"/>
              <a:t>« Je </a:t>
            </a:r>
            <a:r>
              <a:rPr lang="en-CA" dirty="0" err="1"/>
              <a:t>souffre</a:t>
            </a:r>
            <a:r>
              <a:rPr lang="en-CA" dirty="0"/>
              <a:t> </a:t>
            </a:r>
            <a:r>
              <a:rPr lang="en-CA" dirty="0" err="1"/>
              <a:t>donc</a:t>
            </a:r>
            <a:r>
              <a:rPr lang="en-CA" dirty="0"/>
              <a:t> je </a:t>
            </a:r>
            <a:r>
              <a:rPr lang="en-CA" dirty="0" err="1"/>
              <a:t>détruis</a:t>
            </a:r>
            <a:r>
              <a:rPr lang="en-CA" dirty="0"/>
              <a:t>. »</a:t>
            </a:r>
          </a:p>
          <a:p>
            <a:r>
              <a:rPr lang="en-CA" dirty="0"/>
              <a:t>La vie des </a:t>
            </a:r>
            <a:r>
              <a:rPr lang="en-CA" dirty="0" err="1"/>
              <a:t>humains</a:t>
            </a:r>
            <a:r>
              <a:rPr lang="en-CA" dirty="0"/>
              <a:t> </a:t>
            </a:r>
            <a:r>
              <a:rPr lang="en-CA" dirty="0" err="1"/>
              <a:t>n’a</a:t>
            </a:r>
            <a:r>
              <a:rPr lang="en-CA" dirty="0"/>
              <a:t> pas de </a:t>
            </a:r>
            <a:r>
              <a:rPr lang="en-CA" dirty="0" err="1"/>
              <a:t>valeur</a:t>
            </a:r>
            <a:r>
              <a:rPr lang="en-CA" dirty="0"/>
              <a:t>.</a:t>
            </a:r>
          </a:p>
          <a:p>
            <a:r>
              <a:rPr lang="en-CA" dirty="0"/>
              <a:t>Motivation derrière beaucoup de </a:t>
            </a:r>
            <a:r>
              <a:rPr lang="en-CA" dirty="0" err="1"/>
              <a:t>tueries</a:t>
            </a:r>
            <a:r>
              <a:rPr lang="en-CA" dirty="0"/>
              <a:t> </a:t>
            </a:r>
            <a:r>
              <a:rPr lang="en-CA" dirty="0" err="1"/>
              <a:t>scolaires</a:t>
            </a:r>
            <a:r>
              <a:rPr lang="en-CA" dirty="0"/>
              <a:t>.</a:t>
            </a:r>
          </a:p>
          <a:p>
            <a:r>
              <a:rPr lang="en-CA" dirty="0"/>
              <a:t>Absence </a:t>
            </a:r>
            <a:r>
              <a:rPr lang="en-CA" dirty="0" err="1"/>
              <a:t>d’idéologie</a:t>
            </a:r>
            <a:r>
              <a:rPr lang="en-CA" dirty="0"/>
              <a:t> </a:t>
            </a:r>
            <a:r>
              <a:rPr lang="en-CA" dirty="0" err="1"/>
              <a:t>claire</a:t>
            </a:r>
            <a:endParaRPr lang="en-CA" dirty="0"/>
          </a:p>
          <a:p>
            <a:pPr lvl="1"/>
            <a:r>
              <a:rPr lang="en-CA" dirty="0" err="1"/>
              <a:t>Idéologie</a:t>
            </a:r>
            <a:r>
              <a:rPr lang="en-CA" dirty="0"/>
              <a:t>: ensemble plus </a:t>
            </a:r>
            <a:r>
              <a:rPr lang="en-CA" dirty="0" err="1"/>
              <a:t>ou</a:t>
            </a:r>
            <a:r>
              <a:rPr lang="en-CA" dirty="0"/>
              <a:t> </a:t>
            </a:r>
            <a:r>
              <a:rPr lang="en-CA" dirty="0" err="1"/>
              <a:t>moins</a:t>
            </a:r>
            <a:r>
              <a:rPr lang="en-CA" dirty="0"/>
              <a:t> </a:t>
            </a:r>
            <a:r>
              <a:rPr lang="en-CA" dirty="0" err="1"/>
              <a:t>cohérent</a:t>
            </a:r>
            <a:r>
              <a:rPr lang="en-CA" dirty="0"/>
              <a:t> </a:t>
            </a:r>
            <a:r>
              <a:rPr lang="en-CA" dirty="0" err="1"/>
              <a:t>d’idées</a:t>
            </a:r>
            <a:r>
              <a:rPr lang="en-CA" dirty="0"/>
              <a:t>, </a:t>
            </a:r>
            <a:r>
              <a:rPr lang="en-CA" dirty="0" err="1"/>
              <a:t>croyances</a:t>
            </a:r>
            <a:r>
              <a:rPr lang="en-CA" dirty="0"/>
              <a:t> qui </a:t>
            </a:r>
            <a:r>
              <a:rPr lang="en-CA" dirty="0" err="1"/>
              <a:t>décrivent</a:t>
            </a:r>
            <a:r>
              <a:rPr lang="en-CA" dirty="0"/>
              <a:t> le </a:t>
            </a:r>
            <a:r>
              <a:rPr lang="en-CA" dirty="0" err="1"/>
              <a:t>fonctionnement</a:t>
            </a:r>
            <a:r>
              <a:rPr lang="en-CA" dirty="0"/>
              <a:t> de la </a:t>
            </a:r>
            <a:r>
              <a:rPr lang="en-CA" dirty="0" err="1"/>
              <a:t>société</a:t>
            </a:r>
            <a:r>
              <a:rPr lang="en-CA" dirty="0"/>
              <a:t>; </a:t>
            </a:r>
            <a:r>
              <a:rPr lang="en-CA" dirty="0" err="1"/>
              <a:t>généralement</a:t>
            </a:r>
            <a:r>
              <a:rPr lang="en-CA" dirty="0"/>
              <a:t> </a:t>
            </a:r>
            <a:r>
              <a:rPr lang="en-CA" dirty="0" err="1"/>
              <a:t>explicite</a:t>
            </a:r>
            <a:r>
              <a:rPr lang="en-CA" dirty="0"/>
              <a:t> </a:t>
            </a:r>
            <a:r>
              <a:rPr lang="en-CA" dirty="0" err="1"/>
              <a:t>mais</a:t>
            </a:r>
            <a:r>
              <a:rPr lang="en-CA" dirty="0"/>
              <a:t> pas </a:t>
            </a:r>
            <a:r>
              <a:rPr lang="en-CA" dirty="0" err="1"/>
              <a:t>nécessairement</a:t>
            </a:r>
            <a:r>
              <a:rPr lang="en-CA" dirty="0"/>
              <a:t>.</a:t>
            </a:r>
          </a:p>
          <a:p>
            <a:pPr lvl="1"/>
            <a:r>
              <a:rPr lang="en-CA" dirty="0" err="1"/>
              <a:t>Généralement</a:t>
            </a:r>
            <a:r>
              <a:rPr lang="en-CA" dirty="0"/>
              <a:t>, </a:t>
            </a:r>
            <a:r>
              <a:rPr lang="en-CA" dirty="0" err="1"/>
              <a:t>définit</a:t>
            </a:r>
            <a:r>
              <a:rPr lang="en-CA" dirty="0"/>
              <a:t> </a:t>
            </a:r>
            <a:r>
              <a:rPr lang="en-CA" dirty="0" err="1"/>
              <a:t>ce</a:t>
            </a:r>
            <a:r>
              <a:rPr lang="en-CA" dirty="0"/>
              <a:t> qui </a:t>
            </a:r>
            <a:r>
              <a:rPr lang="en-CA" dirty="0" err="1"/>
              <a:t>est</a:t>
            </a:r>
            <a:r>
              <a:rPr lang="en-CA" dirty="0"/>
              <a:t> bien </a:t>
            </a:r>
            <a:r>
              <a:rPr lang="en-CA" dirty="0" err="1"/>
              <a:t>ou</a:t>
            </a:r>
            <a:r>
              <a:rPr lang="en-CA" dirty="0"/>
              <a:t> mal.</a:t>
            </a:r>
          </a:p>
          <a:p>
            <a:endParaRPr lang="en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3379BA9-D3CE-D1EE-DF8C-FDE551A11477}"/>
              </a:ext>
            </a:extLst>
          </p:cNvPr>
          <p:cNvSpPr txBox="1"/>
          <p:nvPr/>
        </p:nvSpPr>
        <p:spPr>
          <a:xfrm>
            <a:off x="11269578" y="6456947"/>
            <a:ext cx="4304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/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1255435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llow Your Dreams (Banksy) - Wikipedia">
            <a:extLst>
              <a:ext uri="{FF2B5EF4-FFF2-40B4-BE49-F238E27FC236}">
                <a16:creationId xmlns:a16="http://schemas.microsoft.com/office/drawing/2014/main" id="{E096B2C6-E950-344D-BD40-9FD6CE236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r="-1" b="-1"/>
          <a:stretch/>
        </p:blipFill>
        <p:spPr bwMode="auto">
          <a:xfrm>
            <a:off x="3622795" y="235072"/>
            <a:ext cx="6209661" cy="6044817"/>
          </a:xfrm>
          <a:custGeom>
            <a:avLst/>
            <a:gdLst/>
            <a:ahLst/>
            <a:cxnLst/>
            <a:rect l="l" t="t" r="r" b="b"/>
            <a:pathLst>
              <a:path w="8279548" h="6044817">
                <a:moveTo>
                  <a:pt x="8670" y="3353401"/>
                </a:moveTo>
                <a:lnTo>
                  <a:pt x="9145" y="3371492"/>
                </a:lnTo>
                <a:cubicBezTo>
                  <a:pt x="9699" y="3387565"/>
                  <a:pt x="10447" y="3405952"/>
                  <a:pt x="11359" y="3425479"/>
                </a:cubicBezTo>
                <a:lnTo>
                  <a:pt x="12840" y="3453616"/>
                </a:lnTo>
                <a:lnTo>
                  <a:pt x="10088" y="3453505"/>
                </a:lnTo>
                <a:cubicBezTo>
                  <a:pt x="-1786" y="3446192"/>
                  <a:pt x="-2668" y="3413238"/>
                  <a:pt x="4780" y="3369666"/>
                </a:cubicBezTo>
                <a:close/>
                <a:moveTo>
                  <a:pt x="8372" y="3312218"/>
                </a:moveTo>
                <a:cubicBezTo>
                  <a:pt x="8874" y="3309151"/>
                  <a:pt x="9584" y="3310642"/>
                  <a:pt x="10474" y="3315559"/>
                </a:cubicBezTo>
                <a:lnTo>
                  <a:pt x="13062" y="3335036"/>
                </a:lnTo>
                <a:lnTo>
                  <a:pt x="8670" y="3353401"/>
                </a:lnTo>
                <a:lnTo>
                  <a:pt x="8092" y="3331389"/>
                </a:lnTo>
                <a:cubicBezTo>
                  <a:pt x="7953" y="3321118"/>
                  <a:pt x="8037" y="3314336"/>
                  <a:pt x="8372" y="3312218"/>
                </a:cubicBezTo>
                <a:close/>
                <a:moveTo>
                  <a:pt x="7241326" y="1569777"/>
                </a:moveTo>
                <a:cubicBezTo>
                  <a:pt x="7223035" y="1582267"/>
                  <a:pt x="7204746" y="1594758"/>
                  <a:pt x="7186456" y="1607248"/>
                </a:cubicBezTo>
                <a:cubicBezTo>
                  <a:pt x="7196717" y="1604126"/>
                  <a:pt x="7207869" y="1601003"/>
                  <a:pt x="7218575" y="1597880"/>
                </a:cubicBezTo>
                <a:cubicBezTo>
                  <a:pt x="7227497" y="1590296"/>
                  <a:pt x="7236865" y="1583160"/>
                  <a:pt x="7245787" y="1575129"/>
                </a:cubicBezTo>
                <a:cubicBezTo>
                  <a:pt x="7244449" y="1573345"/>
                  <a:pt x="7242665" y="1571561"/>
                  <a:pt x="7241326" y="1569777"/>
                </a:cubicBezTo>
                <a:close/>
                <a:moveTo>
                  <a:pt x="6913001" y="943907"/>
                </a:moveTo>
                <a:cubicBezTo>
                  <a:pt x="6803262" y="1018851"/>
                  <a:pt x="6693523" y="1094241"/>
                  <a:pt x="6583784" y="1169185"/>
                </a:cubicBezTo>
                <a:cubicBezTo>
                  <a:pt x="6585569" y="1170969"/>
                  <a:pt x="6586907" y="1172754"/>
                  <a:pt x="6588692" y="1174538"/>
                </a:cubicBezTo>
                <a:cubicBezTo>
                  <a:pt x="6709136" y="1111193"/>
                  <a:pt x="6822890" y="1040710"/>
                  <a:pt x="6913001" y="943907"/>
                </a:cubicBezTo>
                <a:close/>
                <a:moveTo>
                  <a:pt x="7619780" y="253"/>
                </a:moveTo>
                <a:cubicBezTo>
                  <a:pt x="7623962" y="-472"/>
                  <a:pt x="7628088" y="197"/>
                  <a:pt x="7631657" y="4435"/>
                </a:cubicBezTo>
                <a:cubicBezTo>
                  <a:pt x="7637902" y="11572"/>
                  <a:pt x="7632550" y="20049"/>
                  <a:pt x="7628088" y="26294"/>
                </a:cubicBezTo>
                <a:cubicBezTo>
                  <a:pt x="7620059" y="37446"/>
                  <a:pt x="7612921" y="48152"/>
                  <a:pt x="7609799" y="61535"/>
                </a:cubicBezTo>
                <a:cubicBezTo>
                  <a:pt x="7607569" y="70457"/>
                  <a:pt x="7605337" y="80271"/>
                  <a:pt x="7611583" y="86962"/>
                </a:cubicBezTo>
                <a:cubicBezTo>
                  <a:pt x="7637456" y="115512"/>
                  <a:pt x="7618720" y="128895"/>
                  <a:pt x="7596416" y="144062"/>
                </a:cubicBezTo>
                <a:cubicBezTo>
                  <a:pt x="7565636" y="164583"/>
                  <a:pt x="7553591" y="194916"/>
                  <a:pt x="7560728" y="231050"/>
                </a:cubicBezTo>
                <a:cubicBezTo>
                  <a:pt x="7563405" y="245772"/>
                  <a:pt x="7561621" y="254693"/>
                  <a:pt x="7543330" y="254247"/>
                </a:cubicBezTo>
                <a:cubicBezTo>
                  <a:pt x="7536194" y="254247"/>
                  <a:pt x="7534409" y="259155"/>
                  <a:pt x="7531732" y="264507"/>
                </a:cubicBezTo>
                <a:cubicBezTo>
                  <a:pt x="7474633" y="390752"/>
                  <a:pt x="7392105" y="501383"/>
                  <a:pt x="7295303" y="603092"/>
                </a:cubicBezTo>
                <a:cubicBezTo>
                  <a:pt x="7216791" y="685620"/>
                  <a:pt x="7130248" y="760117"/>
                  <a:pt x="7040584" y="832385"/>
                </a:cubicBezTo>
                <a:cubicBezTo>
                  <a:pt x="7037908" y="834615"/>
                  <a:pt x="7035231" y="837291"/>
                  <a:pt x="7033892" y="841752"/>
                </a:cubicBezTo>
                <a:cubicBezTo>
                  <a:pt x="7076271" y="832831"/>
                  <a:pt x="7112851" y="814540"/>
                  <a:pt x="7148093" y="794021"/>
                </a:cubicBezTo>
                <a:cubicBezTo>
                  <a:pt x="7241772" y="739597"/>
                  <a:pt x="7320730" y="669114"/>
                  <a:pt x="7400581" y="599969"/>
                </a:cubicBezTo>
                <a:cubicBezTo>
                  <a:pt x="7449206" y="557591"/>
                  <a:pt x="7499167" y="516550"/>
                  <a:pt x="7552699" y="479079"/>
                </a:cubicBezTo>
                <a:cubicBezTo>
                  <a:pt x="7561621" y="472833"/>
                  <a:pt x="7567866" y="464803"/>
                  <a:pt x="7574111" y="456774"/>
                </a:cubicBezTo>
                <a:cubicBezTo>
                  <a:pt x="7577680" y="452313"/>
                  <a:pt x="7582140" y="448298"/>
                  <a:pt x="7589278" y="450083"/>
                </a:cubicBezTo>
                <a:cubicBezTo>
                  <a:pt x="7598201" y="452313"/>
                  <a:pt x="7599092" y="459004"/>
                  <a:pt x="7599985" y="465696"/>
                </a:cubicBezTo>
                <a:cubicBezTo>
                  <a:pt x="7602661" y="487108"/>
                  <a:pt x="7596862" y="506290"/>
                  <a:pt x="7585709" y="524580"/>
                </a:cubicBezTo>
                <a:cubicBezTo>
                  <a:pt x="7556713" y="571419"/>
                  <a:pt x="7513889" y="607553"/>
                  <a:pt x="7469725" y="641903"/>
                </a:cubicBezTo>
                <a:cubicBezTo>
                  <a:pt x="7412626" y="686066"/>
                  <a:pt x="7357310" y="732014"/>
                  <a:pt x="7306902" y="782422"/>
                </a:cubicBezTo>
                <a:cubicBezTo>
                  <a:pt x="7303333" y="785991"/>
                  <a:pt x="7296642" y="788221"/>
                  <a:pt x="7298872" y="798481"/>
                </a:cubicBezTo>
                <a:cubicBezTo>
                  <a:pt x="7330544" y="774838"/>
                  <a:pt x="7360433" y="751642"/>
                  <a:pt x="7390767" y="729336"/>
                </a:cubicBezTo>
                <a:cubicBezTo>
                  <a:pt x="7420655" y="707032"/>
                  <a:pt x="7450990" y="684727"/>
                  <a:pt x="7480878" y="662869"/>
                </a:cubicBezTo>
                <a:cubicBezTo>
                  <a:pt x="7488016" y="657516"/>
                  <a:pt x="7495599" y="649932"/>
                  <a:pt x="7505859" y="656624"/>
                </a:cubicBezTo>
                <a:cubicBezTo>
                  <a:pt x="7516565" y="663315"/>
                  <a:pt x="7515227" y="674467"/>
                  <a:pt x="7512550" y="683389"/>
                </a:cubicBezTo>
                <a:cubicBezTo>
                  <a:pt x="7504075" y="709708"/>
                  <a:pt x="7489353" y="732905"/>
                  <a:pt x="7469725" y="753426"/>
                </a:cubicBezTo>
                <a:cubicBezTo>
                  <a:pt x="7402812" y="821232"/>
                  <a:pt x="7325638" y="879670"/>
                  <a:pt x="7253816" y="943015"/>
                </a:cubicBezTo>
                <a:cubicBezTo>
                  <a:pt x="7215006" y="977365"/>
                  <a:pt x="7179319" y="1013945"/>
                  <a:pt x="7145415" y="1051862"/>
                </a:cubicBezTo>
                <a:cubicBezTo>
                  <a:pt x="7137832" y="1060338"/>
                  <a:pt x="7138279" y="1068368"/>
                  <a:pt x="7140509" y="1078182"/>
                </a:cubicBezTo>
                <a:cubicBezTo>
                  <a:pt x="7149430" y="1117885"/>
                  <a:pt x="7135602" y="1131267"/>
                  <a:pt x="7090992" y="1123684"/>
                </a:cubicBezTo>
                <a:cubicBezTo>
                  <a:pt x="7077164" y="1121452"/>
                  <a:pt x="7067796" y="1123684"/>
                  <a:pt x="7059320" y="1133051"/>
                </a:cubicBezTo>
                <a:cubicBezTo>
                  <a:pt x="6956718" y="1249035"/>
                  <a:pt x="6835381" y="1346730"/>
                  <a:pt x="6702891" y="1433718"/>
                </a:cubicBezTo>
                <a:cubicBezTo>
                  <a:pt x="6648914" y="1468959"/>
                  <a:pt x="6593152" y="1502417"/>
                  <a:pt x="6536499" y="1533643"/>
                </a:cubicBezTo>
                <a:cubicBezTo>
                  <a:pt x="6536499" y="1535873"/>
                  <a:pt x="6536499" y="1538551"/>
                  <a:pt x="6536499" y="1540781"/>
                </a:cubicBezTo>
                <a:cubicBezTo>
                  <a:pt x="6536945" y="1543903"/>
                  <a:pt x="6537391" y="1545687"/>
                  <a:pt x="6537836" y="1548365"/>
                </a:cubicBezTo>
                <a:cubicBezTo>
                  <a:pt x="6617688" y="1500186"/>
                  <a:pt x="6696646" y="1450670"/>
                  <a:pt x="6773821" y="1398477"/>
                </a:cubicBezTo>
                <a:cubicBezTo>
                  <a:pt x="6983038" y="1257066"/>
                  <a:pt x="7182888" y="1105393"/>
                  <a:pt x="7385860" y="957290"/>
                </a:cubicBezTo>
                <a:cubicBezTo>
                  <a:pt x="7454112" y="907327"/>
                  <a:pt x="7508089" y="843536"/>
                  <a:pt x="7569650" y="787329"/>
                </a:cubicBezTo>
                <a:cubicBezTo>
                  <a:pt x="7610691" y="749857"/>
                  <a:pt x="7649948" y="710601"/>
                  <a:pt x="7697679" y="679821"/>
                </a:cubicBezTo>
                <a:cubicBezTo>
                  <a:pt x="7717307" y="667330"/>
                  <a:pt x="7737827" y="656177"/>
                  <a:pt x="7764147" y="659300"/>
                </a:cubicBezTo>
                <a:cubicBezTo>
                  <a:pt x="7774407" y="660639"/>
                  <a:pt x="7786005" y="663315"/>
                  <a:pt x="7789574" y="674913"/>
                </a:cubicBezTo>
                <a:cubicBezTo>
                  <a:pt x="7792698" y="686512"/>
                  <a:pt x="7783329" y="691865"/>
                  <a:pt x="7774853" y="696771"/>
                </a:cubicBezTo>
                <a:cubicBezTo>
                  <a:pt x="7772623" y="698110"/>
                  <a:pt x="7770392" y="699895"/>
                  <a:pt x="7768162" y="699895"/>
                </a:cubicBezTo>
                <a:cubicBezTo>
                  <a:pt x="7725783" y="702571"/>
                  <a:pt x="7715969" y="736474"/>
                  <a:pt x="7695894" y="761010"/>
                </a:cubicBezTo>
                <a:cubicBezTo>
                  <a:pt x="7689649" y="768593"/>
                  <a:pt x="7689203" y="776177"/>
                  <a:pt x="7695894" y="785098"/>
                </a:cubicBezTo>
                <a:cubicBezTo>
                  <a:pt x="7707940" y="801157"/>
                  <a:pt x="7699463" y="808295"/>
                  <a:pt x="7683404" y="812756"/>
                </a:cubicBezTo>
                <a:cubicBezTo>
                  <a:pt x="7667345" y="817217"/>
                  <a:pt x="7649948" y="818555"/>
                  <a:pt x="7632550" y="828816"/>
                </a:cubicBezTo>
                <a:cubicBezTo>
                  <a:pt x="7660207" y="837291"/>
                  <a:pt x="7679389" y="828370"/>
                  <a:pt x="7697233" y="817217"/>
                </a:cubicBezTo>
                <a:cubicBezTo>
                  <a:pt x="7737382" y="792682"/>
                  <a:pt x="7763254" y="756548"/>
                  <a:pt x="7787790" y="719522"/>
                </a:cubicBezTo>
                <a:cubicBezTo>
                  <a:pt x="7792698" y="712385"/>
                  <a:pt x="7796712" y="704355"/>
                  <a:pt x="7803403" y="698556"/>
                </a:cubicBezTo>
                <a:cubicBezTo>
                  <a:pt x="7815894" y="686958"/>
                  <a:pt x="7829277" y="685620"/>
                  <a:pt x="7844443" y="699895"/>
                </a:cubicBezTo>
                <a:cubicBezTo>
                  <a:pt x="7864518" y="718631"/>
                  <a:pt x="7871655" y="717292"/>
                  <a:pt x="7878347" y="693204"/>
                </a:cubicBezTo>
                <a:cubicBezTo>
                  <a:pt x="7887269" y="660639"/>
                  <a:pt x="7907343" y="637888"/>
                  <a:pt x="7941692" y="625844"/>
                </a:cubicBezTo>
                <a:cubicBezTo>
                  <a:pt x="7948829" y="623166"/>
                  <a:pt x="7956413" y="619597"/>
                  <a:pt x="7963996" y="625397"/>
                </a:cubicBezTo>
                <a:cubicBezTo>
                  <a:pt x="7972026" y="632089"/>
                  <a:pt x="7966674" y="638779"/>
                  <a:pt x="7963551" y="645026"/>
                </a:cubicBezTo>
                <a:cubicBezTo>
                  <a:pt x="7959090" y="654840"/>
                  <a:pt x="7953737" y="664653"/>
                  <a:pt x="7949722" y="674913"/>
                </a:cubicBezTo>
                <a:cubicBezTo>
                  <a:pt x="7942584" y="691419"/>
                  <a:pt x="7941245" y="708817"/>
                  <a:pt x="7954628" y="724876"/>
                </a:cubicBezTo>
                <a:cubicBezTo>
                  <a:pt x="7964443" y="736474"/>
                  <a:pt x="7963551" y="744058"/>
                  <a:pt x="7950614" y="752087"/>
                </a:cubicBezTo>
                <a:cubicBezTo>
                  <a:pt x="7909127" y="777069"/>
                  <a:pt x="7882808" y="809634"/>
                  <a:pt x="7897083" y="860488"/>
                </a:cubicBezTo>
                <a:cubicBezTo>
                  <a:pt x="7899313" y="867626"/>
                  <a:pt x="7896636" y="874764"/>
                  <a:pt x="7888161" y="874317"/>
                </a:cubicBezTo>
                <a:cubicBezTo>
                  <a:pt x="7869425" y="872979"/>
                  <a:pt x="7866303" y="884578"/>
                  <a:pt x="7860949" y="896622"/>
                </a:cubicBezTo>
                <a:cubicBezTo>
                  <a:pt x="7808757" y="1012160"/>
                  <a:pt x="7733367" y="1112977"/>
                  <a:pt x="7646379" y="1207549"/>
                </a:cubicBezTo>
                <a:cubicBezTo>
                  <a:pt x="7560282" y="1301229"/>
                  <a:pt x="7463480" y="1385094"/>
                  <a:pt x="7360433" y="1465391"/>
                </a:cubicBezTo>
                <a:cubicBezTo>
                  <a:pt x="7389429" y="1462714"/>
                  <a:pt x="7426901" y="1446209"/>
                  <a:pt x="7463034" y="1427027"/>
                </a:cubicBezTo>
                <a:cubicBezTo>
                  <a:pt x="7558498" y="1375726"/>
                  <a:pt x="7637011" y="1306135"/>
                  <a:pt x="7716861" y="1237883"/>
                </a:cubicBezTo>
                <a:cubicBezTo>
                  <a:pt x="7772623" y="1190151"/>
                  <a:pt x="7827046" y="1141081"/>
                  <a:pt x="7889500" y="1100040"/>
                </a:cubicBezTo>
                <a:cubicBezTo>
                  <a:pt x="7896636" y="1095579"/>
                  <a:pt x="7901544" y="1089780"/>
                  <a:pt x="7905559" y="1082642"/>
                </a:cubicBezTo>
                <a:cubicBezTo>
                  <a:pt x="7909127" y="1076397"/>
                  <a:pt x="7914481" y="1070598"/>
                  <a:pt x="7923848" y="1073274"/>
                </a:cubicBezTo>
                <a:cubicBezTo>
                  <a:pt x="7933216" y="1076397"/>
                  <a:pt x="7934109" y="1084427"/>
                  <a:pt x="7934109" y="1091565"/>
                </a:cubicBezTo>
                <a:cubicBezTo>
                  <a:pt x="7932770" y="1118330"/>
                  <a:pt x="7925186" y="1142419"/>
                  <a:pt x="7908682" y="1163831"/>
                </a:cubicBezTo>
                <a:cubicBezTo>
                  <a:pt x="7876563" y="1206657"/>
                  <a:pt x="7833738" y="1240114"/>
                  <a:pt x="7790913" y="1273570"/>
                </a:cubicBezTo>
                <a:cubicBezTo>
                  <a:pt x="7731582" y="1319518"/>
                  <a:pt x="7676712" y="1369481"/>
                  <a:pt x="7627197" y="1425243"/>
                </a:cubicBezTo>
                <a:cubicBezTo>
                  <a:pt x="7662883" y="1398031"/>
                  <a:pt x="7698572" y="1370372"/>
                  <a:pt x="7734705" y="1343161"/>
                </a:cubicBezTo>
                <a:cubicBezTo>
                  <a:pt x="7761917" y="1322641"/>
                  <a:pt x="7790020" y="1303012"/>
                  <a:pt x="7817678" y="1282938"/>
                </a:cubicBezTo>
                <a:cubicBezTo>
                  <a:pt x="7824370" y="1278032"/>
                  <a:pt x="7831507" y="1272679"/>
                  <a:pt x="7840874" y="1279370"/>
                </a:cubicBezTo>
                <a:cubicBezTo>
                  <a:pt x="7849351" y="1285169"/>
                  <a:pt x="7848012" y="1293645"/>
                  <a:pt x="7846228" y="1301675"/>
                </a:cubicBezTo>
                <a:cubicBezTo>
                  <a:pt x="7839537" y="1333347"/>
                  <a:pt x="7820801" y="1358774"/>
                  <a:pt x="7797604" y="1381525"/>
                </a:cubicBezTo>
                <a:cubicBezTo>
                  <a:pt x="7769501" y="1408737"/>
                  <a:pt x="7740058" y="1434611"/>
                  <a:pt x="7709724" y="1460484"/>
                </a:cubicBezTo>
                <a:cubicBezTo>
                  <a:pt x="7742288" y="1453346"/>
                  <a:pt x="7774853" y="1446209"/>
                  <a:pt x="7807418" y="1440410"/>
                </a:cubicBezTo>
                <a:cubicBezTo>
                  <a:pt x="7792698" y="1492156"/>
                  <a:pt x="7758348" y="1502417"/>
                  <a:pt x="7727568" y="1510446"/>
                </a:cubicBezTo>
                <a:cubicBezTo>
                  <a:pt x="7686080" y="1520706"/>
                  <a:pt x="7646379" y="1533643"/>
                  <a:pt x="7607122" y="1548365"/>
                </a:cubicBezTo>
                <a:cubicBezTo>
                  <a:pt x="7590617" y="1563085"/>
                  <a:pt x="7574111" y="1577361"/>
                  <a:pt x="7558052" y="1592527"/>
                </a:cubicBezTo>
                <a:cubicBezTo>
                  <a:pt x="7541546" y="1608141"/>
                  <a:pt x="7525933" y="1623754"/>
                  <a:pt x="7510320" y="1640259"/>
                </a:cubicBezTo>
                <a:cubicBezTo>
                  <a:pt x="7499167" y="1652303"/>
                  <a:pt x="7485785" y="1662564"/>
                  <a:pt x="7498721" y="1683084"/>
                </a:cubicBezTo>
                <a:cubicBezTo>
                  <a:pt x="7504521" y="1692452"/>
                  <a:pt x="7466603" y="1743307"/>
                  <a:pt x="7454558" y="1746429"/>
                </a:cubicBezTo>
                <a:cubicBezTo>
                  <a:pt x="7452773" y="1746875"/>
                  <a:pt x="7450990" y="1747322"/>
                  <a:pt x="7449652" y="1747322"/>
                </a:cubicBezTo>
                <a:cubicBezTo>
                  <a:pt x="7423777" y="1745538"/>
                  <a:pt x="7417978" y="1760705"/>
                  <a:pt x="7417532" y="1779887"/>
                </a:cubicBezTo>
                <a:cubicBezTo>
                  <a:pt x="7417087" y="1798622"/>
                  <a:pt x="7421547" y="1821819"/>
                  <a:pt x="7386306" y="1812451"/>
                </a:cubicBezTo>
                <a:cubicBezTo>
                  <a:pt x="7382291" y="1811559"/>
                  <a:pt x="7381399" y="1814235"/>
                  <a:pt x="7379615" y="1817358"/>
                </a:cubicBezTo>
                <a:cubicBezTo>
                  <a:pt x="7341251" y="1897208"/>
                  <a:pt x="7276567" y="1958770"/>
                  <a:pt x="7212776" y="2020331"/>
                </a:cubicBezTo>
                <a:cubicBezTo>
                  <a:pt x="7209207" y="2023454"/>
                  <a:pt x="7205638" y="2026576"/>
                  <a:pt x="7202070" y="2029699"/>
                </a:cubicBezTo>
                <a:cubicBezTo>
                  <a:pt x="7268983" y="2014086"/>
                  <a:pt x="7489800" y="1994011"/>
                  <a:pt x="7554483" y="2000703"/>
                </a:cubicBezTo>
                <a:cubicBezTo>
                  <a:pt x="7612029" y="2006502"/>
                  <a:pt x="7937231" y="1909254"/>
                  <a:pt x="8004591" y="1851708"/>
                </a:cubicBezTo>
                <a:cubicBezTo>
                  <a:pt x="8013959" y="1896763"/>
                  <a:pt x="7993885" y="1914606"/>
                  <a:pt x="7977825" y="1935127"/>
                </a:cubicBezTo>
                <a:cubicBezTo>
                  <a:pt x="7955075" y="1964123"/>
                  <a:pt x="7951506" y="1984644"/>
                  <a:pt x="7994331" y="2007840"/>
                </a:cubicBezTo>
                <a:cubicBezTo>
                  <a:pt x="8117007" y="2073862"/>
                  <a:pt x="8115669" y="2076092"/>
                  <a:pt x="8000576" y="2165757"/>
                </a:cubicBezTo>
                <a:cubicBezTo>
                  <a:pt x="7995223" y="2169772"/>
                  <a:pt x="7997900" y="2182708"/>
                  <a:pt x="7996561" y="2191631"/>
                </a:cubicBezTo>
                <a:cubicBezTo>
                  <a:pt x="8026450" y="2205014"/>
                  <a:pt x="8061691" y="2170218"/>
                  <a:pt x="8097378" y="2207690"/>
                </a:cubicBezTo>
                <a:cubicBezTo>
                  <a:pt x="7943477" y="2372298"/>
                  <a:pt x="7709277" y="2528878"/>
                  <a:pt x="7496937" y="2652445"/>
                </a:cubicBezTo>
                <a:cubicBezTo>
                  <a:pt x="7668683" y="2693040"/>
                  <a:pt x="7771731" y="2550290"/>
                  <a:pt x="7897975" y="2568579"/>
                </a:cubicBezTo>
                <a:cubicBezTo>
                  <a:pt x="7960875" y="2613189"/>
                  <a:pt x="7773515" y="2685456"/>
                  <a:pt x="7952398" y="2706423"/>
                </a:cubicBezTo>
                <a:cubicBezTo>
                  <a:pt x="7874778" y="2745678"/>
                  <a:pt x="7817232" y="2784043"/>
                  <a:pt x="7763701" y="2829098"/>
                </a:cubicBezTo>
                <a:cubicBezTo>
                  <a:pt x="7668683" y="2909841"/>
                  <a:pt x="7649948" y="2963373"/>
                  <a:pt x="7693664" y="3071773"/>
                </a:cubicBezTo>
                <a:cubicBezTo>
                  <a:pt x="7722660" y="3143148"/>
                  <a:pt x="7764593" y="3208723"/>
                  <a:pt x="7727568" y="3293927"/>
                </a:cubicBezTo>
                <a:cubicBezTo>
                  <a:pt x="7702141" y="3352365"/>
                  <a:pt x="7711954" y="3390729"/>
                  <a:pt x="7808311" y="3364409"/>
                </a:cubicBezTo>
                <a:cubicBezTo>
                  <a:pt x="7912249" y="3336306"/>
                  <a:pt x="7951506" y="3388945"/>
                  <a:pt x="7925186" y="3491100"/>
                </a:cubicBezTo>
                <a:cubicBezTo>
                  <a:pt x="7908235" y="3556676"/>
                  <a:pt x="7926079" y="3577197"/>
                  <a:pt x="7997454" y="3569613"/>
                </a:cubicBezTo>
                <a:cubicBezTo>
                  <a:pt x="8076413" y="3561136"/>
                  <a:pt x="8151355" y="3518312"/>
                  <a:pt x="8249050" y="3538832"/>
                </a:cubicBezTo>
                <a:cubicBezTo>
                  <a:pt x="8170985" y="3658385"/>
                  <a:pt x="8004145" y="3624482"/>
                  <a:pt x="7913142" y="3738236"/>
                </a:cubicBezTo>
                <a:cubicBezTo>
                  <a:pt x="8021543" y="3738682"/>
                  <a:pt x="8104516" y="3738236"/>
                  <a:pt x="8184813" y="3713254"/>
                </a:cubicBezTo>
                <a:cubicBezTo>
                  <a:pt x="8218270" y="3702995"/>
                  <a:pt x="8254850" y="3692735"/>
                  <a:pt x="8273586" y="3727083"/>
                </a:cubicBezTo>
                <a:cubicBezTo>
                  <a:pt x="8295890" y="3768570"/>
                  <a:pt x="8250389" y="3784184"/>
                  <a:pt x="8223177" y="3791767"/>
                </a:cubicBezTo>
                <a:cubicBezTo>
                  <a:pt x="8146449" y="3812734"/>
                  <a:pt x="8087564" y="3862249"/>
                  <a:pt x="8023773" y="3901059"/>
                </a:cubicBezTo>
                <a:cubicBezTo>
                  <a:pt x="7884146" y="3986264"/>
                  <a:pt x="7730689" y="4057192"/>
                  <a:pt x="7612475" y="4197266"/>
                </a:cubicBezTo>
                <a:cubicBezTo>
                  <a:pt x="7761024" y="4161579"/>
                  <a:pt x="7872102" y="4078159"/>
                  <a:pt x="8010390" y="4061208"/>
                </a:cubicBezTo>
                <a:cubicBezTo>
                  <a:pt x="7890391" y="4189236"/>
                  <a:pt x="7736489" y="4272656"/>
                  <a:pt x="7590617" y="4365889"/>
                </a:cubicBezTo>
                <a:cubicBezTo>
                  <a:pt x="7549130" y="4392209"/>
                  <a:pt x="7506751" y="4410052"/>
                  <a:pt x="7497384" y="4467153"/>
                </a:cubicBezTo>
                <a:cubicBezTo>
                  <a:pt x="7479093" y="4577783"/>
                  <a:pt x="7425116" y="4669679"/>
                  <a:pt x="7308686" y="4718303"/>
                </a:cubicBezTo>
                <a:cubicBezTo>
                  <a:pt x="7307793" y="4718749"/>
                  <a:pt x="7314039" y="4735255"/>
                  <a:pt x="7318054" y="4746853"/>
                </a:cubicBezTo>
                <a:cubicBezTo>
                  <a:pt x="7388982" y="4750422"/>
                  <a:pt x="7444744" y="4684845"/>
                  <a:pt x="7535747" y="4706259"/>
                </a:cubicBezTo>
                <a:cubicBezTo>
                  <a:pt x="7449206" y="4795031"/>
                  <a:pt x="7376492" y="4874882"/>
                  <a:pt x="7253370" y="4917261"/>
                </a:cubicBezTo>
                <a:cubicBezTo>
                  <a:pt x="7154784" y="4951164"/>
                  <a:pt x="7033000" y="4970345"/>
                  <a:pt x="6961625" y="5079638"/>
                </a:cubicBezTo>
                <a:cubicBezTo>
                  <a:pt x="7044599" y="5101051"/>
                  <a:pt x="7106605" y="5074285"/>
                  <a:pt x="7168612" y="5055104"/>
                </a:cubicBezTo>
                <a:cubicBezTo>
                  <a:pt x="7264077" y="5025661"/>
                  <a:pt x="7357756" y="4992204"/>
                  <a:pt x="7453220" y="4962316"/>
                </a:cubicBezTo>
                <a:cubicBezTo>
                  <a:pt x="7489353" y="4951164"/>
                  <a:pt x="7529056" y="4942688"/>
                  <a:pt x="7552253" y="4997111"/>
                </a:cubicBezTo>
                <a:cubicBezTo>
                  <a:pt x="7431361" y="5008709"/>
                  <a:pt x="7358649" y="5081869"/>
                  <a:pt x="7282812" y="5150568"/>
                </a:cubicBezTo>
                <a:cubicBezTo>
                  <a:pt x="7239987" y="5189378"/>
                  <a:pt x="7205192" y="5241125"/>
                  <a:pt x="7128464" y="5221497"/>
                </a:cubicBezTo>
                <a:cubicBezTo>
                  <a:pt x="7087869" y="5211236"/>
                  <a:pt x="7061996" y="5240233"/>
                  <a:pt x="7066457" y="5275920"/>
                </a:cubicBezTo>
                <a:cubicBezTo>
                  <a:pt x="7081624" y="5401718"/>
                  <a:pt x="6987498" y="5445881"/>
                  <a:pt x="6889805" y="5469970"/>
                </a:cubicBezTo>
                <a:cubicBezTo>
                  <a:pt x="6705122" y="5515918"/>
                  <a:pt x="6551219" y="5623426"/>
                  <a:pt x="6371444" y="5682310"/>
                </a:cubicBezTo>
                <a:cubicBezTo>
                  <a:pt x="6196576" y="5739411"/>
                  <a:pt x="4884170" y="6004390"/>
                  <a:pt x="4551831" y="6030710"/>
                </a:cubicBezTo>
                <a:cubicBezTo>
                  <a:pt x="2518092" y="6191749"/>
                  <a:pt x="1055352" y="4921275"/>
                  <a:pt x="1048661" y="4903878"/>
                </a:cubicBezTo>
                <a:cubicBezTo>
                  <a:pt x="1017880" y="4822243"/>
                  <a:pt x="941599" y="4787001"/>
                  <a:pt x="872455" y="4743284"/>
                </a:cubicBezTo>
                <a:cubicBezTo>
                  <a:pt x="812231" y="4704920"/>
                  <a:pt x="747994" y="4664326"/>
                  <a:pt x="723013" y="4598750"/>
                </a:cubicBezTo>
                <a:cubicBezTo>
                  <a:pt x="690002" y="4511762"/>
                  <a:pt x="783682" y="4583137"/>
                  <a:pt x="801080" y="4549680"/>
                </a:cubicBezTo>
                <a:cubicBezTo>
                  <a:pt x="765392" y="4504624"/>
                  <a:pt x="710077" y="4463138"/>
                  <a:pt x="695355" y="4411837"/>
                </a:cubicBezTo>
                <a:cubicBezTo>
                  <a:pt x="642715" y="4226262"/>
                  <a:pt x="529409" y="4091096"/>
                  <a:pt x="359893" y="3986264"/>
                </a:cubicBezTo>
                <a:cubicBezTo>
                  <a:pt x="311269" y="3955930"/>
                  <a:pt x="279150" y="3901506"/>
                  <a:pt x="212682" y="3892584"/>
                </a:cubicBezTo>
                <a:cubicBezTo>
                  <a:pt x="65025" y="3873402"/>
                  <a:pt x="111866" y="3723515"/>
                  <a:pt x="33799" y="3657047"/>
                </a:cubicBezTo>
                <a:cubicBezTo>
                  <a:pt x="26438" y="3650802"/>
                  <a:pt x="19412" y="3568832"/>
                  <a:pt x="14561" y="3486305"/>
                </a:cubicBezTo>
                <a:lnTo>
                  <a:pt x="12840" y="3453616"/>
                </a:lnTo>
                <a:lnTo>
                  <a:pt x="21095" y="3453948"/>
                </a:lnTo>
                <a:lnTo>
                  <a:pt x="25905" y="3450639"/>
                </a:lnTo>
                <a:lnTo>
                  <a:pt x="27770" y="3466411"/>
                </a:lnTo>
                <a:cubicBezTo>
                  <a:pt x="33262" y="3508951"/>
                  <a:pt x="39263" y="3541509"/>
                  <a:pt x="44951" y="3533479"/>
                </a:cubicBezTo>
                <a:cubicBezTo>
                  <a:pt x="60119" y="3511621"/>
                  <a:pt x="83315" y="3492439"/>
                  <a:pt x="72163" y="3463889"/>
                </a:cubicBezTo>
                <a:cubicBezTo>
                  <a:pt x="67702" y="3451844"/>
                  <a:pt x="70824" y="3410804"/>
                  <a:pt x="36475" y="3443368"/>
                </a:cubicBezTo>
                <a:lnTo>
                  <a:pt x="25905" y="3450639"/>
                </a:lnTo>
                <a:lnTo>
                  <a:pt x="22479" y="3421677"/>
                </a:lnTo>
                <a:cubicBezTo>
                  <a:pt x="19106" y="3391148"/>
                  <a:pt x="16081" y="3360716"/>
                  <a:pt x="13648" y="3339450"/>
                </a:cubicBezTo>
                <a:lnTo>
                  <a:pt x="13062" y="3335036"/>
                </a:lnTo>
                <a:lnTo>
                  <a:pt x="21866" y="3298221"/>
                </a:lnTo>
                <a:cubicBezTo>
                  <a:pt x="52089" y="3197348"/>
                  <a:pt x="110303" y="3084040"/>
                  <a:pt x="175210" y="3078464"/>
                </a:cubicBezTo>
                <a:cubicBezTo>
                  <a:pt x="127925" y="2954896"/>
                  <a:pt x="127925" y="2954896"/>
                  <a:pt x="282273" y="2937945"/>
                </a:cubicBezTo>
                <a:cubicBezTo>
                  <a:pt x="222942" y="2859432"/>
                  <a:pt x="222942" y="2839357"/>
                  <a:pt x="294764" y="2812593"/>
                </a:cubicBezTo>
                <a:cubicBezTo>
                  <a:pt x="363908" y="2786719"/>
                  <a:pt x="440636" y="2778244"/>
                  <a:pt x="504427" y="2738541"/>
                </a:cubicBezTo>
                <a:cubicBezTo>
                  <a:pt x="445542" y="2638170"/>
                  <a:pt x="429038" y="2522185"/>
                  <a:pt x="307254" y="2473116"/>
                </a:cubicBezTo>
                <a:cubicBezTo>
                  <a:pt x="288072" y="2465532"/>
                  <a:pt x="275135" y="2435197"/>
                  <a:pt x="287626" y="2418246"/>
                </a:cubicBezTo>
                <a:cubicBezTo>
                  <a:pt x="331790" y="2355347"/>
                  <a:pt x="268444" y="2234901"/>
                  <a:pt x="405841" y="2221965"/>
                </a:cubicBezTo>
                <a:cubicBezTo>
                  <a:pt x="422793" y="2220181"/>
                  <a:pt x="438406" y="2207690"/>
                  <a:pt x="425023" y="2190292"/>
                </a:cubicBezTo>
                <a:cubicBezTo>
                  <a:pt x="379075" y="2130962"/>
                  <a:pt x="434837" y="2134976"/>
                  <a:pt x="468739" y="2127394"/>
                </a:cubicBezTo>
                <a:cubicBezTo>
                  <a:pt x="509781" y="2118471"/>
                  <a:pt x="556174" y="2144344"/>
                  <a:pt x="594091" y="2112226"/>
                </a:cubicBezTo>
                <a:cubicBezTo>
                  <a:pt x="585170" y="2078323"/>
                  <a:pt x="552160" y="2078769"/>
                  <a:pt x="528963" y="2068063"/>
                </a:cubicBezTo>
                <a:cubicBezTo>
                  <a:pt x="461157" y="2036390"/>
                  <a:pt x="405841" y="1998918"/>
                  <a:pt x="402718" y="1917729"/>
                </a:cubicBezTo>
                <a:cubicBezTo>
                  <a:pt x="400042" y="1852153"/>
                  <a:pt x="392904" y="1794162"/>
                  <a:pt x="486584" y="1774087"/>
                </a:cubicBezTo>
                <a:cubicBezTo>
                  <a:pt x="501304" y="1770965"/>
                  <a:pt x="508888" y="1762489"/>
                  <a:pt x="511565" y="1751337"/>
                </a:cubicBezTo>
                <a:cubicBezTo>
                  <a:pt x="500858" y="1740630"/>
                  <a:pt x="490599" y="1729477"/>
                  <a:pt x="478109" y="1721448"/>
                </a:cubicBezTo>
                <a:cubicBezTo>
                  <a:pt x="436175" y="1695129"/>
                  <a:pt x="421900" y="1656318"/>
                  <a:pt x="409410" y="1615724"/>
                </a:cubicBezTo>
                <a:cubicBezTo>
                  <a:pt x="401380" y="1589851"/>
                  <a:pt x="392012" y="1564424"/>
                  <a:pt x="373722" y="1542118"/>
                </a:cubicBezTo>
                <a:cubicBezTo>
                  <a:pt x="362569" y="1528290"/>
                  <a:pt x="348740" y="1518030"/>
                  <a:pt x="331343" y="1512231"/>
                </a:cubicBezTo>
                <a:cubicBezTo>
                  <a:pt x="316177" y="1506877"/>
                  <a:pt x="311715" y="1499739"/>
                  <a:pt x="321976" y="1486804"/>
                </a:cubicBezTo>
                <a:cubicBezTo>
                  <a:pt x="350972" y="1449777"/>
                  <a:pt x="362569" y="1409182"/>
                  <a:pt x="343388" y="1361897"/>
                </a:cubicBezTo>
                <a:cubicBezTo>
                  <a:pt x="337588" y="1347623"/>
                  <a:pt x="341602" y="1335131"/>
                  <a:pt x="355432" y="1329778"/>
                </a:cubicBezTo>
                <a:cubicBezTo>
                  <a:pt x="412979" y="1307028"/>
                  <a:pt x="427253" y="1254388"/>
                  <a:pt x="451789" y="1209779"/>
                </a:cubicBezTo>
                <a:cubicBezTo>
                  <a:pt x="486584" y="1146434"/>
                  <a:pt x="518256" y="1081751"/>
                  <a:pt x="542344" y="1013052"/>
                </a:cubicBezTo>
                <a:cubicBezTo>
                  <a:pt x="556620" y="972012"/>
                  <a:pt x="570449" y="931417"/>
                  <a:pt x="560635" y="885915"/>
                </a:cubicBezTo>
                <a:cubicBezTo>
                  <a:pt x="558405" y="874764"/>
                  <a:pt x="562419" y="865395"/>
                  <a:pt x="568219" y="856919"/>
                </a:cubicBezTo>
                <a:cubicBezTo>
                  <a:pt x="592754" y="819893"/>
                  <a:pt x="589631" y="780638"/>
                  <a:pt x="570895" y="740043"/>
                </a:cubicBezTo>
                <a:cubicBezTo>
                  <a:pt x="559296" y="715508"/>
                  <a:pt x="560635" y="712385"/>
                  <a:pt x="590077" y="713277"/>
                </a:cubicBezTo>
                <a:cubicBezTo>
                  <a:pt x="649853" y="714616"/>
                  <a:pt x="709184" y="716846"/>
                  <a:pt x="768069" y="709263"/>
                </a:cubicBezTo>
                <a:cubicBezTo>
                  <a:pt x="834090" y="700786"/>
                  <a:pt x="855503" y="681158"/>
                  <a:pt x="805540" y="624505"/>
                </a:cubicBezTo>
                <a:cubicBezTo>
                  <a:pt x="794833" y="612461"/>
                  <a:pt x="785466" y="599078"/>
                  <a:pt x="780559" y="583910"/>
                </a:cubicBezTo>
                <a:cubicBezTo>
                  <a:pt x="776990" y="571866"/>
                  <a:pt x="780113" y="563390"/>
                  <a:pt x="790819" y="557591"/>
                </a:cubicBezTo>
                <a:cubicBezTo>
                  <a:pt x="803310" y="550454"/>
                  <a:pt x="810001" y="560268"/>
                  <a:pt x="817139" y="567404"/>
                </a:cubicBezTo>
                <a:cubicBezTo>
                  <a:pt x="855949" y="605769"/>
                  <a:pt x="904572" y="632089"/>
                  <a:pt x="950966" y="661085"/>
                </a:cubicBezTo>
                <a:cubicBezTo>
                  <a:pt x="1017435" y="703018"/>
                  <a:pt x="1087471" y="740043"/>
                  <a:pt x="1146802" y="790897"/>
                </a:cubicBezTo>
                <a:cubicBezTo>
                  <a:pt x="1161968" y="803835"/>
                  <a:pt x="1186503" y="794021"/>
                  <a:pt x="1188288" y="772161"/>
                </a:cubicBezTo>
                <a:cubicBezTo>
                  <a:pt x="1190072" y="750303"/>
                  <a:pt x="1202116" y="750303"/>
                  <a:pt x="1219960" y="755656"/>
                </a:cubicBezTo>
                <a:cubicBezTo>
                  <a:pt x="1241373" y="761901"/>
                  <a:pt x="1262786" y="768146"/>
                  <a:pt x="1283752" y="775284"/>
                </a:cubicBezTo>
                <a:cubicBezTo>
                  <a:pt x="1305611" y="782868"/>
                  <a:pt x="1315424" y="798927"/>
                  <a:pt x="1317655" y="819002"/>
                </a:cubicBezTo>
                <a:cubicBezTo>
                  <a:pt x="1318101" y="822794"/>
                  <a:pt x="1318213" y="827031"/>
                  <a:pt x="1317209" y="830488"/>
                </a:cubicBezTo>
                <a:lnTo>
                  <a:pt x="1312784" y="834706"/>
                </a:lnTo>
                <a:lnTo>
                  <a:pt x="1307604" y="836392"/>
                </a:lnTo>
                <a:cubicBezTo>
                  <a:pt x="1302209" y="838239"/>
                  <a:pt x="1301818" y="838741"/>
                  <a:pt x="1310071" y="837291"/>
                </a:cubicBezTo>
                <a:lnTo>
                  <a:pt x="1312784" y="834706"/>
                </a:lnTo>
                <a:lnTo>
                  <a:pt x="1335164" y="827421"/>
                </a:lnTo>
                <a:cubicBezTo>
                  <a:pt x="1358695" y="819559"/>
                  <a:pt x="1387691" y="808741"/>
                  <a:pt x="1393044" y="799820"/>
                </a:cubicBezTo>
                <a:cubicBezTo>
                  <a:pt x="1393490" y="798927"/>
                  <a:pt x="1657132" y="863165"/>
                  <a:pt x="1737429" y="903760"/>
                </a:cubicBezTo>
                <a:cubicBezTo>
                  <a:pt x="1787390" y="929187"/>
                  <a:pt x="2773257" y="1331562"/>
                  <a:pt x="4138303" y="1231638"/>
                </a:cubicBezTo>
                <a:cubicBezTo>
                  <a:pt x="4186481" y="1228070"/>
                  <a:pt x="4231982" y="1225838"/>
                  <a:pt x="4278375" y="1224055"/>
                </a:cubicBezTo>
                <a:cubicBezTo>
                  <a:pt x="4688781" y="1205764"/>
                  <a:pt x="5091603" y="1196842"/>
                  <a:pt x="5261564" y="1174984"/>
                </a:cubicBezTo>
                <a:cubicBezTo>
                  <a:pt x="5394500" y="1157586"/>
                  <a:pt x="6074346" y="1010376"/>
                  <a:pt x="6273750" y="885915"/>
                </a:cubicBezTo>
                <a:cubicBezTo>
                  <a:pt x="6477614" y="758332"/>
                  <a:pt x="6669881" y="617367"/>
                  <a:pt x="6861254" y="475956"/>
                </a:cubicBezTo>
                <a:cubicBezTo>
                  <a:pt x="6944228" y="414841"/>
                  <a:pt x="7032555" y="359079"/>
                  <a:pt x="7107498" y="289043"/>
                </a:cubicBezTo>
                <a:cubicBezTo>
                  <a:pt x="7182441" y="218560"/>
                  <a:pt x="7253816" y="145401"/>
                  <a:pt x="7335005" y="80271"/>
                </a:cubicBezTo>
                <a:cubicBezTo>
                  <a:pt x="7358202" y="61535"/>
                  <a:pt x="7381399" y="41461"/>
                  <a:pt x="7415302" y="38338"/>
                </a:cubicBezTo>
                <a:cubicBezTo>
                  <a:pt x="7422886" y="37446"/>
                  <a:pt x="7430915" y="37892"/>
                  <a:pt x="7438499" y="38784"/>
                </a:cubicBezTo>
                <a:cubicBezTo>
                  <a:pt x="7446974" y="39677"/>
                  <a:pt x="7453666" y="44137"/>
                  <a:pt x="7456789" y="51721"/>
                </a:cubicBezTo>
                <a:cubicBezTo>
                  <a:pt x="7459911" y="60197"/>
                  <a:pt x="7454558" y="65104"/>
                  <a:pt x="7448313" y="69564"/>
                </a:cubicBezTo>
                <a:cubicBezTo>
                  <a:pt x="7443852" y="72687"/>
                  <a:pt x="7439392" y="77595"/>
                  <a:pt x="7433593" y="78487"/>
                </a:cubicBezTo>
                <a:cubicBezTo>
                  <a:pt x="7396566" y="83840"/>
                  <a:pt x="7382737" y="111052"/>
                  <a:pt x="7365340" y="135140"/>
                </a:cubicBezTo>
                <a:cubicBezTo>
                  <a:pt x="7357756" y="145401"/>
                  <a:pt x="7349726" y="153430"/>
                  <a:pt x="7363555" y="168151"/>
                </a:cubicBezTo>
                <a:cubicBezTo>
                  <a:pt x="7375599" y="181088"/>
                  <a:pt x="7363109" y="187780"/>
                  <a:pt x="7350619" y="191349"/>
                </a:cubicBezTo>
                <a:cubicBezTo>
                  <a:pt x="7333222" y="196255"/>
                  <a:pt x="7312701" y="195364"/>
                  <a:pt x="7293073" y="211422"/>
                </a:cubicBezTo>
                <a:cubicBezTo>
                  <a:pt x="7366678" y="212761"/>
                  <a:pt x="7397905" y="170382"/>
                  <a:pt x="7431361" y="131125"/>
                </a:cubicBezTo>
                <a:cubicBezTo>
                  <a:pt x="7443852" y="116851"/>
                  <a:pt x="7452328" y="99899"/>
                  <a:pt x="7463034" y="83840"/>
                </a:cubicBezTo>
                <a:cubicBezTo>
                  <a:pt x="7476417" y="64212"/>
                  <a:pt x="7492030" y="63319"/>
                  <a:pt x="7511658" y="80717"/>
                </a:cubicBezTo>
                <a:cubicBezTo>
                  <a:pt x="7529056" y="96330"/>
                  <a:pt x="7537531" y="94993"/>
                  <a:pt x="7543330" y="73579"/>
                </a:cubicBezTo>
                <a:cubicBezTo>
                  <a:pt x="7552253" y="40122"/>
                  <a:pt x="7572773" y="16480"/>
                  <a:pt x="7607569" y="4435"/>
                </a:cubicBezTo>
                <a:cubicBezTo>
                  <a:pt x="7611361" y="3097"/>
                  <a:pt x="7615598" y="978"/>
                  <a:pt x="7619780" y="25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4CECAF-5E05-6249-8C08-F34778803EB4}"/>
              </a:ext>
            </a:extLst>
          </p:cNvPr>
          <p:cNvSpPr txBox="1"/>
          <p:nvPr/>
        </p:nvSpPr>
        <p:spPr>
          <a:xfrm>
            <a:off x="1631349" y="6084844"/>
            <a:ext cx="304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Banksy</a:t>
            </a:r>
            <a:r>
              <a:rPr lang="fr-CA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2010, </a:t>
            </a:r>
            <a:r>
              <a:rPr lang="fr-CA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</a:t>
            </a:r>
            <a:r>
              <a:rPr lang="fr-CA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CA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fr-CA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CA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dreams</a:t>
            </a:r>
            <a:endParaRPr lang="fr-CA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14A1C05-C51E-970A-87E3-7BAE55C02ECB}"/>
              </a:ext>
            </a:extLst>
          </p:cNvPr>
          <p:cNvSpPr txBox="1"/>
          <p:nvPr/>
        </p:nvSpPr>
        <p:spPr>
          <a:xfrm>
            <a:off x="11261559" y="6087979"/>
            <a:ext cx="363621" cy="3827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2952432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830F6E-D92B-47E0-8CF2-00E42921E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nouvelles formes du nihilisme</a:t>
            </a:r>
            <a:endParaRPr lang="en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1DB930-3F5D-46DC-9FD8-A17067AB0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Des groupes s’organisent</a:t>
            </a:r>
          </a:p>
          <a:p>
            <a:pPr lvl="1"/>
            <a:r>
              <a:rPr lang="fr-CA" dirty="0"/>
              <a:t>764 </a:t>
            </a:r>
          </a:p>
          <a:p>
            <a:pPr lvl="1"/>
            <a:r>
              <a:rPr lang="fr-CA" dirty="0"/>
              <a:t>Réseau com</a:t>
            </a:r>
          </a:p>
          <a:p>
            <a:pPr lvl="1"/>
            <a:r>
              <a:rPr lang="fr-CA" dirty="0"/>
              <a:t>No </a:t>
            </a:r>
            <a:r>
              <a:rPr lang="fr-CA" dirty="0" err="1"/>
              <a:t>lives</a:t>
            </a:r>
            <a:r>
              <a:rPr lang="fr-CA" dirty="0"/>
              <a:t> </a:t>
            </a:r>
            <a:r>
              <a:rPr lang="fr-CA" dirty="0" err="1"/>
              <a:t>matter</a:t>
            </a:r>
            <a:endParaRPr lang="fr-CA" dirty="0"/>
          </a:p>
          <a:p>
            <a:r>
              <a:rPr lang="fr-CA" dirty="0"/>
              <a:t>Victimes deviennent prédateurs</a:t>
            </a:r>
          </a:p>
          <a:p>
            <a:pPr lvl="1"/>
            <a:r>
              <a:rPr lang="fr-CA" dirty="0"/>
              <a:t>Condition nécessaire pour être membre</a:t>
            </a:r>
          </a:p>
          <a:p>
            <a:pPr lvl="1"/>
            <a:r>
              <a:rPr lang="fr-CA" dirty="0"/>
              <a:t>Pédopornographie</a:t>
            </a:r>
          </a:p>
          <a:p>
            <a:pPr lvl="1"/>
            <a:r>
              <a:rPr lang="fr-CA" dirty="0"/>
              <a:t>automutilation</a:t>
            </a:r>
          </a:p>
          <a:p>
            <a:r>
              <a:rPr lang="fr-CA" dirty="0"/>
              <a:t>Spectaculaire mais rare</a:t>
            </a:r>
          </a:p>
          <a:p>
            <a:r>
              <a:rPr lang="fr-CA" dirty="0"/>
              <a:t>Système de points gagnés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586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FD206-74B4-4DEB-9DEE-F909E039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Comment se positionner</a:t>
            </a:r>
            <a:endParaRPr lang="en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6912BA-F163-44A0-BFA0-A73AC9BA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9273"/>
            <a:ext cx="10515600" cy="5153602"/>
          </a:xfrm>
        </p:spPr>
        <p:txBody>
          <a:bodyPr>
            <a:normAutofit fontScale="85000" lnSpcReduction="20000"/>
          </a:bodyPr>
          <a:lstStyle/>
          <a:p>
            <a:r>
              <a:rPr lang="fr-CA" dirty="0"/>
              <a:t>Indifférence impossible</a:t>
            </a:r>
          </a:p>
          <a:p>
            <a:r>
              <a:rPr lang="fr-CA" dirty="0"/>
              <a:t>Nos propres valeurs heurtées</a:t>
            </a:r>
          </a:p>
          <a:p>
            <a:pPr lvl="1"/>
            <a:r>
              <a:rPr lang="fr-CA" dirty="0"/>
              <a:t>Égalité</a:t>
            </a:r>
          </a:p>
          <a:p>
            <a:pPr lvl="1"/>
            <a:r>
              <a:rPr lang="fr-CA" dirty="0"/>
              <a:t>Humanisme</a:t>
            </a:r>
          </a:p>
          <a:p>
            <a:pPr lvl="1"/>
            <a:r>
              <a:rPr lang="fr-CA" dirty="0"/>
              <a:t>Sens moral</a:t>
            </a:r>
          </a:p>
          <a:p>
            <a:r>
              <a:rPr lang="fr-CA" dirty="0"/>
              <a:t>D’abord s’apaiser</a:t>
            </a:r>
          </a:p>
          <a:p>
            <a:r>
              <a:rPr lang="fr-CA" dirty="0"/>
              <a:t>Confrontation et moralisation peu efficace</a:t>
            </a:r>
          </a:p>
          <a:p>
            <a:pPr lvl="1"/>
            <a:r>
              <a:rPr lang="fr-CA" dirty="0"/>
              <a:t>Et même nuisible</a:t>
            </a:r>
          </a:p>
          <a:p>
            <a:pPr lvl="2"/>
            <a:r>
              <a:rPr lang="fr-CA" dirty="0"/>
              <a:t>La honte imposée comme facteur de recrutement</a:t>
            </a:r>
          </a:p>
          <a:p>
            <a:pPr lvl="2"/>
            <a:r>
              <a:rPr lang="fr-CA" dirty="0"/>
              <a:t>Renforce les valeurs de l’autre</a:t>
            </a:r>
          </a:p>
          <a:p>
            <a:pPr lvl="2"/>
            <a:r>
              <a:rPr lang="fr-CA" dirty="0"/>
              <a:t>Crée des rancunes</a:t>
            </a:r>
          </a:p>
          <a:p>
            <a:r>
              <a:rPr lang="fr-CA" dirty="0"/>
              <a:t>Plus facile d’intervenir quand notre propre identité est claire et solide</a:t>
            </a:r>
          </a:p>
          <a:p>
            <a:pPr lvl="1"/>
            <a:r>
              <a:rPr lang="fr-CA" dirty="0"/>
              <a:t>Des valeurs solides n’ont pas besoin d’être imposées.</a:t>
            </a:r>
          </a:p>
          <a:p>
            <a:r>
              <a:rPr lang="fr-CA" dirty="0"/>
              <a:t>Mais il faut aussi mettre des limites</a:t>
            </a:r>
          </a:p>
          <a:p>
            <a:pPr lvl="1"/>
            <a:r>
              <a:rPr lang="fr-CA" dirty="0"/>
              <a:t>Protéger les vulnérables</a:t>
            </a:r>
          </a:p>
          <a:p>
            <a:pPr lvl="1"/>
            <a:r>
              <a:rPr lang="fr-CA" dirty="0"/>
              <a:t>Reconnaître quand le dialogue est impossible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3966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FD206-74B4-4DEB-9DEE-F909E039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Comment se positionner</a:t>
            </a:r>
            <a:endParaRPr lang="en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6912BA-F163-44A0-BFA0-A73AC9BA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989"/>
            <a:ext cx="10515600" cy="4351338"/>
          </a:xfrm>
        </p:spPr>
        <p:txBody>
          <a:bodyPr>
            <a:noAutofit/>
          </a:bodyPr>
          <a:lstStyle/>
          <a:p>
            <a:pPr marL="285750" indent="-285750"/>
            <a:r>
              <a:rPr lang="fr-CA" sz="2400" dirty="0"/>
              <a:t>Accueillir</a:t>
            </a:r>
          </a:p>
          <a:p>
            <a:pPr marL="742950" lvl="1" indent="-285750"/>
            <a:r>
              <a:rPr lang="fr-CA" dirty="0"/>
              <a:t>Curiosité, sans jugement, pour tous</a:t>
            </a:r>
          </a:p>
          <a:p>
            <a:pPr marL="742950" lvl="1" indent="-285750"/>
            <a:r>
              <a:rPr lang="fr-CA" dirty="0"/>
              <a:t>Valider les émotions et le vécu</a:t>
            </a:r>
          </a:p>
          <a:p>
            <a:pPr marL="742950" lvl="1" indent="-285750"/>
            <a:r>
              <a:rPr lang="fr-CA" dirty="0"/>
              <a:t>Se donner des conditions propices à l’échange</a:t>
            </a:r>
          </a:p>
          <a:p>
            <a:pPr marL="285750" indent="-285750"/>
            <a:r>
              <a:rPr lang="fr-CA" sz="2400" dirty="0"/>
              <a:t>Contenir</a:t>
            </a:r>
          </a:p>
          <a:p>
            <a:pPr marL="742950" lvl="1" indent="-285750"/>
            <a:r>
              <a:rPr lang="fr-CA" dirty="0"/>
              <a:t>Gérer les réactions émotives</a:t>
            </a:r>
          </a:p>
          <a:p>
            <a:pPr marL="742950" lvl="1" indent="-285750"/>
            <a:r>
              <a:rPr lang="fr-CA" dirty="0"/>
              <a:t>… sans nécessairement valider les arguments associés</a:t>
            </a:r>
          </a:p>
          <a:p>
            <a:pPr marL="285750" indent="-285750"/>
            <a:r>
              <a:rPr lang="fr-CA" sz="2400" dirty="0"/>
              <a:t>Proposer un contre-point</a:t>
            </a:r>
          </a:p>
          <a:p>
            <a:pPr marL="742950" lvl="1" indent="-285750"/>
            <a:r>
              <a:rPr lang="fr-CA" dirty="0"/>
              <a:t>Avec respect</a:t>
            </a:r>
          </a:p>
          <a:p>
            <a:pPr marL="742950" lvl="1" indent="-285750"/>
            <a:r>
              <a:rPr lang="fr-CA" dirty="0"/>
              <a:t>Viser le doute, s’adresser aux modérés</a:t>
            </a:r>
          </a:p>
          <a:p>
            <a:pPr marL="285750" indent="-285750"/>
            <a:r>
              <a:rPr lang="fr-CA" sz="2400" dirty="0"/>
              <a:t>Recadrer</a:t>
            </a:r>
            <a:r>
              <a:rPr lang="fr-CA" sz="2400" b="1" dirty="0"/>
              <a:t> </a:t>
            </a:r>
          </a:p>
          <a:p>
            <a:pPr marL="742950" lvl="1" indent="-285750"/>
            <a:r>
              <a:rPr lang="fr-CA" dirty="0"/>
              <a:t>Recentrer sur une force</a:t>
            </a:r>
          </a:p>
          <a:p>
            <a:pPr marL="285750" indent="-285750"/>
            <a:r>
              <a:rPr lang="fr-CA" sz="2400" dirty="0"/>
              <a:t>Revenir à notre mission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9214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9F2310D9-1962-4A0A-AD8D-DA31AF4C9B5A}"/>
              </a:ext>
            </a:extLst>
          </p:cNvPr>
          <p:cNvSpPr/>
          <p:nvPr/>
        </p:nvSpPr>
        <p:spPr>
          <a:xfrm>
            <a:off x="2724726" y="127000"/>
            <a:ext cx="6890327" cy="660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DD7EAA8-90AC-4825-AEFD-BE5947A9D65C}"/>
              </a:ext>
            </a:extLst>
          </p:cNvPr>
          <p:cNvSpPr/>
          <p:nvPr/>
        </p:nvSpPr>
        <p:spPr>
          <a:xfrm>
            <a:off x="3532908" y="748145"/>
            <a:ext cx="5250873" cy="5300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34BEC47-AF20-402A-B5A7-A67AA8DD6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791" y="1916039"/>
            <a:ext cx="3484418" cy="1325563"/>
          </a:xfrm>
        </p:spPr>
        <p:txBody>
          <a:bodyPr/>
          <a:lstStyle/>
          <a:p>
            <a:r>
              <a:rPr lang="fr-CA" b="1" dirty="0"/>
              <a:t>Mise en garde</a:t>
            </a:r>
            <a:endParaRPr lang="en-CA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8DE706-9922-4DB4-B6DA-7A1443331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625" y="3108757"/>
            <a:ext cx="4583545" cy="2025939"/>
          </a:xfrm>
        </p:spPr>
        <p:txBody>
          <a:bodyPr/>
          <a:lstStyle/>
          <a:p>
            <a:pPr algn="ctr"/>
            <a:r>
              <a:rPr lang="fr-CA" dirty="0"/>
              <a:t>Indifférence impossible</a:t>
            </a:r>
          </a:p>
          <a:p>
            <a:pPr lvl="1" algn="ctr"/>
            <a:r>
              <a:rPr lang="fr-CA" dirty="0"/>
              <a:t>Valeurs</a:t>
            </a:r>
          </a:p>
          <a:p>
            <a:pPr lvl="1" algn="ctr"/>
            <a:r>
              <a:rPr lang="fr-CA" dirty="0"/>
              <a:t>Craintes</a:t>
            </a:r>
          </a:p>
          <a:p>
            <a:pPr algn="ctr"/>
            <a:r>
              <a:rPr lang="fr-CA" dirty="0"/>
              <a:t>Discussion intéressante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6132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2CFE38-81ED-4771-8E9B-059CDD0F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Conclusion</a:t>
            </a:r>
            <a:endParaRPr lang="en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CD3974-9BED-4A46-9982-FC68F496F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Nous vivons dans un monde en changement</a:t>
            </a:r>
          </a:p>
          <a:p>
            <a:r>
              <a:rPr lang="fr-CA" dirty="0"/>
              <a:t>Nos jeunes ont à y trouver leur place</a:t>
            </a:r>
          </a:p>
          <a:p>
            <a:r>
              <a:rPr lang="fr-CA" dirty="0"/>
              <a:t>Des influences multiples</a:t>
            </a:r>
          </a:p>
          <a:p>
            <a:r>
              <a:rPr lang="fr-CA" dirty="0"/>
              <a:t>Peuvent conduire à nouvelles formes de violence</a:t>
            </a:r>
          </a:p>
          <a:p>
            <a:r>
              <a:rPr lang="fr-CA" dirty="0"/>
              <a:t>Besoins d’intervenants solides et bienveillants</a:t>
            </a:r>
          </a:p>
          <a:p>
            <a:r>
              <a:rPr lang="fr-CA" dirty="0"/>
              <a:t>Avec de l’aide ils peuvent traverser cette étape de manière créative, saine et dynamique même si par moment ils nous feront un peu peur.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3295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BE2763-0C7C-47E4-B49E-1EF30C141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Ressources</a:t>
            </a:r>
            <a:endParaRPr lang="en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307CFD-7EA3-4C03-AB8B-75FF03417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19225"/>
            <a:ext cx="10725727" cy="2155248"/>
          </a:xfrm>
        </p:spPr>
        <p:txBody>
          <a:bodyPr>
            <a:normAutofit/>
          </a:bodyPr>
          <a:lstStyle/>
          <a:p>
            <a:r>
              <a:rPr lang="fr-CA" sz="2400" dirty="0"/>
              <a:t>Équipe clinique polarisation</a:t>
            </a:r>
          </a:p>
          <a:p>
            <a:pPr lvl="1">
              <a:buFont typeface="Wingdings" pitchFamily="2" charset="2"/>
              <a:buChar char="Ø"/>
            </a:pPr>
            <a:r>
              <a:rPr lang="fr-CA" sz="2200" dirty="0"/>
              <a:t>CLSC Parc Extension, CIUSSS ouest de l’île de Montréal</a:t>
            </a:r>
          </a:p>
          <a:p>
            <a:pPr lvl="1">
              <a:buFont typeface="Wingdings" pitchFamily="2" charset="2"/>
              <a:buChar char="Ø"/>
            </a:pPr>
            <a:r>
              <a:rPr lang="fr-CA" sz="2200" dirty="0"/>
              <a:t>Mandat provincial</a:t>
            </a:r>
          </a:p>
          <a:p>
            <a:r>
              <a:rPr lang="fr-CA" sz="2400" dirty="0"/>
              <a:t>Cellulaire de garde: </a:t>
            </a:r>
            <a:r>
              <a:rPr lang="fr-CA" sz="2000" dirty="0"/>
              <a:t>5</a:t>
            </a:r>
            <a:r>
              <a:rPr lang="fr-CA" sz="2000" b="1" dirty="0"/>
              <a:t>14-267-3979</a:t>
            </a:r>
            <a:r>
              <a:rPr lang="fr-CA" sz="2000" dirty="0"/>
              <a:t>         Du lundi au samedi, de  8:00 à 20h00</a:t>
            </a:r>
            <a:endParaRPr lang="fr-CA" dirty="0"/>
          </a:p>
          <a:p>
            <a:r>
              <a:rPr lang="fr-CA" sz="2400" dirty="0"/>
              <a:t>Email: equipe.polarisation.ccomtl@ssss.gouv.qc.ca</a:t>
            </a:r>
          </a:p>
          <a:p>
            <a:endParaRPr lang="en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5F72CF-76DD-4B62-B38A-454E81F3D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839152"/>
            <a:ext cx="10968182" cy="4351338"/>
          </a:xfrm>
        </p:spPr>
        <p:txBody>
          <a:bodyPr>
            <a:normAutofit/>
          </a:bodyPr>
          <a:lstStyle/>
          <a:p>
            <a:r>
              <a:rPr lang="en-CA" dirty="0" err="1">
                <a:hlinkClick r:id="rId2"/>
              </a:rPr>
              <a:t>Webinaires</a:t>
            </a:r>
            <a:r>
              <a:rPr lang="en-CA" dirty="0">
                <a:hlinkClick r:id="rId2"/>
              </a:rPr>
              <a:t> — RAPS</a:t>
            </a:r>
          </a:p>
          <a:p>
            <a:pPr lvl="1"/>
            <a:r>
              <a:rPr lang="en-CA" dirty="0">
                <a:hlinkClick r:id="rId2"/>
              </a:rPr>
              <a:t>https://www.equiperaps.ca/webinairePS</a:t>
            </a:r>
            <a:endParaRPr lang="en-CA" dirty="0"/>
          </a:p>
          <a:p>
            <a:pPr lvl="2"/>
            <a:r>
              <a:rPr lang="fr-CA" dirty="0"/>
              <a:t>M</a:t>
            </a:r>
            <a:r>
              <a:rPr lang="en-CA" dirty="0" err="1"/>
              <a:t>asculinisme</a:t>
            </a:r>
            <a:endParaRPr lang="en-CA" dirty="0"/>
          </a:p>
          <a:p>
            <a:pPr lvl="2"/>
            <a:r>
              <a:rPr lang="fr-CA" dirty="0"/>
              <a:t>G</a:t>
            </a:r>
            <a:r>
              <a:rPr lang="en-CA" dirty="0" err="1"/>
              <a:t>lorification</a:t>
            </a:r>
            <a:r>
              <a:rPr lang="en-CA" dirty="0"/>
              <a:t> de la violence</a:t>
            </a:r>
          </a:p>
          <a:p>
            <a:pPr lvl="2"/>
            <a:r>
              <a:rPr lang="fr-CA" dirty="0"/>
              <a:t>X</a:t>
            </a:r>
            <a:r>
              <a:rPr lang="en-CA" dirty="0" err="1"/>
              <a:t>énophobie</a:t>
            </a:r>
            <a:endParaRPr lang="en-CA" dirty="0"/>
          </a:p>
          <a:p>
            <a:pPr lvl="2"/>
            <a:r>
              <a:rPr lang="fr-CA" dirty="0"/>
              <a:t>I</a:t>
            </a:r>
            <a:r>
              <a:rPr lang="en-CA" dirty="0" err="1"/>
              <a:t>dentité</a:t>
            </a:r>
            <a:r>
              <a:rPr lang="en-CA" dirty="0"/>
              <a:t> de genre et orientation </a:t>
            </a:r>
            <a:r>
              <a:rPr lang="en-CA" dirty="0" err="1"/>
              <a:t>sexuelle</a:t>
            </a:r>
            <a:endParaRPr lang="en-CA" dirty="0"/>
          </a:p>
          <a:p>
            <a:pPr lvl="2"/>
            <a:r>
              <a:rPr lang="fr-CA" dirty="0"/>
              <a:t>L</a:t>
            </a:r>
            <a:r>
              <a:rPr lang="en-CA" dirty="0" err="1"/>
              <a:t>aïcité</a:t>
            </a:r>
            <a:r>
              <a:rPr lang="en-CA" dirty="0"/>
              <a:t> et </a:t>
            </a:r>
            <a:r>
              <a:rPr lang="en-CA" dirty="0" err="1"/>
              <a:t>discours</a:t>
            </a:r>
            <a:r>
              <a:rPr lang="en-CA" dirty="0"/>
              <a:t> religieux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620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CE61B5-C4E1-4879-9A67-B2156D3EA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Jeunesse une période charnière</a:t>
            </a:r>
            <a:endParaRPr lang="en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FDA942-2F08-44A2-8153-B0904454A5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Forces:</a:t>
            </a:r>
          </a:p>
          <a:p>
            <a:pPr lvl="1"/>
            <a:r>
              <a:rPr lang="fr-CA" dirty="0"/>
              <a:t>Curiosité, créativité, vivacité</a:t>
            </a:r>
          </a:p>
          <a:p>
            <a:pPr lvl="1"/>
            <a:r>
              <a:rPr lang="fr-CA" dirty="0"/>
              <a:t>Remise en question des règles établies</a:t>
            </a:r>
          </a:p>
          <a:p>
            <a:r>
              <a:rPr lang="fr-CA" dirty="0"/>
              <a:t>Fragilité</a:t>
            </a:r>
          </a:p>
          <a:p>
            <a:pPr lvl="1"/>
            <a:r>
              <a:rPr lang="fr-CA" dirty="0"/>
              <a:t>Un soi fragile</a:t>
            </a:r>
          </a:p>
          <a:p>
            <a:pPr lvl="1"/>
            <a:r>
              <a:rPr lang="fr-CA" dirty="0"/>
              <a:t>Des repères en construction</a:t>
            </a:r>
          </a:p>
          <a:p>
            <a:pPr lvl="1"/>
            <a:r>
              <a:rPr lang="fr-CA" dirty="0"/>
              <a:t>Anxiété face à l’incertitude du futur</a:t>
            </a:r>
          </a:p>
          <a:p>
            <a:pPr lvl="2"/>
            <a:r>
              <a:rPr lang="fr-CA" dirty="0"/>
              <a:t>Désengagement</a:t>
            </a:r>
          </a:p>
          <a:p>
            <a:pPr lvl="2"/>
            <a:r>
              <a:rPr lang="fr-CA" dirty="0"/>
              <a:t>Agitation</a:t>
            </a:r>
          </a:p>
          <a:p>
            <a:pPr lvl="1"/>
            <a:r>
              <a:rPr lang="fr-CA" dirty="0"/>
              <a:t>Conscience et déni de la mort</a:t>
            </a:r>
            <a:endParaRPr lang="en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1A125A-3561-4AE5-B6F3-28EF37CA7B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Nouveaux rôles</a:t>
            </a:r>
          </a:p>
          <a:p>
            <a:pPr lvl="1"/>
            <a:r>
              <a:rPr lang="fr-CA" dirty="0"/>
              <a:t>Économie</a:t>
            </a:r>
          </a:p>
          <a:p>
            <a:pPr lvl="1"/>
            <a:r>
              <a:rPr lang="fr-CA" dirty="0"/>
              <a:t>Genre</a:t>
            </a:r>
          </a:p>
          <a:p>
            <a:r>
              <a:rPr lang="fr-CA" dirty="0"/>
              <a:t>Nouveaux pouvoirs</a:t>
            </a:r>
          </a:p>
          <a:p>
            <a:r>
              <a:rPr lang="fr-CA" dirty="0"/>
              <a:t>Nouveaux besoins</a:t>
            </a:r>
          </a:p>
          <a:p>
            <a:r>
              <a:rPr lang="fr-CA" dirty="0"/>
              <a:t>Société propose différentes options de réponses</a:t>
            </a:r>
          </a:p>
          <a:p>
            <a:pPr lvl="1"/>
            <a:r>
              <a:rPr lang="fr-CA" dirty="0"/>
              <a:t>Constructives</a:t>
            </a:r>
          </a:p>
          <a:p>
            <a:pPr lvl="1"/>
            <a:r>
              <a:rPr lang="fr-CA" dirty="0"/>
              <a:t>Destructives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465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CED820-6B3B-4A5B-AE88-1BF57E60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Anciennes formes de violence</a:t>
            </a:r>
            <a:endParaRPr lang="en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0E9CD4-7281-427F-8891-7148D0BB2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Intimidation</a:t>
            </a:r>
          </a:p>
          <a:p>
            <a:r>
              <a:rPr lang="fr-CA" dirty="0"/>
              <a:t>Conflits entre individus et entre groupes</a:t>
            </a:r>
          </a:p>
          <a:p>
            <a:r>
              <a:rPr lang="fr-CA" dirty="0"/>
              <a:t>Suicide</a:t>
            </a:r>
          </a:p>
          <a:p>
            <a:r>
              <a:rPr lang="fr-CA" dirty="0"/>
              <a:t>Drogues et alcool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559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16E607-B6CA-4A5E-BEB6-AD851C5D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Nouvelles formes de violence</a:t>
            </a:r>
            <a:endParaRPr lang="en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2D2C9E-B165-4D84-B376-A39F069DE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650"/>
            <a:ext cx="10515600" cy="4786313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Jeunes avec des armes</a:t>
            </a:r>
          </a:p>
          <a:p>
            <a:r>
              <a:rPr lang="fr-CA" i="1" dirty="0" err="1"/>
              <a:t>Pranks</a:t>
            </a:r>
            <a:endParaRPr lang="fr-CA" i="1" dirty="0"/>
          </a:p>
          <a:p>
            <a:r>
              <a:rPr lang="fr-CA" dirty="0"/>
              <a:t>Intimidation en ligne</a:t>
            </a:r>
          </a:p>
          <a:p>
            <a:pPr lvl="1"/>
            <a:r>
              <a:rPr lang="fr-CA" dirty="0"/>
              <a:t>Entre jeunes</a:t>
            </a:r>
          </a:p>
          <a:p>
            <a:pPr lvl="1"/>
            <a:r>
              <a:rPr lang="fr-CA" dirty="0"/>
              <a:t>Envers les adultes</a:t>
            </a:r>
          </a:p>
          <a:p>
            <a:r>
              <a:rPr lang="fr-CA" dirty="0"/>
              <a:t>Polarisation sociale</a:t>
            </a:r>
          </a:p>
          <a:p>
            <a:pPr lvl="1"/>
            <a:r>
              <a:rPr lang="fr-CA" dirty="0"/>
              <a:t>Masculinisme, </a:t>
            </a:r>
            <a:r>
              <a:rPr lang="fr-CA" dirty="0" err="1"/>
              <a:t>anti-féminisme</a:t>
            </a:r>
            <a:r>
              <a:rPr lang="fr-CA" dirty="0"/>
              <a:t> et anti-diversité de genre</a:t>
            </a:r>
          </a:p>
          <a:p>
            <a:pPr lvl="1"/>
            <a:r>
              <a:rPr lang="fr-CA" dirty="0" err="1"/>
              <a:t>Trumpisme</a:t>
            </a:r>
            <a:r>
              <a:rPr lang="fr-CA" dirty="0"/>
              <a:t>, anti-</a:t>
            </a:r>
            <a:r>
              <a:rPr lang="fr-CA" dirty="0" err="1"/>
              <a:t>imigration</a:t>
            </a:r>
            <a:r>
              <a:rPr lang="fr-CA" dirty="0"/>
              <a:t> </a:t>
            </a:r>
          </a:p>
          <a:p>
            <a:pPr lvl="1"/>
            <a:r>
              <a:rPr lang="fr-CA" dirty="0"/>
              <a:t>Pratiques religieuses rigoristes</a:t>
            </a:r>
          </a:p>
          <a:p>
            <a:pPr lvl="1"/>
            <a:r>
              <a:rPr lang="fr-CA" dirty="0"/>
              <a:t>… et les idéologies qu’on aime</a:t>
            </a:r>
          </a:p>
          <a:p>
            <a:r>
              <a:rPr lang="fr-CA" dirty="0"/>
              <a:t>Trollage</a:t>
            </a:r>
          </a:p>
          <a:p>
            <a:r>
              <a:rPr lang="fr-CA" dirty="0"/>
              <a:t>Violence nihiliste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70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07018-04DC-4E5A-94F8-7F6E1E990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CA" cap="small" dirty="0"/>
              <a:t>de la polarisation sociale à la violence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3F7A4-92F1-48D5-AF0A-02F031E02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fr-CA" dirty="0"/>
              <a:t>La polarisation sociale décrit une division sociale croissant autour de différents sujets sensibles</a:t>
            </a:r>
          </a:p>
          <a:p>
            <a:r>
              <a:rPr lang="fr-CA" dirty="0"/>
              <a:t>Certaines personnes dans ce contexte se radicalisent et veulent changer la société</a:t>
            </a:r>
          </a:p>
          <a:p>
            <a:r>
              <a:rPr lang="fr-CA" dirty="0"/>
              <a:t>Dans certains cas, cela motive l’activisme social</a:t>
            </a:r>
          </a:p>
          <a:p>
            <a:r>
              <a:rPr lang="fr-CA" dirty="0"/>
              <a:t>Une minorité considère que la violence est un moyen légitime d’amener ce changement.</a:t>
            </a:r>
          </a:p>
          <a:p>
            <a:r>
              <a:rPr lang="fr-CA" dirty="0"/>
              <a:t>Lien partiel entre attitudes comportements; à la limite, on parle de violence extrémiste</a:t>
            </a:r>
          </a:p>
          <a:p>
            <a:r>
              <a:rPr lang="fr-CA" dirty="0"/>
              <a:t>Parmi eux certains vont adhérer à une idéologie légitimant la violence, en identifiant un groupe responsable de cette souffrance, le déshumanisant pour l’attaquer.</a:t>
            </a:r>
          </a:p>
          <a:p>
            <a:pPr lvl="1"/>
            <a:r>
              <a:rPr lang="fr-CA" dirty="0"/>
              <a:t>« Tu souffres parce que tu appartiens au groupe X ».</a:t>
            </a:r>
          </a:p>
          <a:p>
            <a:pPr lvl="1"/>
            <a:r>
              <a:rPr lang="fr-CA" dirty="0"/>
              <a:t>Une souffrance individuelle sous-tend cette souffrance collective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D’autres, face aux injustices perçues,  vont légitimer la destruction et la violence en elles-mêmes sans but politique, on parle alors de violence non idéologique ou de nihilisme.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45593518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7F74C-DCFE-475F-94B8-1A758BA14B9E}" type="slidenum">
              <a:rPr lang="fr-CA" sz="1800" smtClean="0">
                <a:solidFill>
                  <a:srgbClr val="FFFFFF"/>
                </a:solidFill>
                <a:latin typeface="Georgia"/>
              </a:rPr>
              <a:pPr>
                <a:defRPr/>
              </a:pPr>
              <a:t>7</a:t>
            </a:fld>
            <a:endParaRPr lang="fr-CA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11564" y="1091188"/>
            <a:ext cx="5978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/>
              <a:t>Crise de valeurs dans la société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1343472" y="1916832"/>
            <a:ext cx="936104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123892" y="1927285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cap="small"/>
              <a:t>Valeurs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863752" y="2573616"/>
            <a:ext cx="4899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- Égalités des hommes et femmes</a:t>
            </a:r>
          </a:p>
          <a:p>
            <a:r>
              <a:rPr lang="fr-CA" sz="2400" dirty="0"/>
              <a:t>- Acceptation des immigrants</a:t>
            </a:r>
          </a:p>
          <a:p>
            <a:r>
              <a:rPr lang="fr-CA" sz="2400" dirty="0"/>
              <a:t>- Acceptation des autres genres</a:t>
            </a:r>
          </a:p>
          <a:p>
            <a:r>
              <a:rPr lang="fr-CA" sz="2400" dirty="0"/>
              <a:t>- Protection des plus faibles</a:t>
            </a:r>
          </a:p>
          <a:p>
            <a:r>
              <a:rPr lang="fr-CA" sz="2400" dirty="0"/>
              <a:t>- Rôle régulateur de l’état</a:t>
            </a:r>
          </a:p>
          <a:p>
            <a:r>
              <a:rPr lang="fr-CA" sz="2400" dirty="0"/>
              <a:t>- Danger de surconsommation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343472" y="3125992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b="1">
                <a:solidFill>
                  <a:srgbClr val="FF0000"/>
                </a:solidFill>
              </a:rPr>
              <a:t>Pas Assez!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1559496" y="2780928"/>
            <a:ext cx="1635077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cxnSpLocks/>
          </p:cNvCxnSpPr>
          <p:nvPr/>
        </p:nvCxnSpPr>
        <p:spPr>
          <a:xfrm>
            <a:off x="9295954" y="2780928"/>
            <a:ext cx="1677292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0">
            <a:extLst>
              <a:ext uri="{FF2B5EF4-FFF2-40B4-BE49-F238E27FC236}">
                <a16:creationId xmlns:a16="http://schemas.microsoft.com/office/drawing/2014/main" id="{478FA290-E370-4FDF-BCBD-B3CD01F30409}"/>
              </a:ext>
            </a:extLst>
          </p:cNvPr>
          <p:cNvSpPr txBox="1"/>
          <p:nvPr/>
        </p:nvSpPr>
        <p:spPr>
          <a:xfrm>
            <a:off x="9295954" y="3635445"/>
            <a:ext cx="1853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b="1">
                <a:solidFill>
                  <a:srgbClr val="FF0000"/>
                </a:solidFill>
              </a:rPr>
              <a:t>Trop!</a:t>
            </a:r>
          </a:p>
        </p:txBody>
      </p:sp>
    </p:spTree>
    <p:extLst>
      <p:ext uri="{BB962C8B-B14F-4D97-AF65-F5344CB8AC3E}">
        <p14:creationId xmlns:p14="http://schemas.microsoft.com/office/powerpoint/2010/main" val="243433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764371"/>
            <a:ext cx="9060180" cy="1293028"/>
          </a:xfrm>
        </p:spPr>
        <p:txBody>
          <a:bodyPr/>
          <a:lstStyle/>
          <a:p>
            <a:r>
              <a:rPr lang="fr-CA" cap="small" dirty="0"/>
              <a:t>Crise épistémique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2523729"/>
          </a:xfrm>
        </p:spPr>
        <p:txBody>
          <a:bodyPr>
            <a:normAutofit fontScale="92500" lnSpcReduction="20000"/>
          </a:bodyPr>
          <a:lstStyle/>
          <a:p>
            <a:r>
              <a:rPr lang="fr-CA"/>
              <a:t>Acceptation</a:t>
            </a:r>
          </a:p>
          <a:p>
            <a:pPr lvl="1"/>
            <a:r>
              <a:rPr lang="fr-CA"/>
              <a:t>Sources traditionnelle d’information</a:t>
            </a:r>
          </a:p>
          <a:p>
            <a:pPr lvl="2"/>
            <a:r>
              <a:rPr lang="fr-CA"/>
              <a:t>Science</a:t>
            </a:r>
          </a:p>
          <a:p>
            <a:pPr lvl="2"/>
            <a:r>
              <a:rPr lang="fr-CA"/>
              <a:t>Média généraux</a:t>
            </a:r>
          </a:p>
          <a:p>
            <a:pPr lvl="1"/>
            <a:r>
              <a:rPr lang="fr-CA"/>
              <a:t>Valeurs: Bien-être collectif, Démocratie, humanisme</a:t>
            </a:r>
          </a:p>
          <a:p>
            <a:pPr lvl="1"/>
            <a:r>
              <a:rPr lang="fr-CA"/>
              <a:t>Rôle bienveillant de l’état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3171800"/>
          </a:xfrm>
        </p:spPr>
        <p:txBody>
          <a:bodyPr>
            <a:normAutofit fontScale="92500" lnSpcReduction="20000"/>
          </a:bodyPr>
          <a:lstStyle/>
          <a:p>
            <a:r>
              <a:rPr lang="fr-CA"/>
              <a:t>Méfiance</a:t>
            </a:r>
          </a:p>
          <a:p>
            <a:pPr lvl="1"/>
            <a:r>
              <a:rPr lang="fr-CA"/>
              <a:t>Rejet des sources traditionnelles d’information</a:t>
            </a:r>
          </a:p>
          <a:p>
            <a:pPr lvl="2"/>
            <a:r>
              <a:rPr lang="fr-CA"/>
              <a:t>Science</a:t>
            </a:r>
          </a:p>
          <a:p>
            <a:pPr lvl="2"/>
            <a:r>
              <a:rPr lang="fr-CA"/>
              <a:t>Média généraux</a:t>
            </a:r>
          </a:p>
          <a:p>
            <a:pPr lvl="2"/>
            <a:r>
              <a:rPr lang="fr-CA"/>
              <a:t>Parce que vu comme essayant de dissimuler la vérité et les dépouiller de leur pouvoir</a:t>
            </a:r>
          </a:p>
          <a:p>
            <a:pPr lvl="1"/>
            <a:r>
              <a:rPr lang="fr-CA"/>
              <a:t>Internet, anecdotes</a:t>
            </a:r>
          </a:p>
          <a:p>
            <a:pPr lvl="1"/>
            <a:r>
              <a:rPr lang="fr-CA"/>
              <a:t>Valeur: Liberté individuelle</a:t>
            </a:r>
          </a:p>
          <a:p>
            <a:pPr lvl="1"/>
            <a:r>
              <a:rPr lang="fr-CA"/>
              <a:t>Présence d’un pouvoir malveillant</a:t>
            </a:r>
          </a:p>
          <a:p>
            <a:pPr lvl="1"/>
            <a:endParaRPr lang="fr-CA"/>
          </a:p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7F74C-DCFE-475F-94B8-1A758BA14B9E}" type="slidenum">
              <a:rPr lang="fr-CA" sz="1800" smtClean="0">
                <a:solidFill>
                  <a:srgbClr val="FFFFFF"/>
                </a:solidFill>
                <a:latin typeface="Georgia"/>
              </a:rPr>
              <a:pPr>
                <a:defRPr/>
              </a:pPr>
              <a:t>8</a:t>
            </a:fld>
            <a:endParaRPr lang="fr-CA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1315549" y="5229200"/>
            <a:ext cx="998517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cap="small"/>
              <a:t>Désaccord sur ce qui constitue une preuve</a:t>
            </a:r>
          </a:p>
          <a:p>
            <a:pPr algn="ctr"/>
            <a:r>
              <a:rPr lang="fr-CA" cap="small"/>
              <a:t>Désaccord sur ce qui est «bien» et «mal»</a:t>
            </a:r>
          </a:p>
        </p:txBody>
      </p:sp>
    </p:spTree>
    <p:extLst>
      <p:ext uri="{BB962C8B-B14F-4D97-AF65-F5344CB8AC3E}">
        <p14:creationId xmlns:p14="http://schemas.microsoft.com/office/powerpoint/2010/main" val="3067789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63384" y="365126"/>
            <a:ext cx="6222083" cy="1446742"/>
          </a:xfrm>
        </p:spPr>
        <p:txBody>
          <a:bodyPr>
            <a:normAutofit/>
          </a:bodyPr>
          <a:lstStyle/>
          <a:p>
            <a:r>
              <a:rPr lang="fr-CA" dirty="0">
                <a:latin typeface="Montserrat" pitchFamily="2" charset="77"/>
              </a:rPr>
              <a:t>Polarisations sociales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66431" y="2176984"/>
            <a:ext cx="5962784" cy="452470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fr-CA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Les lignes de fracture dominantes en ce moment au Québec sont:  </a:t>
            </a:r>
            <a:r>
              <a:rPr lang="fr-CA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linguistiques, religieuses, de genre, politiques</a:t>
            </a:r>
            <a:r>
              <a:rPr lang="fr-CA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Il y a souvent une superposition des identités en conflit.</a:t>
            </a:r>
          </a:p>
          <a:p>
            <a:pPr>
              <a:spcAft>
                <a:spcPts val="600"/>
              </a:spcAft>
            </a:pPr>
            <a:r>
              <a:rPr lang="fr-CA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La polarisation sociale se traduit par une </a:t>
            </a:r>
            <a:r>
              <a:rPr lang="fr-CA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représentation négative, simpliste et déshumanisante des groupes différents </a:t>
            </a:r>
            <a:r>
              <a:rPr lang="fr-CA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du nôtre.</a:t>
            </a:r>
          </a:p>
          <a:p>
            <a:r>
              <a:rPr lang="fr-CA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Elle augmente partout dans le monde</a:t>
            </a:r>
            <a:r>
              <a:rPr lang="fr-CA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au détriment d’identités inclusives. 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23C859E-52F6-3441-9353-C261B8AD0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1F45127-9D0E-42D8-9C8F-03714EE47EDA}" type="slidenum">
              <a:rPr kumimoji="0" lang="fr-CA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Torn rope">
            <a:extLst>
              <a:ext uri="{FF2B5EF4-FFF2-40B4-BE49-F238E27FC236}">
                <a16:creationId xmlns:a16="http://schemas.microsoft.com/office/drawing/2014/main" id="{70C2FE3C-AF0A-7782-4313-D54824E033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r="14251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6096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01ED80A388CA439DC4C6092148A930" ma:contentTypeVersion="14" ma:contentTypeDescription="Crée un document." ma:contentTypeScope="" ma:versionID="21e081e45f99eba365b7f863d84de68c">
  <xsd:schema xmlns:xsd="http://www.w3.org/2001/XMLSchema" xmlns:xs="http://www.w3.org/2001/XMLSchema" xmlns:p="http://schemas.microsoft.com/office/2006/metadata/properties" xmlns:ns2="318a0b9a-6f8d-4151-b7a6-2eaae58fdac6" xmlns:ns3="bbb25a7b-10a5-47f8-bc9b-09dbf4f0449b" targetNamespace="http://schemas.microsoft.com/office/2006/metadata/properties" ma:root="true" ma:fieldsID="a6aa412b3d241f15975cb1a485171ffb" ns2:_="" ns3:_="">
    <xsd:import namespace="318a0b9a-6f8d-4151-b7a6-2eaae58fdac6"/>
    <xsd:import namespace="bbb25a7b-10a5-47f8-bc9b-09dbf4f044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8a0b9a-6f8d-4151-b7a6-2eaae58fda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5d618017-d64a-4afe-9f0d-73b2437256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25a7b-10a5-47f8-bc9b-09dbf4f0449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f0a60e9-51e9-4cb7-9a80-f203ff2adefc}" ma:internalName="TaxCatchAll" ma:showField="CatchAllData" ma:web="bbb25a7b-10a5-47f8-bc9b-09dbf4f044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8a0b9a-6f8d-4151-b7a6-2eaae58fdac6">
      <Terms xmlns="http://schemas.microsoft.com/office/infopath/2007/PartnerControls"/>
    </lcf76f155ced4ddcb4097134ff3c332f>
    <TaxCatchAll xmlns="bbb25a7b-10a5-47f8-bc9b-09dbf4f0449b" xsi:nil="true"/>
  </documentManagement>
</p:properties>
</file>

<file path=customXml/itemProps1.xml><?xml version="1.0" encoding="utf-8"?>
<ds:datastoreItem xmlns:ds="http://schemas.openxmlformats.org/officeDocument/2006/customXml" ds:itemID="{440BCCB7-1E43-417D-998F-A7B78D72C953}"/>
</file>

<file path=customXml/itemProps2.xml><?xml version="1.0" encoding="utf-8"?>
<ds:datastoreItem xmlns:ds="http://schemas.openxmlformats.org/officeDocument/2006/customXml" ds:itemID="{ECF44FBE-9145-428C-AAB0-321862E92673}"/>
</file>

<file path=customXml/itemProps3.xml><?xml version="1.0" encoding="utf-8"?>
<ds:datastoreItem xmlns:ds="http://schemas.openxmlformats.org/officeDocument/2006/customXml" ds:itemID="{519A0269-948F-4723-AD56-CCE858C9982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1660</TotalTime>
  <Words>1844</Words>
  <Application>Microsoft Office PowerPoint</Application>
  <PresentationFormat>Grand écran</PresentationFormat>
  <Paragraphs>257</Paragraphs>
  <Slides>21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4" baseType="lpstr">
      <vt:lpstr>Arial</vt:lpstr>
      <vt:lpstr>Calibri</vt:lpstr>
      <vt:lpstr>Calibri Light</vt:lpstr>
      <vt:lpstr>Corbel</vt:lpstr>
      <vt:lpstr>Georgia</vt:lpstr>
      <vt:lpstr>Lato</vt:lpstr>
      <vt:lpstr>Merriweather</vt:lpstr>
      <vt:lpstr>Montserrat</vt:lpstr>
      <vt:lpstr>Open Sans</vt:lpstr>
      <vt:lpstr>Open Sans Light</vt:lpstr>
      <vt:lpstr>Times New Roman</vt:lpstr>
      <vt:lpstr>Wingdings</vt:lpstr>
      <vt:lpstr>Office Theme</vt:lpstr>
      <vt:lpstr>Petit portrait incomplet de la violence chez les jeunes d’aujourd’hui sous l’angle de diverses formes de radicalisation</vt:lpstr>
      <vt:lpstr>Mise en garde</vt:lpstr>
      <vt:lpstr>Jeunesse une période charnière</vt:lpstr>
      <vt:lpstr>Anciennes formes de violence</vt:lpstr>
      <vt:lpstr>Nouvelles formes de violence</vt:lpstr>
      <vt:lpstr>de la polarisation sociale à la violence</vt:lpstr>
      <vt:lpstr>Présentation PowerPoint</vt:lpstr>
      <vt:lpstr>Crise épistémique</vt:lpstr>
      <vt:lpstr>Polarisations sociales</vt:lpstr>
      <vt:lpstr> La radicalisation </vt:lpstr>
      <vt:lpstr>Les couleurs de l’extrémisme</vt:lpstr>
      <vt:lpstr>Trolls et genre: prendre le pouvoir en contestant l’autorité par l’humour</vt:lpstr>
      <vt:lpstr>Memes</vt:lpstr>
      <vt:lpstr>La culture de glorification de la violence</vt:lpstr>
      <vt:lpstr>Violence Nihiliste</vt:lpstr>
      <vt:lpstr>Présentation PowerPoint</vt:lpstr>
      <vt:lpstr>Les nouvelles formes du nihilisme</vt:lpstr>
      <vt:lpstr>Comment se positionner</vt:lpstr>
      <vt:lpstr>Comment se positionner</vt:lpstr>
      <vt:lpstr>Conclusion</vt:lpstr>
      <vt:lpstr>Ressources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Petit portrait incomplet de la violence chez les jeunes d’aujourd’hui sous l’angle de diverses formes de radicalisation</dc:title>
  <dc:creator>Christian Savard (CCOMTL)</dc:creator>
  <cp:lastModifiedBy>Christian Savard (CCOMTL)</cp:lastModifiedBy>
  <cp:revision>22</cp:revision>
  <dcterms:created xsi:type="dcterms:W3CDTF">2026-01-29T15:56:18Z</dcterms:created>
  <dcterms:modified xsi:type="dcterms:W3CDTF">2026-02-05T22:25:19Z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0x0101005501ED80A388CA439DC4C6092148A930</vt:lpwstr>
  </property>
</Properties>
</file>