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6.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56" r:id="rId5"/>
    <p:sldId id="264" r:id="rId6"/>
    <p:sldId id="257" r:id="rId7"/>
    <p:sldId id="833" r:id="rId8"/>
    <p:sldId id="841" r:id="rId9"/>
    <p:sldId id="780" r:id="rId10"/>
    <p:sldId id="835" r:id="rId11"/>
    <p:sldId id="773" r:id="rId12"/>
    <p:sldId id="760" r:id="rId13"/>
    <p:sldId id="761" r:id="rId14"/>
    <p:sldId id="764" r:id="rId15"/>
    <p:sldId id="767" r:id="rId16"/>
    <p:sldId id="770" r:id="rId17"/>
    <p:sldId id="753" r:id="rId18"/>
    <p:sldId id="829" r:id="rId19"/>
    <p:sldId id="788" r:id="rId20"/>
    <p:sldId id="838" r:id="rId21"/>
    <p:sldId id="831" r:id="rId22"/>
    <p:sldId id="837" r:id="rId23"/>
    <p:sldId id="839" r:id="rId24"/>
    <p:sldId id="840" r:id="rId25"/>
    <p:sldId id="812" r:id="rId26"/>
    <p:sldId id="836" r:id="rId27"/>
    <p:sldId id="832" r:id="rId28"/>
    <p:sldId id="830" r:id="rId29"/>
    <p:sldId id="828" r:id="rId30"/>
    <p:sldId id="308" r:id="rId3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B4E52A28-534B-E6BD-85A5-AC912DF8C66F}" name="Océane Ferland-Schwartz" initials="OF" userId="S::Ferland-Schwartz.oceane@lacsq.org::a68e4360-6961-4e09-a571-af28862c4a82" providerId="AD"/>
  <p188:author id="{14C08451-725D-B177-177B-4C575CD629E2}" name="Océane Ferland-Schwartz" initials="OF" userId="S::ferland-schwartz.oceane@lacsq.org::a68e4360-6961-4e09-a571-af28862c4a82" providerId="AD"/>
  <p188:author id="{0EC6B5AD-6DB1-C25B-1DF6-CB205FCF2779}" name="Maryse Renaud" initials="MR" userId="S::renaud.maryse@lacsq.org::f7f9f130-c4b9-40f2-aa10-055bac1e6376" providerId="AD"/>
  <p188:author id="{1648A7BD-0D0A-7E67-85E4-06D7C3F17EFD}" name="Audrey Imbert" initials="AI" userId="S::imbert.audrey@lacsq.org::f9053df6-14f4-43af-9924-8e1c6eab3ff6" providerId="AD"/>
  <p188:author id="{3D4A24D4-1C98-9F68-9159-2071B22EE437}" name="Martine Brodeur" initials="MB" userId="S::brodeur.martine@lacsq.org::d549e655-3124-4b22-a7a0-03a26a9391ce" providerId="AD"/>
  <p188:author id="{E38F25D5-4152-58E6-F494-F15A3F0A9FB1}" name="Marc Gagnon" initials="MG" userId="S::gagnon.marc@lacsq.org::95074084-60e3-4668-bfd9-da71501b0129" providerId="AD"/>
  <p188:author id="{E052D9F2-2157-8E95-AF01-BFF622768FA4}" name="Jérôme Bazin" initials="JB" userId="S::bazin.jerome@lacsq.org::dcf2d7ee-f981-4a45-b70f-6dc8e76bb85e" providerId="AD"/>
  <p188:author id="{54D99AFC-306E-28F0-30ED-4CA230BC4FAB}" name="Enrika Dupré" initials="ED" userId="S::dupre.enrika@lacsq.org::b789c55a-f28d-4f19-8036-cdc751b5c0d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A740AA"/>
    <a:srgbClr val="BF59C1"/>
    <a:srgbClr val="F5BBCC"/>
    <a:srgbClr val="204093"/>
    <a:srgbClr val="87D3E1"/>
    <a:srgbClr val="E92C2A"/>
    <a:srgbClr val="FCE26B"/>
    <a:srgbClr val="F17924"/>
    <a:srgbClr val="283277"/>
    <a:srgbClr val="D834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B9C46-AF94-84AD-06B8-780F9A6FF62E}" v="204" dt="2026-02-12T05:48:10.159"/>
    <p1510:client id="{17BEAD18-AE78-415A-8691-D59915BF7BFD}" v="250" dt="2026-02-12T19:30:15.770"/>
    <p1510:client id="{349B44A3-32A9-74AE-EE73-2FA906BA55B5}" v="2" dt="2026-02-12T18:31:03.290"/>
    <p1510:client id="{8045F1B7-5DC0-43EC-876D-534236677C46}" v="74" dt="2026-02-12T18:15:45.024"/>
    <p1510:client id="{908DEEC5-8D47-A0E6-76A7-886D79FD700D}" v="25" dt="2026-02-12T18:17:12.527"/>
    <p1510:client id="{AD9D9311-8EBA-4C59-9C55-7D6D9790DDA3}" v="2" dt="2026-02-12T18:19:03.226"/>
    <p1510:client id="{B06612C8-7609-4D28-B435-00BF08CB8A60}" v="1" dt="2026-02-13T13:27:50.557"/>
    <p1510:client id="{C7E63D65-C842-B8F2-8023-F20B24D099DE}" v="2" dt="2026-02-12T12:59:51.153"/>
  </p1510:revLst>
</p1510:revInfo>
</file>

<file path=ppt/tableStyles.xml><?xml version="1.0" encoding="utf-8"?>
<a:tblStyleLst xmlns:a="http://schemas.openxmlformats.org/drawingml/2006/main" def="{5C22544A-7EE6-4342-B048-85BDC9FD1C3A}">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5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FF0A2-8438-4AE3-A735-332E961B6DDC}"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fr-CA"/>
        </a:p>
      </dgm:t>
    </dgm:pt>
    <dgm:pt modelId="{AB2D55D9-0FA5-446C-9A8E-F7E7773DDD27}">
      <dgm:prSet phldrT="[Texte]" phldr="0"/>
      <dgm:spPr/>
      <dgm:t>
        <a:bodyPr/>
        <a:lstStyle/>
        <a:p>
          <a:r>
            <a:rPr lang="fr-CA"/>
            <a:t>Effets sur la santé</a:t>
          </a:r>
        </a:p>
      </dgm:t>
    </dgm:pt>
    <dgm:pt modelId="{CDC2A276-B2AD-4F46-BEA2-C1C2347B222E}" type="parTrans" cxnId="{7122C277-2820-4EA9-921A-52257303085F}">
      <dgm:prSet/>
      <dgm:spPr/>
      <dgm:t>
        <a:bodyPr/>
        <a:lstStyle/>
        <a:p>
          <a:endParaRPr lang="fr-CA"/>
        </a:p>
      </dgm:t>
    </dgm:pt>
    <dgm:pt modelId="{094E97E0-F841-41AE-B632-654265F0C226}" type="sibTrans" cxnId="{7122C277-2820-4EA9-921A-52257303085F}">
      <dgm:prSet/>
      <dgm:spPr/>
      <dgm:t>
        <a:bodyPr/>
        <a:lstStyle/>
        <a:p>
          <a:endParaRPr lang="fr-CA"/>
        </a:p>
      </dgm:t>
    </dgm:pt>
    <dgm:pt modelId="{EB11F2A5-F168-48A5-8ED8-D02BB7C30A8E}">
      <dgm:prSet phldrT="[Texte]" phldr="0"/>
      <dgm:spPr/>
      <dgm:t>
        <a:bodyPr/>
        <a:lstStyle/>
        <a:p>
          <a:r>
            <a:rPr lang="fr-CA"/>
            <a:t>Détresse psychologique</a:t>
          </a:r>
        </a:p>
      </dgm:t>
    </dgm:pt>
    <dgm:pt modelId="{AF5B8419-8EBB-4B2C-BEC3-A6FE0A1CEE14}" type="parTrans" cxnId="{C50BFB21-8291-435A-81F4-7258D23F6D9E}">
      <dgm:prSet/>
      <dgm:spPr/>
      <dgm:t>
        <a:bodyPr/>
        <a:lstStyle/>
        <a:p>
          <a:endParaRPr lang="fr-CA"/>
        </a:p>
      </dgm:t>
    </dgm:pt>
    <dgm:pt modelId="{D4B91D55-44C2-4F37-8F0E-E802F5DB6AB4}" type="sibTrans" cxnId="{C50BFB21-8291-435A-81F4-7258D23F6D9E}">
      <dgm:prSet/>
      <dgm:spPr/>
      <dgm:t>
        <a:bodyPr/>
        <a:lstStyle/>
        <a:p>
          <a:endParaRPr lang="fr-CA"/>
        </a:p>
      </dgm:t>
    </dgm:pt>
    <dgm:pt modelId="{F19D877F-2A9B-49CF-B8AF-7EB7055E022E}">
      <dgm:prSet phldrT="[Texte]" phldr="0"/>
      <dgm:spPr/>
      <dgm:t>
        <a:bodyPr/>
        <a:lstStyle/>
        <a:p>
          <a:r>
            <a:rPr lang="fr-CA"/>
            <a:t>Amplifiés</a:t>
          </a:r>
        </a:p>
      </dgm:t>
    </dgm:pt>
    <dgm:pt modelId="{77878022-C182-4418-8960-63E8234207FD}" type="parTrans" cxnId="{973759C5-F81E-47CC-8C95-FC7B9E22FF3F}">
      <dgm:prSet/>
      <dgm:spPr/>
      <dgm:t>
        <a:bodyPr/>
        <a:lstStyle/>
        <a:p>
          <a:endParaRPr lang="fr-CA"/>
        </a:p>
      </dgm:t>
    </dgm:pt>
    <dgm:pt modelId="{C42CC1B0-EF68-43F6-B7F8-5414EA22534D}" type="sibTrans" cxnId="{973759C5-F81E-47CC-8C95-FC7B9E22FF3F}">
      <dgm:prSet/>
      <dgm:spPr/>
      <dgm:t>
        <a:bodyPr/>
        <a:lstStyle/>
        <a:p>
          <a:endParaRPr lang="fr-CA"/>
        </a:p>
      </dgm:t>
    </dgm:pt>
    <dgm:pt modelId="{3D75E1E8-D183-4C57-B637-AC2B165397E8}">
      <dgm:prSet phldrT="[Texte]" phldr="0"/>
      <dgm:spPr/>
      <dgm:t>
        <a:bodyPr/>
        <a:lstStyle/>
        <a:p>
          <a:r>
            <a:rPr lang="fr-CA"/>
            <a:t>Si plusieurs risques présents</a:t>
          </a:r>
        </a:p>
      </dgm:t>
    </dgm:pt>
    <dgm:pt modelId="{80C45F82-581B-4EEC-9460-7FBE9410F165}" type="parTrans" cxnId="{0D8E3CF8-C876-4792-B184-B4E9D2C699C3}">
      <dgm:prSet/>
      <dgm:spPr/>
      <dgm:t>
        <a:bodyPr/>
        <a:lstStyle/>
        <a:p>
          <a:endParaRPr lang="fr-CA"/>
        </a:p>
      </dgm:t>
    </dgm:pt>
    <dgm:pt modelId="{9F05BDC1-7A2D-485F-9D5F-6DF39CAB67FD}" type="sibTrans" cxnId="{0D8E3CF8-C876-4792-B184-B4E9D2C699C3}">
      <dgm:prSet/>
      <dgm:spPr/>
      <dgm:t>
        <a:bodyPr/>
        <a:lstStyle/>
        <a:p>
          <a:endParaRPr lang="fr-CA"/>
        </a:p>
      </dgm:t>
    </dgm:pt>
    <dgm:pt modelId="{FBF05251-F5E3-4B17-957A-D32E122FE06B}">
      <dgm:prSet phldrT="[Texte]" phldr="0"/>
      <dgm:spPr/>
      <dgm:t>
        <a:bodyPr/>
        <a:lstStyle/>
        <a:p>
          <a:r>
            <a:rPr lang="fr-CA"/>
            <a:t>Avec une exposition prolongée</a:t>
          </a:r>
        </a:p>
      </dgm:t>
    </dgm:pt>
    <dgm:pt modelId="{E9DEE33A-F2AD-4735-8E88-649D01A4947F}" type="parTrans" cxnId="{68F869DD-D649-41B3-95F3-4AB875F7683C}">
      <dgm:prSet/>
      <dgm:spPr/>
      <dgm:t>
        <a:bodyPr/>
        <a:lstStyle/>
        <a:p>
          <a:endParaRPr lang="fr-CA"/>
        </a:p>
      </dgm:t>
    </dgm:pt>
    <dgm:pt modelId="{2CC2317D-0581-4910-8970-DA8ED5C87630}" type="sibTrans" cxnId="{68F869DD-D649-41B3-95F3-4AB875F7683C}">
      <dgm:prSet/>
      <dgm:spPr/>
      <dgm:t>
        <a:bodyPr/>
        <a:lstStyle/>
        <a:p>
          <a:endParaRPr lang="fr-CA"/>
        </a:p>
      </dgm:t>
    </dgm:pt>
    <dgm:pt modelId="{5F9C3D7D-4F60-4A00-BFCF-EFFA177512B7}">
      <dgm:prSet phldrT="[Texte]" phldr="0"/>
      <dgm:spPr/>
      <dgm:t>
        <a:bodyPr/>
        <a:lstStyle/>
        <a:p>
          <a:r>
            <a:rPr lang="fr-CA"/>
            <a:t>Scientifique</a:t>
          </a:r>
        </a:p>
      </dgm:t>
    </dgm:pt>
    <dgm:pt modelId="{BD338CCC-CB70-4746-932A-E503877DBFF1}" type="parTrans" cxnId="{43F5B03F-877B-42D0-ABF0-0671B896AB70}">
      <dgm:prSet/>
      <dgm:spPr/>
      <dgm:t>
        <a:bodyPr/>
        <a:lstStyle/>
        <a:p>
          <a:endParaRPr lang="fr-CA"/>
        </a:p>
      </dgm:t>
    </dgm:pt>
    <dgm:pt modelId="{7BF38791-D389-4E82-9953-F2671D49E9B2}" type="sibTrans" cxnId="{43F5B03F-877B-42D0-ABF0-0671B896AB70}">
      <dgm:prSet/>
      <dgm:spPr/>
      <dgm:t>
        <a:bodyPr/>
        <a:lstStyle/>
        <a:p>
          <a:endParaRPr lang="fr-CA"/>
        </a:p>
      </dgm:t>
    </dgm:pt>
    <dgm:pt modelId="{D9A1C855-8423-40B5-B1BA-EC13372FE7F9}">
      <dgm:prSet phldrT="[Texte]" phldr="0"/>
      <dgm:spPr/>
      <dgm:t>
        <a:bodyPr/>
        <a:lstStyle/>
        <a:p>
          <a:r>
            <a:rPr lang="fr-CA"/>
            <a:t>Identifiables</a:t>
          </a:r>
        </a:p>
      </dgm:t>
    </dgm:pt>
    <dgm:pt modelId="{8CFEA36A-C7B4-4E40-8B36-4DA8AED43343}" type="parTrans" cxnId="{BF701084-66EB-46B3-8C62-D20751D3F7A9}">
      <dgm:prSet/>
      <dgm:spPr/>
      <dgm:t>
        <a:bodyPr/>
        <a:lstStyle/>
        <a:p>
          <a:endParaRPr lang="fr-CA"/>
        </a:p>
      </dgm:t>
    </dgm:pt>
    <dgm:pt modelId="{6BBCCAFA-5F68-4BFA-A97E-540BE0882485}" type="sibTrans" cxnId="{BF701084-66EB-46B3-8C62-D20751D3F7A9}">
      <dgm:prSet/>
      <dgm:spPr/>
      <dgm:t>
        <a:bodyPr/>
        <a:lstStyle/>
        <a:p>
          <a:endParaRPr lang="fr-CA"/>
        </a:p>
      </dgm:t>
    </dgm:pt>
    <dgm:pt modelId="{8A943804-A32A-45E8-8EB2-D643B18FAFAA}">
      <dgm:prSet phldrT="[Texte]" phldr="0"/>
      <dgm:spPr/>
      <dgm:t>
        <a:bodyPr/>
        <a:lstStyle/>
        <a:p>
          <a:r>
            <a:rPr lang="fr-CA"/>
            <a:t>Symptômes dépressifs</a:t>
          </a:r>
        </a:p>
      </dgm:t>
    </dgm:pt>
    <dgm:pt modelId="{22CF8352-55FA-4F46-9D40-AAEA13F9C382}" type="parTrans" cxnId="{60FC1612-293C-46DF-9AC6-12A6281B4120}">
      <dgm:prSet/>
      <dgm:spPr/>
      <dgm:t>
        <a:bodyPr/>
        <a:lstStyle/>
        <a:p>
          <a:endParaRPr lang="fr-CA"/>
        </a:p>
      </dgm:t>
    </dgm:pt>
    <dgm:pt modelId="{1D6FB589-FBB1-4C76-9E01-A2B7EBC6B16A}" type="sibTrans" cxnId="{60FC1612-293C-46DF-9AC6-12A6281B4120}">
      <dgm:prSet/>
      <dgm:spPr/>
      <dgm:t>
        <a:bodyPr/>
        <a:lstStyle/>
        <a:p>
          <a:endParaRPr lang="fr-CA"/>
        </a:p>
      </dgm:t>
    </dgm:pt>
    <dgm:pt modelId="{9E8F62C2-6C0B-41AA-9831-7E896CD92DA4}">
      <dgm:prSet phldrT="[Texte]" phldr="0"/>
      <dgm:spPr/>
      <dgm:t>
        <a:bodyPr/>
        <a:lstStyle/>
        <a:p>
          <a:r>
            <a:rPr lang="fr-CA"/>
            <a:t>Épuisement professionnel</a:t>
          </a:r>
        </a:p>
      </dgm:t>
    </dgm:pt>
    <dgm:pt modelId="{87F6D7EF-F3E6-4EF1-840D-B83F492B5CC7}" type="parTrans" cxnId="{D0A81F97-0C6B-4441-856A-1EBF0E699E18}">
      <dgm:prSet/>
      <dgm:spPr/>
      <dgm:t>
        <a:bodyPr/>
        <a:lstStyle/>
        <a:p>
          <a:endParaRPr lang="fr-CA"/>
        </a:p>
      </dgm:t>
    </dgm:pt>
    <dgm:pt modelId="{6EF0C155-AAEF-4DEA-83EC-46965C1F1250}" type="sibTrans" cxnId="{D0A81F97-0C6B-4441-856A-1EBF0E699E18}">
      <dgm:prSet/>
      <dgm:spPr/>
      <dgm:t>
        <a:bodyPr/>
        <a:lstStyle/>
        <a:p>
          <a:endParaRPr lang="fr-CA"/>
        </a:p>
      </dgm:t>
    </dgm:pt>
    <dgm:pt modelId="{86BBBBED-B2C1-4A5B-83D2-D3F4B1FFE41F}">
      <dgm:prSet phldrT="[Texte]" phldr="0"/>
      <dgm:spPr/>
      <dgm:t>
        <a:bodyPr/>
        <a:lstStyle/>
        <a:p>
          <a:r>
            <a:rPr lang="fr-CA"/>
            <a:t>Problèmes cardiovasculaires</a:t>
          </a:r>
        </a:p>
      </dgm:t>
    </dgm:pt>
    <dgm:pt modelId="{1C95AD7B-7EE8-4A7E-AC55-391F39FA3BDC}" type="parTrans" cxnId="{BC057496-0BBF-4791-B6D6-8BEF214E2568}">
      <dgm:prSet/>
      <dgm:spPr/>
      <dgm:t>
        <a:bodyPr/>
        <a:lstStyle/>
        <a:p>
          <a:endParaRPr lang="fr-CA"/>
        </a:p>
      </dgm:t>
    </dgm:pt>
    <dgm:pt modelId="{2EC7A9CB-A33A-4777-8C42-34B4974BEAE1}" type="sibTrans" cxnId="{BC057496-0BBF-4791-B6D6-8BEF214E2568}">
      <dgm:prSet/>
      <dgm:spPr/>
      <dgm:t>
        <a:bodyPr/>
        <a:lstStyle/>
        <a:p>
          <a:endParaRPr lang="fr-CA"/>
        </a:p>
      </dgm:t>
    </dgm:pt>
    <dgm:pt modelId="{EEED37A8-7552-4A44-A90B-BF6CE819D921}">
      <dgm:prSet phldrT="[Texte]" phldr="0"/>
      <dgm:spPr/>
      <dgm:t>
        <a:bodyPr/>
        <a:lstStyle/>
        <a:p>
          <a:r>
            <a:rPr lang="fr-CA"/>
            <a:t>Troubles musculosquelettiques</a:t>
          </a:r>
        </a:p>
      </dgm:t>
    </dgm:pt>
    <dgm:pt modelId="{062679A1-7358-4123-A7FD-E4ABB15B6BA7}" type="parTrans" cxnId="{20A0F164-5606-408C-864E-CCE5E1498D20}">
      <dgm:prSet/>
      <dgm:spPr/>
      <dgm:t>
        <a:bodyPr/>
        <a:lstStyle/>
        <a:p>
          <a:endParaRPr lang="fr-CA"/>
        </a:p>
      </dgm:t>
    </dgm:pt>
    <dgm:pt modelId="{2E2684EE-2BF3-4F9B-9C26-1F06E6404613}" type="sibTrans" cxnId="{20A0F164-5606-408C-864E-CCE5E1498D20}">
      <dgm:prSet/>
      <dgm:spPr/>
      <dgm:t>
        <a:bodyPr/>
        <a:lstStyle/>
        <a:p>
          <a:endParaRPr lang="fr-CA"/>
        </a:p>
      </dgm:t>
    </dgm:pt>
    <dgm:pt modelId="{D519C1A8-298D-4443-8D92-815F543F4A2F}">
      <dgm:prSet phldrT="[Texte]" phldr="0"/>
      <dgm:spPr/>
      <dgm:t>
        <a:bodyPr/>
        <a:lstStyle/>
        <a:p>
          <a:endParaRPr lang="fr-CA"/>
        </a:p>
      </dgm:t>
    </dgm:pt>
    <dgm:pt modelId="{1ACFB566-3EF6-41CE-AF3C-D7271A2C9974}" type="parTrans" cxnId="{91D2F114-67B3-4996-9AA4-88CA5C4DA437}">
      <dgm:prSet/>
      <dgm:spPr/>
      <dgm:t>
        <a:bodyPr/>
        <a:lstStyle/>
        <a:p>
          <a:endParaRPr lang="fr-CA"/>
        </a:p>
      </dgm:t>
    </dgm:pt>
    <dgm:pt modelId="{5FEFD499-4A50-4095-AD0A-BDFB6DD1D301}" type="sibTrans" cxnId="{91D2F114-67B3-4996-9AA4-88CA5C4DA437}">
      <dgm:prSet/>
      <dgm:spPr/>
      <dgm:t>
        <a:bodyPr/>
        <a:lstStyle/>
        <a:p>
          <a:endParaRPr lang="fr-CA"/>
        </a:p>
      </dgm:t>
    </dgm:pt>
    <dgm:pt modelId="{E80FF8D1-71FC-4D48-81B8-CF91D0038E57}">
      <dgm:prSet phldrT="[Texte]" phldr="0"/>
      <dgm:spPr/>
      <dgm:t>
        <a:bodyPr/>
        <a:lstStyle/>
        <a:p>
          <a:r>
            <a:rPr lang="fr-CA"/>
            <a:t>Si aucune mesure mise en place</a:t>
          </a:r>
        </a:p>
      </dgm:t>
    </dgm:pt>
    <dgm:pt modelId="{923F1CC5-341A-4C33-94D0-3D7EBDF37EEE}" type="parTrans" cxnId="{8D0B2153-81EE-4B16-959D-6AFA818A1513}">
      <dgm:prSet/>
      <dgm:spPr/>
      <dgm:t>
        <a:bodyPr/>
        <a:lstStyle/>
        <a:p>
          <a:endParaRPr lang="fr-CA"/>
        </a:p>
      </dgm:t>
    </dgm:pt>
    <dgm:pt modelId="{3EDDFF4A-0A05-4917-91F0-8B6E17B5FB72}" type="sibTrans" cxnId="{8D0B2153-81EE-4B16-959D-6AFA818A1513}">
      <dgm:prSet/>
      <dgm:spPr/>
      <dgm:t>
        <a:bodyPr/>
        <a:lstStyle/>
        <a:p>
          <a:endParaRPr lang="fr-CA"/>
        </a:p>
      </dgm:t>
    </dgm:pt>
    <dgm:pt modelId="{31A4DFA2-4B21-445D-8600-65C788D9821E}">
      <dgm:prSet phldrT="[Texte]" phldr="0"/>
      <dgm:spPr/>
      <dgm:t>
        <a:bodyPr/>
        <a:lstStyle/>
        <a:p>
          <a:r>
            <a:rPr lang="fr-CA"/>
            <a:t>Mesurables </a:t>
          </a:r>
        </a:p>
      </dgm:t>
    </dgm:pt>
    <dgm:pt modelId="{AC72E4B9-733F-447C-BA47-111EDCA742BB}" type="parTrans" cxnId="{C3601D83-DC05-49F9-894B-97BB9F434F18}">
      <dgm:prSet/>
      <dgm:spPr/>
      <dgm:t>
        <a:bodyPr/>
        <a:lstStyle/>
        <a:p>
          <a:endParaRPr lang="fr-CA"/>
        </a:p>
      </dgm:t>
    </dgm:pt>
    <dgm:pt modelId="{13994CA9-77CA-4C61-B475-C1C0B4BB90A5}" type="sibTrans" cxnId="{C3601D83-DC05-49F9-894B-97BB9F434F18}">
      <dgm:prSet/>
      <dgm:spPr/>
      <dgm:t>
        <a:bodyPr/>
        <a:lstStyle/>
        <a:p>
          <a:endParaRPr lang="fr-CA"/>
        </a:p>
      </dgm:t>
    </dgm:pt>
    <dgm:pt modelId="{977703D0-BF42-4342-80F9-F0B45FEDAA62}">
      <dgm:prSet phldrT="[Texte]" phldr="0"/>
      <dgm:spPr/>
      <dgm:t>
        <a:bodyPr/>
        <a:lstStyle/>
        <a:p>
          <a:r>
            <a:rPr lang="fr-CA"/>
            <a:t>Contrôlables</a:t>
          </a:r>
        </a:p>
      </dgm:t>
    </dgm:pt>
    <dgm:pt modelId="{AD685A48-1ED3-40B1-89AF-87B4149DCDC9}" type="parTrans" cxnId="{D69D7716-1540-415C-A57B-E3AD983E5CAA}">
      <dgm:prSet/>
      <dgm:spPr/>
      <dgm:t>
        <a:bodyPr/>
        <a:lstStyle/>
        <a:p>
          <a:endParaRPr lang="fr-CA"/>
        </a:p>
      </dgm:t>
    </dgm:pt>
    <dgm:pt modelId="{B7F1BBFE-23D0-427A-AB0E-47BBEB0E464A}" type="sibTrans" cxnId="{D69D7716-1540-415C-A57B-E3AD983E5CAA}">
      <dgm:prSet/>
      <dgm:spPr/>
      <dgm:t>
        <a:bodyPr/>
        <a:lstStyle/>
        <a:p>
          <a:endParaRPr lang="fr-CA"/>
        </a:p>
      </dgm:t>
    </dgm:pt>
    <dgm:pt modelId="{6A110642-EC98-42FC-BE07-B1A8D67F4A46}" type="pres">
      <dgm:prSet presAssocID="{029FF0A2-8438-4AE3-A735-332E961B6DDC}" presName="Name0" presStyleCnt="0">
        <dgm:presLayoutVars>
          <dgm:dir/>
          <dgm:animLvl val="lvl"/>
          <dgm:resizeHandles val="exact"/>
        </dgm:presLayoutVars>
      </dgm:prSet>
      <dgm:spPr/>
    </dgm:pt>
    <dgm:pt modelId="{8475B4C3-FFDB-43D1-8B0E-F4660BF5C5B0}" type="pres">
      <dgm:prSet presAssocID="{AB2D55D9-0FA5-446C-9A8E-F7E7773DDD27}" presName="composite" presStyleCnt="0"/>
      <dgm:spPr/>
    </dgm:pt>
    <dgm:pt modelId="{F2FB9EC2-58E6-48F1-85D8-88471DA6BFEA}" type="pres">
      <dgm:prSet presAssocID="{AB2D55D9-0FA5-446C-9A8E-F7E7773DDD27}" presName="parTx" presStyleLbl="alignNode1" presStyleIdx="0" presStyleCnt="3">
        <dgm:presLayoutVars>
          <dgm:chMax val="0"/>
          <dgm:chPref val="0"/>
          <dgm:bulletEnabled val="1"/>
        </dgm:presLayoutVars>
      </dgm:prSet>
      <dgm:spPr/>
    </dgm:pt>
    <dgm:pt modelId="{B623B1AF-A401-4FC2-8927-F940EE73AFB7}" type="pres">
      <dgm:prSet presAssocID="{AB2D55D9-0FA5-446C-9A8E-F7E7773DDD27}" presName="desTx" presStyleLbl="alignAccFollowNode1" presStyleIdx="0" presStyleCnt="3">
        <dgm:presLayoutVars>
          <dgm:bulletEnabled val="1"/>
        </dgm:presLayoutVars>
      </dgm:prSet>
      <dgm:spPr/>
    </dgm:pt>
    <dgm:pt modelId="{5DF60D43-17CF-4A41-8D3C-2962B8D9BD6D}" type="pres">
      <dgm:prSet presAssocID="{094E97E0-F841-41AE-B632-654265F0C226}" presName="space" presStyleCnt="0"/>
      <dgm:spPr/>
    </dgm:pt>
    <dgm:pt modelId="{A3007866-ED50-4B42-BB10-88DEA8BDA478}" type="pres">
      <dgm:prSet presAssocID="{F19D877F-2A9B-49CF-B8AF-7EB7055E022E}" presName="composite" presStyleCnt="0"/>
      <dgm:spPr/>
    </dgm:pt>
    <dgm:pt modelId="{DD137C4A-6F85-4B07-A67D-0B28D3E8A9F7}" type="pres">
      <dgm:prSet presAssocID="{F19D877F-2A9B-49CF-B8AF-7EB7055E022E}" presName="parTx" presStyleLbl="alignNode1" presStyleIdx="1" presStyleCnt="3">
        <dgm:presLayoutVars>
          <dgm:chMax val="0"/>
          <dgm:chPref val="0"/>
          <dgm:bulletEnabled val="1"/>
        </dgm:presLayoutVars>
      </dgm:prSet>
      <dgm:spPr/>
    </dgm:pt>
    <dgm:pt modelId="{D8771441-7275-4330-9C2A-3028B3461976}" type="pres">
      <dgm:prSet presAssocID="{F19D877F-2A9B-49CF-B8AF-7EB7055E022E}" presName="desTx" presStyleLbl="alignAccFollowNode1" presStyleIdx="1" presStyleCnt="3">
        <dgm:presLayoutVars>
          <dgm:bulletEnabled val="1"/>
        </dgm:presLayoutVars>
      </dgm:prSet>
      <dgm:spPr/>
    </dgm:pt>
    <dgm:pt modelId="{766F0B45-1BE8-4691-AE99-90D40EF9B44C}" type="pres">
      <dgm:prSet presAssocID="{C42CC1B0-EF68-43F6-B7F8-5414EA22534D}" presName="space" presStyleCnt="0"/>
      <dgm:spPr/>
    </dgm:pt>
    <dgm:pt modelId="{3F8DC2A2-96E3-41B1-BF5F-A49652DC60A1}" type="pres">
      <dgm:prSet presAssocID="{5F9C3D7D-4F60-4A00-BFCF-EFFA177512B7}" presName="composite" presStyleCnt="0"/>
      <dgm:spPr/>
    </dgm:pt>
    <dgm:pt modelId="{64193121-9958-42B4-9CFA-6649DE3DAD78}" type="pres">
      <dgm:prSet presAssocID="{5F9C3D7D-4F60-4A00-BFCF-EFFA177512B7}" presName="parTx" presStyleLbl="alignNode1" presStyleIdx="2" presStyleCnt="3">
        <dgm:presLayoutVars>
          <dgm:chMax val="0"/>
          <dgm:chPref val="0"/>
          <dgm:bulletEnabled val="1"/>
        </dgm:presLayoutVars>
      </dgm:prSet>
      <dgm:spPr/>
    </dgm:pt>
    <dgm:pt modelId="{018696F7-0992-4F45-A118-72228F63F6D3}" type="pres">
      <dgm:prSet presAssocID="{5F9C3D7D-4F60-4A00-BFCF-EFFA177512B7}" presName="desTx" presStyleLbl="alignAccFollowNode1" presStyleIdx="2" presStyleCnt="3">
        <dgm:presLayoutVars>
          <dgm:bulletEnabled val="1"/>
        </dgm:presLayoutVars>
      </dgm:prSet>
      <dgm:spPr/>
    </dgm:pt>
  </dgm:ptLst>
  <dgm:cxnLst>
    <dgm:cxn modelId="{60FC1612-293C-46DF-9AC6-12A6281B4120}" srcId="{AB2D55D9-0FA5-446C-9A8E-F7E7773DDD27}" destId="{8A943804-A32A-45E8-8EB2-D643B18FAFAA}" srcOrd="1" destOrd="0" parTransId="{22CF8352-55FA-4F46-9D40-AAEA13F9C382}" sibTransId="{1D6FB589-FBB1-4C76-9E01-A2B7EBC6B16A}"/>
    <dgm:cxn modelId="{91D2F114-67B3-4996-9AA4-88CA5C4DA437}" srcId="{F19D877F-2A9B-49CF-B8AF-7EB7055E022E}" destId="{D519C1A8-298D-4443-8D92-815F543F4A2F}" srcOrd="3" destOrd="0" parTransId="{1ACFB566-3EF6-41CE-AF3C-D7271A2C9974}" sibTransId="{5FEFD499-4A50-4095-AD0A-BDFB6DD1D301}"/>
    <dgm:cxn modelId="{D69D7716-1540-415C-A57B-E3AD983E5CAA}" srcId="{5F9C3D7D-4F60-4A00-BFCF-EFFA177512B7}" destId="{977703D0-BF42-4342-80F9-F0B45FEDAA62}" srcOrd="2" destOrd="0" parTransId="{AD685A48-1ED3-40B1-89AF-87B4149DCDC9}" sibTransId="{B7F1BBFE-23D0-427A-AB0E-47BBEB0E464A}"/>
    <dgm:cxn modelId="{C50BFB21-8291-435A-81F4-7258D23F6D9E}" srcId="{AB2D55D9-0FA5-446C-9A8E-F7E7773DDD27}" destId="{EB11F2A5-F168-48A5-8ED8-D02BB7C30A8E}" srcOrd="0" destOrd="0" parTransId="{AF5B8419-8EBB-4B2C-BEC3-A6FE0A1CEE14}" sibTransId="{D4B91D55-44C2-4F37-8F0E-E802F5DB6AB4}"/>
    <dgm:cxn modelId="{525A0122-9079-4884-B493-82A36026BD50}" type="presOf" srcId="{FBF05251-F5E3-4B17-957A-D32E122FE06B}" destId="{D8771441-7275-4330-9C2A-3028B3461976}" srcOrd="0" destOrd="1" presId="urn:microsoft.com/office/officeart/2005/8/layout/hList1"/>
    <dgm:cxn modelId="{E2C09727-69BA-4664-A327-B288C285A9EE}" type="presOf" srcId="{977703D0-BF42-4342-80F9-F0B45FEDAA62}" destId="{018696F7-0992-4F45-A118-72228F63F6D3}" srcOrd="0" destOrd="2" presId="urn:microsoft.com/office/officeart/2005/8/layout/hList1"/>
    <dgm:cxn modelId="{6328D83D-A7C9-45E6-ADCF-477512F2ACDA}" type="presOf" srcId="{8A943804-A32A-45E8-8EB2-D643B18FAFAA}" destId="{B623B1AF-A401-4FC2-8927-F940EE73AFB7}" srcOrd="0" destOrd="1" presId="urn:microsoft.com/office/officeart/2005/8/layout/hList1"/>
    <dgm:cxn modelId="{43F5B03F-877B-42D0-ABF0-0671B896AB70}" srcId="{029FF0A2-8438-4AE3-A735-332E961B6DDC}" destId="{5F9C3D7D-4F60-4A00-BFCF-EFFA177512B7}" srcOrd="2" destOrd="0" parTransId="{BD338CCC-CB70-4746-932A-E503877DBFF1}" sibTransId="{7BF38791-D389-4E82-9953-F2671D49E9B2}"/>
    <dgm:cxn modelId="{52C3DB42-8F7A-4E25-88FB-38477FF1929C}" type="presOf" srcId="{5F9C3D7D-4F60-4A00-BFCF-EFFA177512B7}" destId="{64193121-9958-42B4-9CFA-6649DE3DAD78}" srcOrd="0" destOrd="0" presId="urn:microsoft.com/office/officeart/2005/8/layout/hList1"/>
    <dgm:cxn modelId="{35767A43-5210-42DA-9E6C-2AA790C3EE9D}" type="presOf" srcId="{EB11F2A5-F168-48A5-8ED8-D02BB7C30A8E}" destId="{B623B1AF-A401-4FC2-8927-F940EE73AFB7}" srcOrd="0" destOrd="0" presId="urn:microsoft.com/office/officeart/2005/8/layout/hList1"/>
    <dgm:cxn modelId="{20A0F164-5606-408C-864E-CCE5E1498D20}" srcId="{AB2D55D9-0FA5-446C-9A8E-F7E7773DDD27}" destId="{EEED37A8-7552-4A44-A90B-BF6CE819D921}" srcOrd="4" destOrd="0" parTransId="{062679A1-7358-4123-A7FD-E4ABB15B6BA7}" sibTransId="{2E2684EE-2BF3-4F9B-9C26-1F06E6404613}"/>
    <dgm:cxn modelId="{F5416945-1EA0-4163-A918-165915068828}" type="presOf" srcId="{AB2D55D9-0FA5-446C-9A8E-F7E7773DDD27}" destId="{F2FB9EC2-58E6-48F1-85D8-88471DA6BFEA}" srcOrd="0" destOrd="0" presId="urn:microsoft.com/office/officeart/2005/8/layout/hList1"/>
    <dgm:cxn modelId="{6DDBF06D-746C-4581-8418-4EC585F8DF4F}" type="presOf" srcId="{D9A1C855-8423-40B5-B1BA-EC13372FE7F9}" destId="{018696F7-0992-4F45-A118-72228F63F6D3}" srcOrd="0" destOrd="0" presId="urn:microsoft.com/office/officeart/2005/8/layout/hList1"/>
    <dgm:cxn modelId="{191FB671-FBB8-4E58-8612-21F0152F68C9}" type="presOf" srcId="{9E8F62C2-6C0B-41AA-9831-7E896CD92DA4}" destId="{B623B1AF-A401-4FC2-8927-F940EE73AFB7}" srcOrd="0" destOrd="2" presId="urn:microsoft.com/office/officeart/2005/8/layout/hList1"/>
    <dgm:cxn modelId="{8D0B2153-81EE-4B16-959D-6AFA818A1513}" srcId="{F19D877F-2A9B-49CF-B8AF-7EB7055E022E}" destId="{E80FF8D1-71FC-4D48-81B8-CF91D0038E57}" srcOrd="2" destOrd="0" parTransId="{923F1CC5-341A-4C33-94D0-3D7EBDF37EEE}" sibTransId="{3EDDFF4A-0A05-4917-91F0-8B6E17B5FB72}"/>
    <dgm:cxn modelId="{7122C277-2820-4EA9-921A-52257303085F}" srcId="{029FF0A2-8438-4AE3-A735-332E961B6DDC}" destId="{AB2D55D9-0FA5-446C-9A8E-F7E7773DDD27}" srcOrd="0" destOrd="0" parTransId="{CDC2A276-B2AD-4F46-BEA2-C1C2347B222E}" sibTransId="{094E97E0-F841-41AE-B632-654265F0C226}"/>
    <dgm:cxn modelId="{15FDAC79-AA6F-4E83-A3D1-E99C5DB8B5B9}" type="presOf" srcId="{31A4DFA2-4B21-445D-8600-65C788D9821E}" destId="{018696F7-0992-4F45-A118-72228F63F6D3}" srcOrd="0" destOrd="1" presId="urn:microsoft.com/office/officeart/2005/8/layout/hList1"/>
    <dgm:cxn modelId="{7771187A-D8B1-47DC-85E7-60EDA0CCB93B}" type="presOf" srcId="{EEED37A8-7552-4A44-A90B-BF6CE819D921}" destId="{B623B1AF-A401-4FC2-8927-F940EE73AFB7}" srcOrd="0" destOrd="4" presId="urn:microsoft.com/office/officeart/2005/8/layout/hList1"/>
    <dgm:cxn modelId="{0B84FE7A-8FF2-4ED3-9595-C87D553A2894}" type="presOf" srcId="{029FF0A2-8438-4AE3-A735-332E961B6DDC}" destId="{6A110642-EC98-42FC-BE07-B1A8D67F4A46}" srcOrd="0" destOrd="0" presId="urn:microsoft.com/office/officeart/2005/8/layout/hList1"/>
    <dgm:cxn modelId="{5E63C67C-22A9-4E70-BD50-8F8D8F7C3F1D}" type="presOf" srcId="{F19D877F-2A9B-49CF-B8AF-7EB7055E022E}" destId="{DD137C4A-6F85-4B07-A67D-0B28D3E8A9F7}" srcOrd="0" destOrd="0" presId="urn:microsoft.com/office/officeart/2005/8/layout/hList1"/>
    <dgm:cxn modelId="{C3601D83-DC05-49F9-894B-97BB9F434F18}" srcId="{5F9C3D7D-4F60-4A00-BFCF-EFFA177512B7}" destId="{31A4DFA2-4B21-445D-8600-65C788D9821E}" srcOrd="1" destOrd="0" parTransId="{AC72E4B9-733F-447C-BA47-111EDCA742BB}" sibTransId="{13994CA9-77CA-4C61-B475-C1C0B4BB90A5}"/>
    <dgm:cxn modelId="{BF701084-66EB-46B3-8C62-D20751D3F7A9}" srcId="{5F9C3D7D-4F60-4A00-BFCF-EFFA177512B7}" destId="{D9A1C855-8423-40B5-B1BA-EC13372FE7F9}" srcOrd="0" destOrd="0" parTransId="{8CFEA36A-C7B4-4E40-8B36-4DA8AED43343}" sibTransId="{6BBCCAFA-5F68-4BFA-A97E-540BE0882485}"/>
    <dgm:cxn modelId="{BC057496-0BBF-4791-B6D6-8BEF214E2568}" srcId="{AB2D55D9-0FA5-446C-9A8E-F7E7773DDD27}" destId="{86BBBBED-B2C1-4A5B-83D2-D3F4B1FFE41F}" srcOrd="3" destOrd="0" parTransId="{1C95AD7B-7EE8-4A7E-AC55-391F39FA3BDC}" sibTransId="{2EC7A9CB-A33A-4777-8C42-34B4974BEAE1}"/>
    <dgm:cxn modelId="{D0A81F97-0C6B-4441-856A-1EBF0E699E18}" srcId="{AB2D55D9-0FA5-446C-9A8E-F7E7773DDD27}" destId="{9E8F62C2-6C0B-41AA-9831-7E896CD92DA4}" srcOrd="2" destOrd="0" parTransId="{87F6D7EF-F3E6-4EF1-840D-B83F492B5CC7}" sibTransId="{6EF0C155-AAEF-4DEA-83EC-46965C1F1250}"/>
    <dgm:cxn modelId="{170A20A7-CA4B-4B3D-9E14-C0FEF66CBD59}" type="presOf" srcId="{D519C1A8-298D-4443-8D92-815F543F4A2F}" destId="{D8771441-7275-4330-9C2A-3028B3461976}" srcOrd="0" destOrd="3" presId="urn:microsoft.com/office/officeart/2005/8/layout/hList1"/>
    <dgm:cxn modelId="{618D7FBE-C9A1-4F62-AB81-DF142FC243BB}" type="presOf" srcId="{3D75E1E8-D183-4C57-B637-AC2B165397E8}" destId="{D8771441-7275-4330-9C2A-3028B3461976}" srcOrd="0" destOrd="0" presId="urn:microsoft.com/office/officeart/2005/8/layout/hList1"/>
    <dgm:cxn modelId="{973759C5-F81E-47CC-8C95-FC7B9E22FF3F}" srcId="{029FF0A2-8438-4AE3-A735-332E961B6DDC}" destId="{F19D877F-2A9B-49CF-B8AF-7EB7055E022E}" srcOrd="1" destOrd="0" parTransId="{77878022-C182-4418-8960-63E8234207FD}" sibTransId="{C42CC1B0-EF68-43F6-B7F8-5414EA22534D}"/>
    <dgm:cxn modelId="{8D09D7C9-EDB7-48A9-83E9-BAE4C5C0E90A}" type="presOf" srcId="{86BBBBED-B2C1-4A5B-83D2-D3F4B1FFE41F}" destId="{B623B1AF-A401-4FC2-8927-F940EE73AFB7}" srcOrd="0" destOrd="3" presId="urn:microsoft.com/office/officeart/2005/8/layout/hList1"/>
    <dgm:cxn modelId="{68F869DD-D649-41B3-95F3-4AB875F7683C}" srcId="{F19D877F-2A9B-49CF-B8AF-7EB7055E022E}" destId="{FBF05251-F5E3-4B17-957A-D32E122FE06B}" srcOrd="1" destOrd="0" parTransId="{E9DEE33A-F2AD-4735-8E88-649D01A4947F}" sibTransId="{2CC2317D-0581-4910-8970-DA8ED5C87630}"/>
    <dgm:cxn modelId="{9B09EDEF-EEF2-4D0D-8D35-F02513C677FC}" type="presOf" srcId="{E80FF8D1-71FC-4D48-81B8-CF91D0038E57}" destId="{D8771441-7275-4330-9C2A-3028B3461976}" srcOrd="0" destOrd="2" presId="urn:microsoft.com/office/officeart/2005/8/layout/hList1"/>
    <dgm:cxn modelId="{0D8E3CF8-C876-4792-B184-B4E9D2C699C3}" srcId="{F19D877F-2A9B-49CF-B8AF-7EB7055E022E}" destId="{3D75E1E8-D183-4C57-B637-AC2B165397E8}" srcOrd="0" destOrd="0" parTransId="{80C45F82-581B-4EEC-9460-7FBE9410F165}" sibTransId="{9F05BDC1-7A2D-485F-9D5F-6DF39CAB67FD}"/>
    <dgm:cxn modelId="{E6107A79-F3F6-42A4-BFDA-6EFE56F526B3}" type="presParOf" srcId="{6A110642-EC98-42FC-BE07-B1A8D67F4A46}" destId="{8475B4C3-FFDB-43D1-8B0E-F4660BF5C5B0}" srcOrd="0" destOrd="0" presId="urn:microsoft.com/office/officeart/2005/8/layout/hList1"/>
    <dgm:cxn modelId="{2A4B28A9-C1A4-4F6D-A710-DE4F3F5FB325}" type="presParOf" srcId="{8475B4C3-FFDB-43D1-8B0E-F4660BF5C5B0}" destId="{F2FB9EC2-58E6-48F1-85D8-88471DA6BFEA}" srcOrd="0" destOrd="0" presId="urn:microsoft.com/office/officeart/2005/8/layout/hList1"/>
    <dgm:cxn modelId="{1C4072C0-BB6B-4473-9999-C21906AEA5A7}" type="presParOf" srcId="{8475B4C3-FFDB-43D1-8B0E-F4660BF5C5B0}" destId="{B623B1AF-A401-4FC2-8927-F940EE73AFB7}" srcOrd="1" destOrd="0" presId="urn:microsoft.com/office/officeart/2005/8/layout/hList1"/>
    <dgm:cxn modelId="{69B81EB9-5A0A-4E31-9D99-C49DDCD37DC4}" type="presParOf" srcId="{6A110642-EC98-42FC-BE07-B1A8D67F4A46}" destId="{5DF60D43-17CF-4A41-8D3C-2962B8D9BD6D}" srcOrd="1" destOrd="0" presId="urn:microsoft.com/office/officeart/2005/8/layout/hList1"/>
    <dgm:cxn modelId="{1829F95B-054E-4D5C-BB79-07C5D629BE61}" type="presParOf" srcId="{6A110642-EC98-42FC-BE07-B1A8D67F4A46}" destId="{A3007866-ED50-4B42-BB10-88DEA8BDA478}" srcOrd="2" destOrd="0" presId="urn:microsoft.com/office/officeart/2005/8/layout/hList1"/>
    <dgm:cxn modelId="{3A9A5C74-5979-41D9-ACEA-E771EE839AFC}" type="presParOf" srcId="{A3007866-ED50-4B42-BB10-88DEA8BDA478}" destId="{DD137C4A-6F85-4B07-A67D-0B28D3E8A9F7}" srcOrd="0" destOrd="0" presId="urn:microsoft.com/office/officeart/2005/8/layout/hList1"/>
    <dgm:cxn modelId="{6421BC57-8AD0-4B3F-AC32-B3B43B9405D0}" type="presParOf" srcId="{A3007866-ED50-4B42-BB10-88DEA8BDA478}" destId="{D8771441-7275-4330-9C2A-3028B3461976}" srcOrd="1" destOrd="0" presId="urn:microsoft.com/office/officeart/2005/8/layout/hList1"/>
    <dgm:cxn modelId="{4450C921-20F8-4FB1-A628-A39399E0F60A}" type="presParOf" srcId="{6A110642-EC98-42FC-BE07-B1A8D67F4A46}" destId="{766F0B45-1BE8-4691-AE99-90D40EF9B44C}" srcOrd="3" destOrd="0" presId="urn:microsoft.com/office/officeart/2005/8/layout/hList1"/>
    <dgm:cxn modelId="{08EDA8C0-C4CB-40BC-985D-3733C79D7FAE}" type="presParOf" srcId="{6A110642-EC98-42FC-BE07-B1A8D67F4A46}" destId="{3F8DC2A2-96E3-41B1-BF5F-A49652DC60A1}" srcOrd="4" destOrd="0" presId="urn:microsoft.com/office/officeart/2005/8/layout/hList1"/>
    <dgm:cxn modelId="{64749599-9146-42B9-A8B6-CF70111670FA}" type="presParOf" srcId="{3F8DC2A2-96E3-41B1-BF5F-A49652DC60A1}" destId="{64193121-9958-42B4-9CFA-6649DE3DAD78}" srcOrd="0" destOrd="0" presId="urn:microsoft.com/office/officeart/2005/8/layout/hList1"/>
    <dgm:cxn modelId="{66A00820-882D-419A-A8EA-E1D91F4EB58B}" type="presParOf" srcId="{3F8DC2A2-96E3-41B1-BF5F-A49652DC60A1}" destId="{018696F7-0992-4F45-A118-72228F63F6D3}"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7BC5F2-A3F9-4C06-A0D0-59B34BD92318}" type="doc">
      <dgm:prSet loTypeId="urn:microsoft.com/office/officeart/2008/layout/AlternatingHexagons" loCatId="list" qsTypeId="urn:microsoft.com/office/officeart/2005/8/quickstyle/simple1" qsCatId="simple" csTypeId="urn:microsoft.com/office/officeart/2005/8/colors/accent0_3" csCatId="mainScheme" phldr="1"/>
      <dgm:spPr/>
      <dgm:t>
        <a:bodyPr/>
        <a:lstStyle/>
        <a:p>
          <a:endParaRPr lang="fr-CA"/>
        </a:p>
      </dgm:t>
    </dgm:pt>
    <dgm:pt modelId="{207348B8-2A64-4C29-A183-EA9ACA3C062D}">
      <dgm:prSet phldrT="[Texte]" phldr="0" custT="1"/>
      <dgm:spPr/>
      <dgm:t>
        <a:bodyPr/>
        <a:lstStyle/>
        <a:p>
          <a:r>
            <a:rPr lang="fr-CA" sz="2000" u="none"/>
            <a:t>Violence</a:t>
          </a:r>
        </a:p>
      </dgm:t>
    </dgm:pt>
    <dgm:pt modelId="{BA87889B-B615-435C-B08D-EA123656E5AD}" type="parTrans" cxnId="{24292E4C-A9A5-412A-AE36-9D4E89B61FD3}">
      <dgm:prSet/>
      <dgm:spPr/>
      <dgm:t>
        <a:bodyPr/>
        <a:lstStyle/>
        <a:p>
          <a:endParaRPr lang="fr-CA" u="sng"/>
        </a:p>
      </dgm:t>
    </dgm:pt>
    <dgm:pt modelId="{4834F19C-5FC8-46D8-BE92-3DFFACD824FB}" type="sibTrans" cxnId="{24292E4C-A9A5-412A-AE36-9D4E89B61FD3}">
      <dgm:prSet/>
      <dgm:spPr/>
      <dgm:t>
        <a:bodyPr/>
        <a:lstStyle/>
        <a:p>
          <a:endParaRPr lang="fr-CA" u="sng"/>
        </a:p>
      </dgm:t>
    </dgm:pt>
    <dgm:pt modelId="{1A1819D1-5C44-4406-BD69-547CC7EFAB06}">
      <dgm:prSet phldrT="[Texte]" phldr="0"/>
      <dgm:spPr/>
      <dgm:t>
        <a:bodyPr/>
        <a:lstStyle/>
        <a:p>
          <a:r>
            <a:rPr lang="fr-CA" u="none"/>
            <a:t>Obligation d’agir collectivement</a:t>
          </a:r>
        </a:p>
      </dgm:t>
    </dgm:pt>
    <dgm:pt modelId="{78A4352B-749F-4775-A291-D46DF6C3508E}" type="parTrans" cxnId="{CA1454D3-F6AD-4D31-9625-681F0CF6E802}">
      <dgm:prSet/>
      <dgm:spPr/>
      <dgm:t>
        <a:bodyPr/>
        <a:lstStyle/>
        <a:p>
          <a:endParaRPr lang="fr-CA" u="sng"/>
        </a:p>
      </dgm:t>
    </dgm:pt>
    <dgm:pt modelId="{3FA1ABF1-FB27-497D-B367-6E11B96FC5DD}" type="sibTrans" cxnId="{CA1454D3-F6AD-4D31-9625-681F0CF6E802}">
      <dgm:prSet/>
      <dgm:spPr/>
      <dgm:t>
        <a:bodyPr/>
        <a:lstStyle/>
        <a:p>
          <a:endParaRPr lang="fr-CA" u="sng"/>
        </a:p>
      </dgm:t>
    </dgm:pt>
    <dgm:pt modelId="{6910FC62-7480-4B52-9B57-23E4B0024DCF}">
      <dgm:prSet phldrT="[Texte]" phldr="0" custT="1"/>
      <dgm:spPr/>
      <dgm:t>
        <a:bodyPr/>
        <a:lstStyle/>
        <a:p>
          <a:r>
            <a:rPr lang="fr-CA" sz="2800" u="none"/>
            <a:t>RPS</a:t>
          </a:r>
        </a:p>
      </dgm:t>
    </dgm:pt>
    <dgm:pt modelId="{C8E95EC9-E178-415D-9ABD-F71A430A69BF}" type="parTrans" cxnId="{7BB8FDF6-95EF-47F1-B588-4856C78FCB9A}">
      <dgm:prSet/>
      <dgm:spPr/>
      <dgm:t>
        <a:bodyPr/>
        <a:lstStyle/>
        <a:p>
          <a:endParaRPr lang="fr-CA" u="sng"/>
        </a:p>
      </dgm:t>
    </dgm:pt>
    <dgm:pt modelId="{A53681DC-6AD2-4DAE-BA2B-043869D287A6}" type="sibTrans" cxnId="{7BB8FDF6-95EF-47F1-B588-4856C78FCB9A}">
      <dgm:prSet/>
      <dgm:spPr/>
      <dgm:t>
        <a:bodyPr/>
        <a:lstStyle/>
        <a:p>
          <a:endParaRPr lang="fr-CA" u="sng"/>
        </a:p>
      </dgm:t>
    </dgm:pt>
    <dgm:pt modelId="{45F85AE7-38DD-4982-AA4D-B0BF8374C753}">
      <dgm:prSet phldrT="[Texte]" phldr="0"/>
      <dgm:spPr/>
      <dgm:t>
        <a:bodyPr/>
        <a:lstStyle/>
        <a:p>
          <a:r>
            <a:rPr lang="fr-CA" u="none"/>
            <a:t>Facteurs de risques ou de protection</a:t>
          </a:r>
        </a:p>
      </dgm:t>
    </dgm:pt>
    <dgm:pt modelId="{0D378B88-CD05-46C1-AD28-5C1CB3451C50}" type="parTrans" cxnId="{83F67A3F-A035-4BFF-9993-02E0D197377D}">
      <dgm:prSet/>
      <dgm:spPr/>
      <dgm:t>
        <a:bodyPr/>
        <a:lstStyle/>
        <a:p>
          <a:endParaRPr lang="fr-CA" u="sng"/>
        </a:p>
      </dgm:t>
    </dgm:pt>
    <dgm:pt modelId="{9608766D-1514-4E0C-8324-62EF277020F3}" type="sibTrans" cxnId="{83F67A3F-A035-4BFF-9993-02E0D197377D}">
      <dgm:prSet/>
      <dgm:spPr/>
      <dgm:t>
        <a:bodyPr/>
        <a:lstStyle/>
        <a:p>
          <a:endParaRPr lang="fr-CA" u="sng"/>
        </a:p>
      </dgm:t>
    </dgm:pt>
    <dgm:pt modelId="{68FB45DB-40A0-4D2F-8A81-9367FE2BCA9F}">
      <dgm:prSet phldrT="[Texte]" phldr="0" custT="1"/>
      <dgm:spPr/>
      <dgm:t>
        <a:bodyPr/>
        <a:lstStyle/>
        <a:p>
          <a:r>
            <a:rPr lang="fr-CA" sz="2800" u="none"/>
            <a:t>SST</a:t>
          </a:r>
        </a:p>
      </dgm:t>
    </dgm:pt>
    <dgm:pt modelId="{56FF0497-943A-4294-B354-D4543C37F37B}" type="parTrans" cxnId="{8DE84C71-D3EC-481A-B6F8-031A2D3F8646}">
      <dgm:prSet/>
      <dgm:spPr/>
      <dgm:t>
        <a:bodyPr/>
        <a:lstStyle/>
        <a:p>
          <a:endParaRPr lang="fr-CA" u="sng"/>
        </a:p>
      </dgm:t>
    </dgm:pt>
    <dgm:pt modelId="{631B6601-02E5-48CD-AD1C-C0CA69DBB0A2}" type="sibTrans" cxnId="{8DE84C71-D3EC-481A-B6F8-031A2D3F8646}">
      <dgm:prSet/>
      <dgm:spPr/>
      <dgm:t>
        <a:bodyPr/>
        <a:lstStyle/>
        <a:p>
          <a:endParaRPr lang="fr-CA" u="sng"/>
        </a:p>
      </dgm:t>
    </dgm:pt>
    <dgm:pt modelId="{7EC04B16-EBBE-49F3-A87B-822BBC1BC28D}">
      <dgm:prSet phldrT="[Texte]" phldr="0"/>
      <dgm:spPr/>
      <dgm:t>
        <a:bodyPr/>
        <a:lstStyle/>
        <a:p>
          <a:r>
            <a:rPr lang="fr-CA" u="none"/>
            <a:t>Levier important de mobilisation</a:t>
          </a:r>
        </a:p>
      </dgm:t>
    </dgm:pt>
    <dgm:pt modelId="{5059181A-96D3-499D-9827-A62614602161}" type="parTrans" cxnId="{2DF4011D-078D-4AED-8802-E149E0F1F605}">
      <dgm:prSet/>
      <dgm:spPr/>
      <dgm:t>
        <a:bodyPr/>
        <a:lstStyle/>
        <a:p>
          <a:endParaRPr lang="fr-CA" u="sng"/>
        </a:p>
      </dgm:t>
    </dgm:pt>
    <dgm:pt modelId="{31BED9FD-887D-499E-985D-5210DD08E78E}" type="sibTrans" cxnId="{2DF4011D-078D-4AED-8802-E149E0F1F605}">
      <dgm:prSet/>
      <dgm:spPr/>
      <dgm:t>
        <a:bodyPr/>
        <a:lstStyle/>
        <a:p>
          <a:endParaRPr lang="fr-CA" u="sng"/>
        </a:p>
      </dgm:t>
    </dgm:pt>
    <dgm:pt modelId="{50ECB2A1-A059-4FE4-8350-FC399C8B646D}" type="pres">
      <dgm:prSet presAssocID="{7A7BC5F2-A3F9-4C06-A0D0-59B34BD92318}" presName="Name0" presStyleCnt="0">
        <dgm:presLayoutVars>
          <dgm:chMax/>
          <dgm:chPref/>
          <dgm:dir/>
          <dgm:animLvl val="lvl"/>
        </dgm:presLayoutVars>
      </dgm:prSet>
      <dgm:spPr/>
    </dgm:pt>
    <dgm:pt modelId="{FE6E7BED-EE14-42B4-AB0A-4F0AE72EE884}" type="pres">
      <dgm:prSet presAssocID="{207348B8-2A64-4C29-A183-EA9ACA3C062D}" presName="composite" presStyleCnt="0"/>
      <dgm:spPr/>
    </dgm:pt>
    <dgm:pt modelId="{90C794D2-7136-4871-918E-DAC4ED29DD29}" type="pres">
      <dgm:prSet presAssocID="{207348B8-2A64-4C29-A183-EA9ACA3C062D}" presName="Parent1" presStyleLbl="node1" presStyleIdx="0" presStyleCnt="6">
        <dgm:presLayoutVars>
          <dgm:chMax val="1"/>
          <dgm:chPref val="1"/>
          <dgm:bulletEnabled val="1"/>
        </dgm:presLayoutVars>
      </dgm:prSet>
      <dgm:spPr/>
    </dgm:pt>
    <dgm:pt modelId="{99EBBFF4-08F0-4B03-B98B-1B858B8BD99C}" type="pres">
      <dgm:prSet presAssocID="{207348B8-2A64-4C29-A183-EA9ACA3C062D}" presName="Childtext1" presStyleLbl="revTx" presStyleIdx="0" presStyleCnt="3">
        <dgm:presLayoutVars>
          <dgm:chMax val="0"/>
          <dgm:chPref val="0"/>
          <dgm:bulletEnabled val="1"/>
        </dgm:presLayoutVars>
      </dgm:prSet>
      <dgm:spPr/>
    </dgm:pt>
    <dgm:pt modelId="{C1A65A10-AA26-4AFC-9A30-5029EC7AA1E7}" type="pres">
      <dgm:prSet presAssocID="{207348B8-2A64-4C29-A183-EA9ACA3C062D}" presName="BalanceSpacing" presStyleCnt="0"/>
      <dgm:spPr/>
    </dgm:pt>
    <dgm:pt modelId="{D8A81243-B4D1-4292-95A5-3E4454D2299E}" type="pres">
      <dgm:prSet presAssocID="{207348B8-2A64-4C29-A183-EA9ACA3C062D}" presName="BalanceSpacing1" presStyleCnt="0"/>
      <dgm:spPr/>
    </dgm:pt>
    <dgm:pt modelId="{B055E25B-50E8-4792-A7A9-F3ACD91D0603}" type="pres">
      <dgm:prSet presAssocID="{4834F19C-5FC8-46D8-BE92-3DFFACD824FB}" presName="Accent1Text" presStyleLbl="node1" presStyleIdx="1" presStyleCnt="6"/>
      <dgm:spPr/>
    </dgm:pt>
    <dgm:pt modelId="{087E2CB6-518A-47F2-80DA-8C8451F917DC}" type="pres">
      <dgm:prSet presAssocID="{4834F19C-5FC8-46D8-BE92-3DFFACD824FB}" presName="spaceBetweenRectangles" presStyleCnt="0"/>
      <dgm:spPr/>
    </dgm:pt>
    <dgm:pt modelId="{7CC2143B-3AEF-4B36-976C-D37C9E2AA04F}" type="pres">
      <dgm:prSet presAssocID="{6910FC62-7480-4B52-9B57-23E4B0024DCF}" presName="composite" presStyleCnt="0"/>
      <dgm:spPr/>
    </dgm:pt>
    <dgm:pt modelId="{F7B74D8D-EEED-4371-9901-7D0785626C63}" type="pres">
      <dgm:prSet presAssocID="{6910FC62-7480-4B52-9B57-23E4B0024DCF}" presName="Parent1" presStyleLbl="node1" presStyleIdx="2" presStyleCnt="6">
        <dgm:presLayoutVars>
          <dgm:chMax val="1"/>
          <dgm:chPref val="1"/>
          <dgm:bulletEnabled val="1"/>
        </dgm:presLayoutVars>
      </dgm:prSet>
      <dgm:spPr/>
    </dgm:pt>
    <dgm:pt modelId="{24190146-752D-41A4-97E4-24BB69E4A789}" type="pres">
      <dgm:prSet presAssocID="{6910FC62-7480-4B52-9B57-23E4B0024DCF}" presName="Childtext1" presStyleLbl="revTx" presStyleIdx="1" presStyleCnt="3">
        <dgm:presLayoutVars>
          <dgm:chMax val="0"/>
          <dgm:chPref val="0"/>
          <dgm:bulletEnabled val="1"/>
        </dgm:presLayoutVars>
      </dgm:prSet>
      <dgm:spPr/>
    </dgm:pt>
    <dgm:pt modelId="{2CE41DD2-81E5-4A40-BF06-17EE48592C6B}" type="pres">
      <dgm:prSet presAssocID="{6910FC62-7480-4B52-9B57-23E4B0024DCF}" presName="BalanceSpacing" presStyleCnt="0"/>
      <dgm:spPr/>
    </dgm:pt>
    <dgm:pt modelId="{3406EDA0-8D90-4CDC-8966-1A80047B79D1}" type="pres">
      <dgm:prSet presAssocID="{6910FC62-7480-4B52-9B57-23E4B0024DCF}" presName="BalanceSpacing1" presStyleCnt="0"/>
      <dgm:spPr/>
    </dgm:pt>
    <dgm:pt modelId="{9F728234-12F7-4841-BF4F-B49039028CEB}" type="pres">
      <dgm:prSet presAssocID="{A53681DC-6AD2-4DAE-BA2B-043869D287A6}" presName="Accent1Text" presStyleLbl="node1" presStyleIdx="3" presStyleCnt="6"/>
      <dgm:spPr/>
    </dgm:pt>
    <dgm:pt modelId="{D9DA74E3-01C4-443D-B4B7-BD52A44CCB82}" type="pres">
      <dgm:prSet presAssocID="{A53681DC-6AD2-4DAE-BA2B-043869D287A6}" presName="spaceBetweenRectangles" presStyleCnt="0"/>
      <dgm:spPr/>
    </dgm:pt>
    <dgm:pt modelId="{655E5AB1-3E6A-4502-935E-655E353D0B1F}" type="pres">
      <dgm:prSet presAssocID="{68FB45DB-40A0-4D2F-8A81-9367FE2BCA9F}" presName="composite" presStyleCnt="0"/>
      <dgm:spPr/>
    </dgm:pt>
    <dgm:pt modelId="{12485F7E-BDB1-4F69-9A37-94B960D620AA}" type="pres">
      <dgm:prSet presAssocID="{68FB45DB-40A0-4D2F-8A81-9367FE2BCA9F}" presName="Parent1" presStyleLbl="node1" presStyleIdx="4" presStyleCnt="6">
        <dgm:presLayoutVars>
          <dgm:chMax val="1"/>
          <dgm:chPref val="1"/>
          <dgm:bulletEnabled val="1"/>
        </dgm:presLayoutVars>
      </dgm:prSet>
      <dgm:spPr/>
    </dgm:pt>
    <dgm:pt modelId="{03CC42A4-2925-47D5-B405-939FF6C55321}" type="pres">
      <dgm:prSet presAssocID="{68FB45DB-40A0-4D2F-8A81-9367FE2BCA9F}" presName="Childtext1" presStyleLbl="revTx" presStyleIdx="2" presStyleCnt="3">
        <dgm:presLayoutVars>
          <dgm:chMax val="0"/>
          <dgm:chPref val="0"/>
          <dgm:bulletEnabled val="1"/>
        </dgm:presLayoutVars>
      </dgm:prSet>
      <dgm:spPr/>
    </dgm:pt>
    <dgm:pt modelId="{505CEED7-0C83-4DCC-AFC5-BC5EF6348BDF}" type="pres">
      <dgm:prSet presAssocID="{68FB45DB-40A0-4D2F-8A81-9367FE2BCA9F}" presName="BalanceSpacing" presStyleCnt="0"/>
      <dgm:spPr/>
    </dgm:pt>
    <dgm:pt modelId="{6731CFCF-966C-4051-A70F-7D116163D3BC}" type="pres">
      <dgm:prSet presAssocID="{68FB45DB-40A0-4D2F-8A81-9367FE2BCA9F}" presName="BalanceSpacing1" presStyleCnt="0"/>
      <dgm:spPr/>
    </dgm:pt>
    <dgm:pt modelId="{C4FCD539-1F4E-4344-B14D-6CDB11835517}" type="pres">
      <dgm:prSet presAssocID="{631B6601-02E5-48CD-AD1C-C0CA69DBB0A2}" presName="Accent1Text" presStyleLbl="node1" presStyleIdx="5" presStyleCnt="6"/>
      <dgm:spPr/>
    </dgm:pt>
  </dgm:ptLst>
  <dgm:cxnLst>
    <dgm:cxn modelId="{D4A5EA1A-7FDA-4E6C-B1B2-675AD2EFD4C4}" type="presOf" srcId="{207348B8-2A64-4C29-A183-EA9ACA3C062D}" destId="{90C794D2-7136-4871-918E-DAC4ED29DD29}" srcOrd="0" destOrd="0" presId="urn:microsoft.com/office/officeart/2008/layout/AlternatingHexagons"/>
    <dgm:cxn modelId="{2DF4011D-078D-4AED-8802-E149E0F1F605}" srcId="{68FB45DB-40A0-4D2F-8A81-9367FE2BCA9F}" destId="{7EC04B16-EBBE-49F3-A87B-822BBC1BC28D}" srcOrd="0" destOrd="0" parTransId="{5059181A-96D3-499D-9827-A62614602161}" sibTransId="{31BED9FD-887D-499E-985D-5210DD08E78E}"/>
    <dgm:cxn modelId="{7445A224-6612-4287-9A93-2842111E8575}" type="presOf" srcId="{6910FC62-7480-4B52-9B57-23E4B0024DCF}" destId="{F7B74D8D-EEED-4371-9901-7D0785626C63}" srcOrd="0" destOrd="0" presId="urn:microsoft.com/office/officeart/2008/layout/AlternatingHexagons"/>
    <dgm:cxn modelId="{83F67A3F-A035-4BFF-9993-02E0D197377D}" srcId="{6910FC62-7480-4B52-9B57-23E4B0024DCF}" destId="{45F85AE7-38DD-4982-AA4D-B0BF8374C753}" srcOrd="0" destOrd="0" parTransId="{0D378B88-CD05-46C1-AD28-5C1CB3451C50}" sibTransId="{9608766D-1514-4E0C-8324-62EF277020F3}"/>
    <dgm:cxn modelId="{24292E4C-A9A5-412A-AE36-9D4E89B61FD3}" srcId="{7A7BC5F2-A3F9-4C06-A0D0-59B34BD92318}" destId="{207348B8-2A64-4C29-A183-EA9ACA3C062D}" srcOrd="0" destOrd="0" parTransId="{BA87889B-B615-435C-B08D-EA123656E5AD}" sibTransId="{4834F19C-5FC8-46D8-BE92-3DFFACD824FB}"/>
    <dgm:cxn modelId="{99FF254D-C367-4BD6-B424-444CDB63B7A4}" type="presOf" srcId="{631B6601-02E5-48CD-AD1C-C0CA69DBB0A2}" destId="{C4FCD539-1F4E-4344-B14D-6CDB11835517}" srcOrd="0" destOrd="0" presId="urn:microsoft.com/office/officeart/2008/layout/AlternatingHexagons"/>
    <dgm:cxn modelId="{8DE84C71-D3EC-481A-B6F8-031A2D3F8646}" srcId="{7A7BC5F2-A3F9-4C06-A0D0-59B34BD92318}" destId="{68FB45DB-40A0-4D2F-8A81-9367FE2BCA9F}" srcOrd="2" destOrd="0" parTransId="{56FF0497-943A-4294-B354-D4543C37F37B}" sibTransId="{631B6601-02E5-48CD-AD1C-C0CA69DBB0A2}"/>
    <dgm:cxn modelId="{9339547D-39F8-4042-A59A-0BA240175520}" type="presOf" srcId="{7A7BC5F2-A3F9-4C06-A0D0-59B34BD92318}" destId="{50ECB2A1-A059-4FE4-8350-FC399C8B646D}" srcOrd="0" destOrd="0" presId="urn:microsoft.com/office/officeart/2008/layout/AlternatingHexagons"/>
    <dgm:cxn modelId="{6E294B8D-6422-4765-9DDA-FA2DC4372A97}" type="presOf" srcId="{1A1819D1-5C44-4406-BD69-547CC7EFAB06}" destId="{99EBBFF4-08F0-4B03-B98B-1B858B8BD99C}" srcOrd="0" destOrd="0" presId="urn:microsoft.com/office/officeart/2008/layout/AlternatingHexagons"/>
    <dgm:cxn modelId="{CA1454D3-F6AD-4D31-9625-681F0CF6E802}" srcId="{207348B8-2A64-4C29-A183-EA9ACA3C062D}" destId="{1A1819D1-5C44-4406-BD69-547CC7EFAB06}" srcOrd="0" destOrd="0" parTransId="{78A4352B-749F-4775-A291-D46DF6C3508E}" sibTransId="{3FA1ABF1-FB27-497D-B367-6E11B96FC5DD}"/>
    <dgm:cxn modelId="{074AB4D5-0504-479C-9D2C-EFB5AF84BFF0}" type="presOf" srcId="{45F85AE7-38DD-4982-AA4D-B0BF8374C753}" destId="{24190146-752D-41A4-97E4-24BB69E4A789}" srcOrd="0" destOrd="0" presId="urn:microsoft.com/office/officeart/2008/layout/AlternatingHexagons"/>
    <dgm:cxn modelId="{3E5402D9-89A5-432E-9DDE-8DE614DCF609}" type="presOf" srcId="{A53681DC-6AD2-4DAE-BA2B-043869D287A6}" destId="{9F728234-12F7-4841-BF4F-B49039028CEB}" srcOrd="0" destOrd="0" presId="urn:microsoft.com/office/officeart/2008/layout/AlternatingHexagons"/>
    <dgm:cxn modelId="{1B8100DE-4853-45DC-B421-1D6824595F06}" type="presOf" srcId="{7EC04B16-EBBE-49F3-A87B-822BBC1BC28D}" destId="{03CC42A4-2925-47D5-B405-939FF6C55321}" srcOrd="0" destOrd="0" presId="urn:microsoft.com/office/officeart/2008/layout/AlternatingHexagons"/>
    <dgm:cxn modelId="{EB3E7CEB-899F-4A9A-A235-EC712BF52331}" type="presOf" srcId="{68FB45DB-40A0-4D2F-8A81-9367FE2BCA9F}" destId="{12485F7E-BDB1-4F69-9A37-94B960D620AA}" srcOrd="0" destOrd="0" presId="urn:microsoft.com/office/officeart/2008/layout/AlternatingHexagons"/>
    <dgm:cxn modelId="{7BB8FDF6-95EF-47F1-B588-4856C78FCB9A}" srcId="{7A7BC5F2-A3F9-4C06-A0D0-59B34BD92318}" destId="{6910FC62-7480-4B52-9B57-23E4B0024DCF}" srcOrd="1" destOrd="0" parTransId="{C8E95EC9-E178-415D-9ABD-F71A430A69BF}" sibTransId="{A53681DC-6AD2-4DAE-BA2B-043869D287A6}"/>
    <dgm:cxn modelId="{88E6A2FE-B0E8-41DB-A4BE-566F962DFF2D}" type="presOf" srcId="{4834F19C-5FC8-46D8-BE92-3DFFACD824FB}" destId="{B055E25B-50E8-4792-A7A9-F3ACD91D0603}" srcOrd="0" destOrd="0" presId="urn:microsoft.com/office/officeart/2008/layout/AlternatingHexagons"/>
    <dgm:cxn modelId="{25E386CE-5C82-4391-B899-6DEBD6414BB7}" type="presParOf" srcId="{50ECB2A1-A059-4FE4-8350-FC399C8B646D}" destId="{FE6E7BED-EE14-42B4-AB0A-4F0AE72EE884}" srcOrd="0" destOrd="0" presId="urn:microsoft.com/office/officeart/2008/layout/AlternatingHexagons"/>
    <dgm:cxn modelId="{9288E80F-BB72-467A-BE7C-35F476BDC81F}" type="presParOf" srcId="{FE6E7BED-EE14-42B4-AB0A-4F0AE72EE884}" destId="{90C794D2-7136-4871-918E-DAC4ED29DD29}" srcOrd="0" destOrd="0" presId="urn:microsoft.com/office/officeart/2008/layout/AlternatingHexagons"/>
    <dgm:cxn modelId="{08A508F7-6B53-4377-9C72-402CCC47A9C0}" type="presParOf" srcId="{FE6E7BED-EE14-42B4-AB0A-4F0AE72EE884}" destId="{99EBBFF4-08F0-4B03-B98B-1B858B8BD99C}" srcOrd="1" destOrd="0" presId="urn:microsoft.com/office/officeart/2008/layout/AlternatingHexagons"/>
    <dgm:cxn modelId="{DABEBD13-A74A-4C42-A080-3E894A05686F}" type="presParOf" srcId="{FE6E7BED-EE14-42B4-AB0A-4F0AE72EE884}" destId="{C1A65A10-AA26-4AFC-9A30-5029EC7AA1E7}" srcOrd="2" destOrd="0" presId="urn:microsoft.com/office/officeart/2008/layout/AlternatingHexagons"/>
    <dgm:cxn modelId="{BB1B13F7-87DB-44A8-B9A0-14F59444FAF8}" type="presParOf" srcId="{FE6E7BED-EE14-42B4-AB0A-4F0AE72EE884}" destId="{D8A81243-B4D1-4292-95A5-3E4454D2299E}" srcOrd="3" destOrd="0" presId="urn:microsoft.com/office/officeart/2008/layout/AlternatingHexagons"/>
    <dgm:cxn modelId="{40A3CC6E-08E5-44A6-A054-F449E970A60E}" type="presParOf" srcId="{FE6E7BED-EE14-42B4-AB0A-4F0AE72EE884}" destId="{B055E25B-50E8-4792-A7A9-F3ACD91D0603}" srcOrd="4" destOrd="0" presId="urn:microsoft.com/office/officeart/2008/layout/AlternatingHexagons"/>
    <dgm:cxn modelId="{9A92F5DA-0C7B-434E-92A0-28460F1B1A5D}" type="presParOf" srcId="{50ECB2A1-A059-4FE4-8350-FC399C8B646D}" destId="{087E2CB6-518A-47F2-80DA-8C8451F917DC}" srcOrd="1" destOrd="0" presId="urn:microsoft.com/office/officeart/2008/layout/AlternatingHexagons"/>
    <dgm:cxn modelId="{8353DCCD-86C4-4FA2-82A1-C9202AB930F0}" type="presParOf" srcId="{50ECB2A1-A059-4FE4-8350-FC399C8B646D}" destId="{7CC2143B-3AEF-4B36-976C-D37C9E2AA04F}" srcOrd="2" destOrd="0" presId="urn:microsoft.com/office/officeart/2008/layout/AlternatingHexagons"/>
    <dgm:cxn modelId="{F83A86B2-A89D-44DD-B53B-B5AD7E1ABEFC}" type="presParOf" srcId="{7CC2143B-3AEF-4B36-976C-D37C9E2AA04F}" destId="{F7B74D8D-EEED-4371-9901-7D0785626C63}" srcOrd="0" destOrd="0" presId="urn:microsoft.com/office/officeart/2008/layout/AlternatingHexagons"/>
    <dgm:cxn modelId="{8632EC8A-6924-4FEC-90A1-3B8D908E36C2}" type="presParOf" srcId="{7CC2143B-3AEF-4B36-976C-D37C9E2AA04F}" destId="{24190146-752D-41A4-97E4-24BB69E4A789}" srcOrd="1" destOrd="0" presId="urn:microsoft.com/office/officeart/2008/layout/AlternatingHexagons"/>
    <dgm:cxn modelId="{2D998C48-DA79-4E76-8DDA-AC292EFAE9C4}" type="presParOf" srcId="{7CC2143B-3AEF-4B36-976C-D37C9E2AA04F}" destId="{2CE41DD2-81E5-4A40-BF06-17EE48592C6B}" srcOrd="2" destOrd="0" presId="urn:microsoft.com/office/officeart/2008/layout/AlternatingHexagons"/>
    <dgm:cxn modelId="{101F5A17-2E74-46DC-903D-F68B38EF290C}" type="presParOf" srcId="{7CC2143B-3AEF-4B36-976C-D37C9E2AA04F}" destId="{3406EDA0-8D90-4CDC-8966-1A80047B79D1}" srcOrd="3" destOrd="0" presId="urn:microsoft.com/office/officeart/2008/layout/AlternatingHexagons"/>
    <dgm:cxn modelId="{394568A9-55E4-43E2-966D-562B5C8A589B}" type="presParOf" srcId="{7CC2143B-3AEF-4B36-976C-D37C9E2AA04F}" destId="{9F728234-12F7-4841-BF4F-B49039028CEB}" srcOrd="4" destOrd="0" presId="urn:microsoft.com/office/officeart/2008/layout/AlternatingHexagons"/>
    <dgm:cxn modelId="{1650494A-117A-4A74-9A83-27B6E9BB1AE4}" type="presParOf" srcId="{50ECB2A1-A059-4FE4-8350-FC399C8B646D}" destId="{D9DA74E3-01C4-443D-B4B7-BD52A44CCB82}" srcOrd="3" destOrd="0" presId="urn:microsoft.com/office/officeart/2008/layout/AlternatingHexagons"/>
    <dgm:cxn modelId="{6B5B4C1E-AD7B-48DB-8EAA-1B7AD0A3F0B7}" type="presParOf" srcId="{50ECB2A1-A059-4FE4-8350-FC399C8B646D}" destId="{655E5AB1-3E6A-4502-935E-655E353D0B1F}" srcOrd="4" destOrd="0" presId="urn:microsoft.com/office/officeart/2008/layout/AlternatingHexagons"/>
    <dgm:cxn modelId="{1EEF8A0A-4C44-4BB1-9AA2-320335498D0A}" type="presParOf" srcId="{655E5AB1-3E6A-4502-935E-655E353D0B1F}" destId="{12485F7E-BDB1-4F69-9A37-94B960D620AA}" srcOrd="0" destOrd="0" presId="urn:microsoft.com/office/officeart/2008/layout/AlternatingHexagons"/>
    <dgm:cxn modelId="{D02D11F0-9CDE-466F-93D5-A70DBD43E93D}" type="presParOf" srcId="{655E5AB1-3E6A-4502-935E-655E353D0B1F}" destId="{03CC42A4-2925-47D5-B405-939FF6C55321}" srcOrd="1" destOrd="0" presId="urn:microsoft.com/office/officeart/2008/layout/AlternatingHexagons"/>
    <dgm:cxn modelId="{E8769343-8B6F-4F13-AC66-E12061B00BF6}" type="presParOf" srcId="{655E5AB1-3E6A-4502-935E-655E353D0B1F}" destId="{505CEED7-0C83-4DCC-AFC5-BC5EF6348BDF}" srcOrd="2" destOrd="0" presId="urn:microsoft.com/office/officeart/2008/layout/AlternatingHexagons"/>
    <dgm:cxn modelId="{25491B31-FBC4-42E5-B7C1-30559792C8E8}" type="presParOf" srcId="{655E5AB1-3E6A-4502-935E-655E353D0B1F}" destId="{6731CFCF-966C-4051-A70F-7D116163D3BC}" srcOrd="3" destOrd="0" presId="urn:microsoft.com/office/officeart/2008/layout/AlternatingHexagons"/>
    <dgm:cxn modelId="{6A4ADB1A-7CF7-4EE7-8BE2-EF14B5870D7C}" type="presParOf" srcId="{655E5AB1-3E6A-4502-935E-655E353D0B1F}" destId="{C4FCD539-1F4E-4344-B14D-6CDB11835517}"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B9EC2-58E6-48F1-85D8-88471DA6BFEA}">
      <dsp:nvSpPr>
        <dsp:cNvPr id="0" name=""/>
        <dsp:cNvSpPr/>
      </dsp:nvSpPr>
      <dsp:spPr>
        <a:xfrm>
          <a:off x="3351" y="1492622"/>
          <a:ext cx="3268051" cy="6336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fr-CA" sz="2200" kern="1200"/>
            <a:t>Effets sur la santé</a:t>
          </a:r>
        </a:p>
      </dsp:txBody>
      <dsp:txXfrm>
        <a:off x="3351" y="1492622"/>
        <a:ext cx="3268051" cy="633600"/>
      </dsp:txXfrm>
    </dsp:sp>
    <dsp:sp modelId="{B623B1AF-A401-4FC2-8927-F940EE73AFB7}">
      <dsp:nvSpPr>
        <dsp:cNvPr id="0" name=""/>
        <dsp:cNvSpPr/>
      </dsp:nvSpPr>
      <dsp:spPr>
        <a:xfrm>
          <a:off x="3351" y="2126223"/>
          <a:ext cx="3268051" cy="332145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r-CA" sz="2200" kern="1200"/>
            <a:t>Détresse psychologique</a:t>
          </a:r>
        </a:p>
        <a:p>
          <a:pPr marL="228600" lvl="1" indent="-228600" algn="l" defTabSz="977900">
            <a:lnSpc>
              <a:spcPct val="90000"/>
            </a:lnSpc>
            <a:spcBef>
              <a:spcPct val="0"/>
            </a:spcBef>
            <a:spcAft>
              <a:spcPct val="15000"/>
            </a:spcAft>
            <a:buChar char="•"/>
          </a:pPr>
          <a:r>
            <a:rPr lang="fr-CA" sz="2200" kern="1200"/>
            <a:t>Symptômes dépressifs</a:t>
          </a:r>
        </a:p>
        <a:p>
          <a:pPr marL="228600" lvl="1" indent="-228600" algn="l" defTabSz="977900">
            <a:lnSpc>
              <a:spcPct val="90000"/>
            </a:lnSpc>
            <a:spcBef>
              <a:spcPct val="0"/>
            </a:spcBef>
            <a:spcAft>
              <a:spcPct val="15000"/>
            </a:spcAft>
            <a:buChar char="•"/>
          </a:pPr>
          <a:r>
            <a:rPr lang="fr-CA" sz="2200" kern="1200"/>
            <a:t>Épuisement professionnel</a:t>
          </a:r>
        </a:p>
        <a:p>
          <a:pPr marL="228600" lvl="1" indent="-228600" algn="l" defTabSz="977900">
            <a:lnSpc>
              <a:spcPct val="90000"/>
            </a:lnSpc>
            <a:spcBef>
              <a:spcPct val="0"/>
            </a:spcBef>
            <a:spcAft>
              <a:spcPct val="15000"/>
            </a:spcAft>
            <a:buChar char="•"/>
          </a:pPr>
          <a:r>
            <a:rPr lang="fr-CA" sz="2200" kern="1200"/>
            <a:t>Problèmes cardiovasculaires</a:t>
          </a:r>
        </a:p>
        <a:p>
          <a:pPr marL="228600" lvl="1" indent="-228600" algn="l" defTabSz="977900">
            <a:lnSpc>
              <a:spcPct val="90000"/>
            </a:lnSpc>
            <a:spcBef>
              <a:spcPct val="0"/>
            </a:spcBef>
            <a:spcAft>
              <a:spcPct val="15000"/>
            </a:spcAft>
            <a:buChar char="•"/>
          </a:pPr>
          <a:r>
            <a:rPr lang="fr-CA" sz="2200" kern="1200"/>
            <a:t>Troubles musculosquelettiques</a:t>
          </a:r>
        </a:p>
      </dsp:txBody>
      <dsp:txXfrm>
        <a:off x="3351" y="2126223"/>
        <a:ext cx="3268051" cy="3321450"/>
      </dsp:txXfrm>
    </dsp:sp>
    <dsp:sp modelId="{DD137C4A-6F85-4B07-A67D-0B28D3E8A9F7}">
      <dsp:nvSpPr>
        <dsp:cNvPr id="0" name=""/>
        <dsp:cNvSpPr/>
      </dsp:nvSpPr>
      <dsp:spPr>
        <a:xfrm>
          <a:off x="3728930" y="1492622"/>
          <a:ext cx="3268051" cy="6336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fr-CA" sz="2200" kern="1200"/>
            <a:t>Amplifiés</a:t>
          </a:r>
        </a:p>
      </dsp:txBody>
      <dsp:txXfrm>
        <a:off x="3728930" y="1492622"/>
        <a:ext cx="3268051" cy="633600"/>
      </dsp:txXfrm>
    </dsp:sp>
    <dsp:sp modelId="{D8771441-7275-4330-9C2A-3028B3461976}">
      <dsp:nvSpPr>
        <dsp:cNvPr id="0" name=""/>
        <dsp:cNvSpPr/>
      </dsp:nvSpPr>
      <dsp:spPr>
        <a:xfrm>
          <a:off x="3728930" y="2126223"/>
          <a:ext cx="3268051" cy="332145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r-CA" sz="2200" kern="1200"/>
            <a:t>Si plusieurs risques présents</a:t>
          </a:r>
        </a:p>
        <a:p>
          <a:pPr marL="228600" lvl="1" indent="-228600" algn="l" defTabSz="977900">
            <a:lnSpc>
              <a:spcPct val="90000"/>
            </a:lnSpc>
            <a:spcBef>
              <a:spcPct val="0"/>
            </a:spcBef>
            <a:spcAft>
              <a:spcPct val="15000"/>
            </a:spcAft>
            <a:buChar char="•"/>
          </a:pPr>
          <a:r>
            <a:rPr lang="fr-CA" sz="2200" kern="1200"/>
            <a:t>Avec une exposition prolongée</a:t>
          </a:r>
        </a:p>
        <a:p>
          <a:pPr marL="228600" lvl="1" indent="-228600" algn="l" defTabSz="977900">
            <a:lnSpc>
              <a:spcPct val="90000"/>
            </a:lnSpc>
            <a:spcBef>
              <a:spcPct val="0"/>
            </a:spcBef>
            <a:spcAft>
              <a:spcPct val="15000"/>
            </a:spcAft>
            <a:buChar char="•"/>
          </a:pPr>
          <a:r>
            <a:rPr lang="fr-CA" sz="2200" kern="1200"/>
            <a:t>Si aucune mesure mise en place</a:t>
          </a:r>
        </a:p>
        <a:p>
          <a:pPr marL="228600" lvl="1" indent="-228600" algn="l" defTabSz="977900">
            <a:lnSpc>
              <a:spcPct val="90000"/>
            </a:lnSpc>
            <a:spcBef>
              <a:spcPct val="0"/>
            </a:spcBef>
            <a:spcAft>
              <a:spcPct val="15000"/>
            </a:spcAft>
            <a:buChar char="•"/>
          </a:pPr>
          <a:endParaRPr lang="fr-CA" sz="2200" kern="1200"/>
        </a:p>
      </dsp:txBody>
      <dsp:txXfrm>
        <a:off x="3728930" y="2126223"/>
        <a:ext cx="3268051" cy="3321450"/>
      </dsp:txXfrm>
    </dsp:sp>
    <dsp:sp modelId="{64193121-9958-42B4-9CFA-6649DE3DAD78}">
      <dsp:nvSpPr>
        <dsp:cNvPr id="0" name=""/>
        <dsp:cNvSpPr/>
      </dsp:nvSpPr>
      <dsp:spPr>
        <a:xfrm>
          <a:off x="7454508" y="1492622"/>
          <a:ext cx="3268051" cy="633600"/>
        </a:xfrm>
        <a:prstGeom prst="rect">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fr-CA" sz="2200" kern="1200"/>
            <a:t>Scientifique</a:t>
          </a:r>
        </a:p>
      </dsp:txBody>
      <dsp:txXfrm>
        <a:off x="7454508" y="1492622"/>
        <a:ext cx="3268051" cy="633600"/>
      </dsp:txXfrm>
    </dsp:sp>
    <dsp:sp modelId="{018696F7-0992-4F45-A118-72228F63F6D3}">
      <dsp:nvSpPr>
        <dsp:cNvPr id="0" name=""/>
        <dsp:cNvSpPr/>
      </dsp:nvSpPr>
      <dsp:spPr>
        <a:xfrm>
          <a:off x="7454508" y="2126223"/>
          <a:ext cx="3268051" cy="3321450"/>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fr-CA" sz="2200" kern="1200"/>
            <a:t>Identifiables</a:t>
          </a:r>
        </a:p>
        <a:p>
          <a:pPr marL="228600" lvl="1" indent="-228600" algn="l" defTabSz="977900">
            <a:lnSpc>
              <a:spcPct val="90000"/>
            </a:lnSpc>
            <a:spcBef>
              <a:spcPct val="0"/>
            </a:spcBef>
            <a:spcAft>
              <a:spcPct val="15000"/>
            </a:spcAft>
            <a:buChar char="•"/>
          </a:pPr>
          <a:r>
            <a:rPr lang="fr-CA" sz="2200" kern="1200"/>
            <a:t>Mesurables </a:t>
          </a:r>
        </a:p>
        <a:p>
          <a:pPr marL="228600" lvl="1" indent="-228600" algn="l" defTabSz="977900">
            <a:lnSpc>
              <a:spcPct val="90000"/>
            </a:lnSpc>
            <a:spcBef>
              <a:spcPct val="0"/>
            </a:spcBef>
            <a:spcAft>
              <a:spcPct val="15000"/>
            </a:spcAft>
            <a:buChar char="•"/>
          </a:pPr>
          <a:r>
            <a:rPr lang="fr-CA" sz="2200" kern="1200"/>
            <a:t>Contrôlables</a:t>
          </a:r>
        </a:p>
      </dsp:txBody>
      <dsp:txXfrm>
        <a:off x="7454508" y="2126223"/>
        <a:ext cx="3268051" cy="33214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794D2-7136-4871-918E-DAC4ED29DD29}">
      <dsp:nvSpPr>
        <dsp:cNvPr id="0" name=""/>
        <dsp:cNvSpPr/>
      </dsp:nvSpPr>
      <dsp:spPr>
        <a:xfrm rot="5400000">
          <a:off x="5474165" y="128313"/>
          <a:ext cx="1923008" cy="1673017"/>
        </a:xfrm>
        <a:prstGeom prst="hexagon">
          <a:avLst>
            <a:gd name="adj" fmla="val 25000"/>
            <a:gd name="vf" fmla="val 11547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CA" sz="2000" u="none" kern="1200"/>
            <a:t>Violence</a:t>
          </a:r>
        </a:p>
      </dsp:txBody>
      <dsp:txXfrm rot="-5400000">
        <a:off x="5859872" y="302987"/>
        <a:ext cx="1151593" cy="1323670"/>
      </dsp:txXfrm>
    </dsp:sp>
    <dsp:sp modelId="{99EBBFF4-08F0-4B03-B98B-1B858B8BD99C}">
      <dsp:nvSpPr>
        <dsp:cNvPr id="0" name=""/>
        <dsp:cNvSpPr/>
      </dsp:nvSpPr>
      <dsp:spPr>
        <a:xfrm>
          <a:off x="7322945" y="387919"/>
          <a:ext cx="2146077" cy="115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u="none" kern="1200"/>
            <a:t>Obligation d’agir collectivement</a:t>
          </a:r>
        </a:p>
      </dsp:txBody>
      <dsp:txXfrm>
        <a:off x="7322945" y="387919"/>
        <a:ext cx="2146077" cy="1153804"/>
      </dsp:txXfrm>
    </dsp:sp>
    <dsp:sp modelId="{B055E25B-50E8-4792-A7A9-F3ACD91D0603}">
      <dsp:nvSpPr>
        <dsp:cNvPr id="0" name=""/>
        <dsp:cNvSpPr/>
      </dsp:nvSpPr>
      <dsp:spPr>
        <a:xfrm rot="5400000">
          <a:off x="3667307" y="128313"/>
          <a:ext cx="1923008" cy="1673017"/>
        </a:xfrm>
        <a:prstGeom prst="hexagon">
          <a:avLst>
            <a:gd name="adj" fmla="val 25000"/>
            <a:gd name="vf" fmla="val 11547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CA" sz="3600" u="sng" kern="1200"/>
        </a:p>
      </dsp:txBody>
      <dsp:txXfrm rot="-5400000">
        <a:off x="4053014" y="302987"/>
        <a:ext cx="1151593" cy="1323670"/>
      </dsp:txXfrm>
    </dsp:sp>
    <dsp:sp modelId="{F7B74D8D-EEED-4371-9901-7D0785626C63}">
      <dsp:nvSpPr>
        <dsp:cNvPr id="0" name=""/>
        <dsp:cNvSpPr/>
      </dsp:nvSpPr>
      <dsp:spPr>
        <a:xfrm rot="5400000">
          <a:off x="4567274" y="1760562"/>
          <a:ext cx="1923008" cy="1673017"/>
        </a:xfrm>
        <a:prstGeom prst="hexagon">
          <a:avLst>
            <a:gd name="adj" fmla="val 25000"/>
            <a:gd name="vf" fmla="val 11547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u="none" kern="1200"/>
            <a:t>RPS</a:t>
          </a:r>
        </a:p>
      </dsp:txBody>
      <dsp:txXfrm rot="-5400000">
        <a:off x="4952981" y="1935236"/>
        <a:ext cx="1151593" cy="1323670"/>
      </dsp:txXfrm>
    </dsp:sp>
    <dsp:sp modelId="{24190146-752D-41A4-97E4-24BB69E4A789}">
      <dsp:nvSpPr>
        <dsp:cNvPr id="0" name=""/>
        <dsp:cNvSpPr/>
      </dsp:nvSpPr>
      <dsp:spPr>
        <a:xfrm>
          <a:off x="2546193" y="2020168"/>
          <a:ext cx="2076848" cy="115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r" defTabSz="1022350">
            <a:lnSpc>
              <a:spcPct val="90000"/>
            </a:lnSpc>
            <a:spcBef>
              <a:spcPct val="0"/>
            </a:spcBef>
            <a:spcAft>
              <a:spcPct val="35000"/>
            </a:spcAft>
            <a:buNone/>
          </a:pPr>
          <a:r>
            <a:rPr lang="fr-CA" sz="2300" u="none" kern="1200"/>
            <a:t>Facteurs de risques ou de protection</a:t>
          </a:r>
        </a:p>
      </dsp:txBody>
      <dsp:txXfrm>
        <a:off x="2546193" y="2020168"/>
        <a:ext cx="2076848" cy="1153804"/>
      </dsp:txXfrm>
    </dsp:sp>
    <dsp:sp modelId="{9F728234-12F7-4841-BF4F-B49039028CEB}">
      <dsp:nvSpPr>
        <dsp:cNvPr id="0" name=""/>
        <dsp:cNvSpPr/>
      </dsp:nvSpPr>
      <dsp:spPr>
        <a:xfrm rot="5400000">
          <a:off x="6374133" y="1760562"/>
          <a:ext cx="1923008" cy="1673017"/>
        </a:xfrm>
        <a:prstGeom prst="hexagon">
          <a:avLst>
            <a:gd name="adj" fmla="val 25000"/>
            <a:gd name="vf" fmla="val 11547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CA" sz="3600" u="sng" kern="1200"/>
        </a:p>
      </dsp:txBody>
      <dsp:txXfrm rot="-5400000">
        <a:off x="6759840" y="1935236"/>
        <a:ext cx="1151593" cy="1323670"/>
      </dsp:txXfrm>
    </dsp:sp>
    <dsp:sp modelId="{12485F7E-BDB1-4F69-9A37-94B960D620AA}">
      <dsp:nvSpPr>
        <dsp:cNvPr id="0" name=""/>
        <dsp:cNvSpPr/>
      </dsp:nvSpPr>
      <dsp:spPr>
        <a:xfrm rot="5400000">
          <a:off x="5474165" y="3392811"/>
          <a:ext cx="1923008" cy="1673017"/>
        </a:xfrm>
        <a:prstGeom prst="hexagon">
          <a:avLst>
            <a:gd name="adj" fmla="val 25000"/>
            <a:gd name="vf" fmla="val 11547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CA" sz="2800" u="none" kern="1200"/>
            <a:t>SST</a:t>
          </a:r>
        </a:p>
      </dsp:txBody>
      <dsp:txXfrm rot="-5400000">
        <a:off x="5859872" y="3567485"/>
        <a:ext cx="1151593" cy="1323670"/>
      </dsp:txXfrm>
    </dsp:sp>
    <dsp:sp modelId="{03CC42A4-2925-47D5-B405-939FF6C55321}">
      <dsp:nvSpPr>
        <dsp:cNvPr id="0" name=""/>
        <dsp:cNvSpPr/>
      </dsp:nvSpPr>
      <dsp:spPr>
        <a:xfrm>
          <a:off x="7322945" y="3652417"/>
          <a:ext cx="2146077" cy="1153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r-CA" sz="2300" u="none" kern="1200"/>
            <a:t>Levier important de mobilisation</a:t>
          </a:r>
        </a:p>
      </dsp:txBody>
      <dsp:txXfrm>
        <a:off x="7322945" y="3652417"/>
        <a:ext cx="2146077" cy="1153804"/>
      </dsp:txXfrm>
    </dsp:sp>
    <dsp:sp modelId="{C4FCD539-1F4E-4344-B14D-6CDB11835517}">
      <dsp:nvSpPr>
        <dsp:cNvPr id="0" name=""/>
        <dsp:cNvSpPr/>
      </dsp:nvSpPr>
      <dsp:spPr>
        <a:xfrm rot="5400000">
          <a:off x="3667307" y="3392811"/>
          <a:ext cx="1923008" cy="1673017"/>
        </a:xfrm>
        <a:prstGeom prst="hexagon">
          <a:avLst>
            <a:gd name="adj" fmla="val 25000"/>
            <a:gd name="vf" fmla="val 11547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CA" sz="3600" u="sng" kern="1200"/>
        </a:p>
      </dsp:txBody>
      <dsp:txXfrm rot="-5400000">
        <a:off x="4053014" y="3567485"/>
        <a:ext cx="1151593" cy="132367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E51A344-E087-A85C-CE12-BCA61723AF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a:extLst>
              <a:ext uri="{FF2B5EF4-FFF2-40B4-BE49-F238E27FC236}">
                <a16:creationId xmlns:a16="http://schemas.microsoft.com/office/drawing/2014/main" id="{CB3B2FC8-A12E-7F0C-21DF-638CD80E51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00AC35-E05C-4415-BE3A-5D1773762CFD}" type="datetimeFigureOut">
              <a:rPr lang="fr-CA" smtClean="0"/>
              <a:t>2026-02-13</a:t>
            </a:fld>
            <a:endParaRPr lang="fr-CA"/>
          </a:p>
        </p:txBody>
      </p:sp>
      <p:sp>
        <p:nvSpPr>
          <p:cNvPr id="4" name="Espace réservé du pied de page 3">
            <a:extLst>
              <a:ext uri="{FF2B5EF4-FFF2-40B4-BE49-F238E27FC236}">
                <a16:creationId xmlns:a16="http://schemas.microsoft.com/office/drawing/2014/main" id="{9F6B3B2F-1E47-068D-0E42-AAD18472D46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a:extLst>
              <a:ext uri="{FF2B5EF4-FFF2-40B4-BE49-F238E27FC236}">
                <a16:creationId xmlns:a16="http://schemas.microsoft.com/office/drawing/2014/main" id="{4BCD3501-5538-A125-7BAB-E4079C2465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62C568A-8DB5-4377-A74B-C07FED148DAF}" type="slidenum">
              <a:rPr lang="fr-CA" smtClean="0"/>
              <a:t>‹N°›</a:t>
            </a:fld>
            <a:endParaRPr lang="fr-CA"/>
          </a:p>
        </p:txBody>
      </p:sp>
    </p:spTree>
    <p:extLst>
      <p:ext uri="{BB962C8B-B14F-4D97-AF65-F5344CB8AC3E}">
        <p14:creationId xmlns:p14="http://schemas.microsoft.com/office/powerpoint/2010/main" val="808037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220559-B092-4F9F-A387-32ABBF820F91}" type="datetimeFigureOut">
              <a:rPr lang="fr-CA" smtClean="0"/>
              <a:t>2026-02-13</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2FB58-F35C-48D4-A34B-A7A1DEA8018D}" type="slidenum">
              <a:rPr lang="fr-CA" smtClean="0"/>
              <a:t>‹N°›</a:t>
            </a:fld>
            <a:endParaRPr lang="fr-CA"/>
          </a:p>
        </p:txBody>
      </p:sp>
    </p:spTree>
    <p:extLst>
      <p:ext uri="{BB962C8B-B14F-4D97-AF65-F5344CB8AC3E}">
        <p14:creationId xmlns:p14="http://schemas.microsoft.com/office/powerpoint/2010/main" val="1746954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C92FB58-F35C-48D4-A34B-A7A1DEA8018D}" type="slidenum">
              <a:rPr lang="fr-CA" smtClean="0"/>
              <a:t>3</a:t>
            </a:fld>
            <a:endParaRPr lang="fr-CA"/>
          </a:p>
        </p:txBody>
      </p:sp>
    </p:spTree>
    <p:extLst>
      <p:ext uri="{BB962C8B-B14F-4D97-AF65-F5344CB8AC3E}">
        <p14:creationId xmlns:p14="http://schemas.microsoft.com/office/powerpoint/2010/main" val="1407367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C92FB58-F35C-48D4-A34B-A7A1DEA8018D}" type="slidenum">
              <a:rPr lang="fr-CA" smtClean="0"/>
              <a:t>5</a:t>
            </a:fld>
            <a:endParaRPr lang="fr-CA"/>
          </a:p>
        </p:txBody>
      </p:sp>
    </p:spTree>
    <p:extLst>
      <p:ext uri="{BB962C8B-B14F-4D97-AF65-F5344CB8AC3E}">
        <p14:creationId xmlns:p14="http://schemas.microsoft.com/office/powerpoint/2010/main" val="80037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A4465-94D5-9E97-4703-8583B18BDC2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12CB0E3-E084-66C2-C6DA-7743A6EBB9E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07AB3F7-9D64-78A2-67B6-3A8CC1F08BB5}"/>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1DDE91BF-8EFF-EA3D-626A-95B081C711B2}"/>
              </a:ext>
            </a:extLst>
          </p:cNvPr>
          <p:cNvSpPr>
            <a:spLocks noGrp="1"/>
          </p:cNvSpPr>
          <p:nvPr>
            <p:ph type="sldNum" sz="quarter" idx="5"/>
          </p:nvPr>
        </p:nvSpPr>
        <p:spPr/>
        <p:txBody>
          <a:bodyPr/>
          <a:lstStyle/>
          <a:p>
            <a:fld id="{9C92FB58-F35C-48D4-A34B-A7A1DEA8018D}" type="slidenum">
              <a:rPr lang="fr-CA" smtClean="0"/>
              <a:t>15</a:t>
            </a:fld>
            <a:endParaRPr lang="fr-CA"/>
          </a:p>
        </p:txBody>
      </p:sp>
    </p:spTree>
    <p:extLst>
      <p:ext uri="{BB962C8B-B14F-4D97-AF65-F5344CB8AC3E}">
        <p14:creationId xmlns:p14="http://schemas.microsoft.com/office/powerpoint/2010/main" val="416788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C92FB58-F35C-48D4-A34B-A7A1DEA8018D}" type="slidenum">
              <a:rPr lang="fr-CA" smtClean="0"/>
              <a:t>20</a:t>
            </a:fld>
            <a:endParaRPr lang="fr-CA"/>
          </a:p>
        </p:txBody>
      </p:sp>
    </p:spTree>
    <p:extLst>
      <p:ext uri="{BB962C8B-B14F-4D97-AF65-F5344CB8AC3E}">
        <p14:creationId xmlns:p14="http://schemas.microsoft.com/office/powerpoint/2010/main" val="1076643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9C92FB58-F35C-48D4-A34B-A7A1DEA8018D}" type="slidenum">
              <a:rPr lang="fr-CA" smtClean="0"/>
              <a:t>21</a:t>
            </a:fld>
            <a:endParaRPr lang="fr-CA"/>
          </a:p>
        </p:txBody>
      </p:sp>
    </p:spTree>
    <p:extLst>
      <p:ext uri="{BB962C8B-B14F-4D97-AF65-F5344CB8AC3E}">
        <p14:creationId xmlns:p14="http://schemas.microsoft.com/office/powerpoint/2010/main" val="80020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08FB6-06A5-2F2F-5571-6BE09E0AD5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FA5755D-D15C-2076-3B7C-50C40AE1A3F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D029941-EAF3-D332-F18E-AE8500F5FA1F}"/>
              </a:ext>
            </a:extLst>
          </p:cNvPr>
          <p:cNvSpPr>
            <a:spLocks noGrp="1"/>
          </p:cNvSpPr>
          <p:nvPr>
            <p:ph type="body" idx="1"/>
          </p:nvPr>
        </p:nvSpPr>
        <p:spPr/>
        <p:txBody>
          <a:bodyPr/>
          <a:lstStyle/>
          <a:p>
            <a:endParaRPr lang="fr-CA"/>
          </a:p>
        </p:txBody>
      </p:sp>
      <p:sp>
        <p:nvSpPr>
          <p:cNvPr id="4" name="Espace réservé du numéro de diapositive 3">
            <a:extLst>
              <a:ext uri="{FF2B5EF4-FFF2-40B4-BE49-F238E27FC236}">
                <a16:creationId xmlns:a16="http://schemas.microsoft.com/office/drawing/2014/main" id="{59B2E44C-6502-EA96-7F79-6235FB215975}"/>
              </a:ext>
            </a:extLst>
          </p:cNvPr>
          <p:cNvSpPr>
            <a:spLocks noGrp="1"/>
          </p:cNvSpPr>
          <p:nvPr>
            <p:ph type="sldNum" sz="quarter" idx="5"/>
          </p:nvPr>
        </p:nvSpPr>
        <p:spPr/>
        <p:txBody>
          <a:bodyPr/>
          <a:lstStyle/>
          <a:p>
            <a:fld id="{9C92FB58-F35C-48D4-A34B-A7A1DEA8018D}" type="slidenum">
              <a:rPr lang="fr-CA" smtClean="0"/>
              <a:t>25</a:t>
            </a:fld>
            <a:endParaRPr lang="fr-CA"/>
          </a:p>
        </p:txBody>
      </p:sp>
    </p:spTree>
    <p:extLst>
      <p:ext uri="{BB962C8B-B14F-4D97-AF65-F5344CB8AC3E}">
        <p14:creationId xmlns:p14="http://schemas.microsoft.com/office/powerpoint/2010/main" val="1216010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1.jpe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1DE805-32DC-61BD-BB3E-BA54EB9D5C6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CDF76C8C-A511-BAA6-ACB8-CC3B97C575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45189984-21D8-60DA-3FFC-582F3B4A1DFB}"/>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5" name="Espace réservé du pied de page 4">
            <a:extLst>
              <a:ext uri="{FF2B5EF4-FFF2-40B4-BE49-F238E27FC236}">
                <a16:creationId xmlns:a16="http://schemas.microsoft.com/office/drawing/2014/main" id="{2180CDAE-D9C3-B73F-BAA8-CBF85C7E564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2E894259-8312-1AC4-7370-DCC932362F6F}"/>
              </a:ext>
            </a:extLst>
          </p:cNvPr>
          <p:cNvSpPr>
            <a:spLocks noGrp="1"/>
          </p:cNvSpPr>
          <p:nvPr>
            <p:ph type="sldNum" sz="quarter" idx="12"/>
          </p:nvPr>
        </p:nvSpPr>
        <p:spPr/>
        <p:txBody>
          <a:bodyPr/>
          <a:lstStyle/>
          <a:p>
            <a:fld id="{42D36093-A892-43D6-A888-4322987B9607}" type="slidenum">
              <a:rPr lang="fr-CA" smtClean="0"/>
              <a:t>‹N°›</a:t>
            </a:fld>
            <a:endParaRPr lang="fr-CA"/>
          </a:p>
        </p:txBody>
      </p:sp>
    </p:spTree>
    <p:extLst>
      <p:ext uri="{BB962C8B-B14F-4D97-AF65-F5344CB8AC3E}">
        <p14:creationId xmlns:p14="http://schemas.microsoft.com/office/powerpoint/2010/main" val="1204183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EEA826-F680-424A-E5EB-055FD1A7981E}"/>
              </a:ext>
            </a:extLst>
          </p:cNvPr>
          <p:cNvSpPr/>
          <p:nvPr userDrawn="1"/>
        </p:nvSpPr>
        <p:spPr>
          <a:xfrm>
            <a:off x="0" y="1"/>
            <a:ext cx="12192000" cy="1343817"/>
          </a:xfrm>
          <a:prstGeom prst="rect">
            <a:avLst/>
          </a:prstGeom>
          <a:solidFill>
            <a:srgbClr val="A740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060496BD-354F-9ECB-D476-6494CEE692E6}"/>
              </a:ext>
            </a:extLst>
          </p:cNvPr>
          <p:cNvSpPr>
            <a:spLocks noGrp="1"/>
          </p:cNvSpPr>
          <p:nvPr>
            <p:ph type="title"/>
          </p:nvPr>
        </p:nvSpPr>
        <p:spPr>
          <a:xfrm>
            <a:off x="838200" y="18255"/>
            <a:ext cx="10515600" cy="1325563"/>
          </a:xfrm>
        </p:spPr>
        <p:txBody>
          <a:bodyPr/>
          <a:lstStyle>
            <a:lvl1pPr>
              <a:defRPr>
                <a:solidFill>
                  <a:schemeClr val="tx1"/>
                </a:solidFill>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85667BF-0953-BEF3-CE45-FEE553645C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38B512C-D3FB-B7A5-8FC3-C7EFF09AEA08}"/>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5" name="Espace réservé du pied de page 4">
            <a:extLst>
              <a:ext uri="{FF2B5EF4-FFF2-40B4-BE49-F238E27FC236}">
                <a16:creationId xmlns:a16="http://schemas.microsoft.com/office/drawing/2014/main" id="{4BC2CB40-2C96-50C6-929F-EDCEBDC382D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2C754FC-2197-E9C2-5F2C-65B46311F8A1}"/>
              </a:ext>
            </a:extLst>
          </p:cNvPr>
          <p:cNvSpPr>
            <a:spLocks noGrp="1"/>
          </p:cNvSpPr>
          <p:nvPr>
            <p:ph type="sldNum" sz="quarter" idx="12"/>
          </p:nvPr>
        </p:nvSpPr>
        <p:spPr/>
        <p:txBody>
          <a:bodyPr/>
          <a:lstStyle/>
          <a:p>
            <a:fld id="{42D36093-A892-43D6-A888-4322987B9607}" type="slidenum">
              <a:rPr lang="fr-CA" smtClean="0"/>
              <a:t>‹N°›</a:t>
            </a:fld>
            <a:endParaRPr lang="fr-CA"/>
          </a:p>
        </p:txBody>
      </p:sp>
      <p:pic>
        <p:nvPicPr>
          <p:cNvPr id="8" name="Image 7" descr="Une image contenant texte&#10;&#10;Description générée automatiquement">
            <a:extLst>
              <a:ext uri="{FF2B5EF4-FFF2-40B4-BE49-F238E27FC236}">
                <a16:creationId xmlns:a16="http://schemas.microsoft.com/office/drawing/2014/main" id="{D4B7E621-AD37-33DE-1A70-BAFEB2C5534B}"/>
              </a:ext>
            </a:extLst>
          </p:cNvPr>
          <p:cNvPicPr>
            <a:picLocks noChangeAspect="1"/>
          </p:cNvPicPr>
          <p:nvPr userDrawn="1">
            <p:custDataLst>
              <p:tags r:id="rId1"/>
            </p:custDataLst>
          </p:nvPr>
        </p:nvPicPr>
        <p:blipFill rotWithShape="1">
          <a:blip r:embed="rId3">
            <a:clrChange>
              <a:clrFrom>
                <a:srgbClr val="FFFFFF"/>
              </a:clrFrom>
              <a:clrTo>
                <a:srgbClr val="FFFFFF">
                  <a:alpha val="0"/>
                </a:srgbClr>
              </a:clrTo>
            </a:clrChange>
          </a:blip>
          <a:srcRect l="10208" t="43472" r="38125" b="8611"/>
          <a:stretch/>
        </p:blipFill>
        <p:spPr>
          <a:xfrm>
            <a:off x="11063693" y="4988461"/>
            <a:ext cx="951341" cy="1323439"/>
          </a:xfrm>
          <a:prstGeom prst="rect">
            <a:avLst/>
          </a:prstGeom>
        </p:spPr>
      </p:pic>
    </p:spTree>
    <p:extLst>
      <p:ext uri="{BB962C8B-B14F-4D97-AF65-F5344CB8AC3E}">
        <p14:creationId xmlns:p14="http://schemas.microsoft.com/office/powerpoint/2010/main" val="3789012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20512C-C64C-C40D-40AB-126EDC35D46E}"/>
              </a:ext>
            </a:extLst>
          </p:cNvPr>
          <p:cNvSpPr>
            <a:spLocks noGrp="1"/>
          </p:cNvSpPr>
          <p:nvPr>
            <p:ph type="title"/>
          </p:nvPr>
        </p:nvSpPr>
        <p:spPr>
          <a:xfrm>
            <a:off x="4572000" y="1709738"/>
            <a:ext cx="677545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598943DC-A3B3-CCF8-2F45-8EF9CB8C1586}"/>
              </a:ext>
            </a:extLst>
          </p:cNvPr>
          <p:cNvSpPr>
            <a:spLocks noGrp="1"/>
          </p:cNvSpPr>
          <p:nvPr>
            <p:ph type="body" idx="1"/>
          </p:nvPr>
        </p:nvSpPr>
        <p:spPr>
          <a:xfrm>
            <a:off x="4572000" y="4589463"/>
            <a:ext cx="677545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pic>
        <p:nvPicPr>
          <p:cNvPr id="7" name="Image 6">
            <a:extLst>
              <a:ext uri="{FF2B5EF4-FFF2-40B4-BE49-F238E27FC236}">
                <a16:creationId xmlns:a16="http://schemas.microsoft.com/office/drawing/2014/main" id="{F56C33CA-293B-23FB-AA65-1186EFCC3FA2}"/>
              </a:ext>
            </a:extLst>
          </p:cNvPr>
          <p:cNvPicPr>
            <a:picLocks noChangeAspect="1"/>
          </p:cNvPicPr>
          <p:nvPr userDrawn="1"/>
        </p:nvPicPr>
        <p:blipFill>
          <a:blip r:embed="rId3"/>
          <a:stretch>
            <a:fillRect/>
          </a:stretch>
        </p:blipFill>
        <p:spPr>
          <a:xfrm>
            <a:off x="-7267496" y="-876254"/>
            <a:ext cx="12706191" cy="8239171"/>
          </a:xfrm>
          <a:prstGeom prst="flowChartInputOutput">
            <a:avLst/>
          </a:prstGeom>
        </p:spPr>
      </p:pic>
      <p:pic>
        <p:nvPicPr>
          <p:cNvPr id="8" name="Image 7" descr="Une image contenant texte&#10;&#10;Description générée automatiquement">
            <a:extLst>
              <a:ext uri="{FF2B5EF4-FFF2-40B4-BE49-F238E27FC236}">
                <a16:creationId xmlns:a16="http://schemas.microsoft.com/office/drawing/2014/main" id="{02B4CB83-735A-66E4-1170-05B9DDE3C766}"/>
              </a:ext>
            </a:extLst>
          </p:cNvPr>
          <p:cNvPicPr>
            <a:picLocks noChangeAspect="1"/>
          </p:cNvPicPr>
          <p:nvPr userDrawn="1">
            <p:custDataLst>
              <p:tags r:id="rId1"/>
            </p:custDataLst>
          </p:nvPr>
        </p:nvPicPr>
        <p:blipFill rotWithShape="1">
          <a:blip r:embed="rId4">
            <a:clrChange>
              <a:clrFrom>
                <a:srgbClr val="FFFFFF"/>
              </a:clrFrom>
              <a:clrTo>
                <a:srgbClr val="FFFFFF">
                  <a:alpha val="0"/>
                </a:srgbClr>
              </a:clrTo>
            </a:clrChange>
          </a:blip>
          <a:srcRect l="10208" t="43472" r="38125" b="8611"/>
          <a:stretch/>
        </p:blipFill>
        <p:spPr>
          <a:xfrm>
            <a:off x="11063693" y="4988461"/>
            <a:ext cx="951341" cy="1323439"/>
          </a:xfrm>
          <a:prstGeom prst="rect">
            <a:avLst/>
          </a:prstGeom>
        </p:spPr>
      </p:pic>
    </p:spTree>
    <p:extLst>
      <p:ext uri="{BB962C8B-B14F-4D97-AF65-F5344CB8AC3E}">
        <p14:creationId xmlns:p14="http://schemas.microsoft.com/office/powerpoint/2010/main" val="2295842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42053DA-F1DD-A777-DF55-E4EFA9D365D6}"/>
              </a:ext>
            </a:extLst>
          </p:cNvPr>
          <p:cNvPicPr>
            <a:picLocks noChangeAspect="1"/>
          </p:cNvPicPr>
          <p:nvPr userDrawn="1"/>
        </p:nvPicPr>
        <p:blipFill>
          <a:blip r:embed="rId2"/>
          <a:stretch>
            <a:fillRect/>
          </a:stretch>
        </p:blipFill>
        <p:spPr>
          <a:xfrm>
            <a:off x="0" y="-9769"/>
            <a:ext cx="12192000" cy="6867769"/>
          </a:xfrm>
          <a:prstGeom prst="rect">
            <a:avLst/>
          </a:prstGeom>
        </p:spPr>
      </p:pic>
      <p:sp>
        <p:nvSpPr>
          <p:cNvPr id="6" name="Organigramme : Données 5">
            <a:extLst>
              <a:ext uri="{FF2B5EF4-FFF2-40B4-BE49-F238E27FC236}">
                <a16:creationId xmlns:a16="http://schemas.microsoft.com/office/drawing/2014/main" id="{591C00B0-6545-7D9D-F243-FA1BEA9E3491}"/>
              </a:ext>
            </a:extLst>
          </p:cNvPr>
          <p:cNvSpPr/>
          <p:nvPr userDrawn="1"/>
        </p:nvSpPr>
        <p:spPr>
          <a:xfrm>
            <a:off x="-179153" y="3125337"/>
            <a:ext cx="9511071" cy="3732663"/>
          </a:xfrm>
          <a:prstGeom prst="flowChartInputOut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bIns="1296000" rtlCol="0" anchor="b" anchorCtr="0"/>
          <a:lstStyle/>
          <a:p>
            <a:endParaRPr lang="fr-CA" b="1"/>
          </a:p>
        </p:txBody>
      </p:sp>
      <p:sp>
        <p:nvSpPr>
          <p:cNvPr id="8" name="Titre 1">
            <a:extLst>
              <a:ext uri="{FF2B5EF4-FFF2-40B4-BE49-F238E27FC236}">
                <a16:creationId xmlns:a16="http://schemas.microsoft.com/office/drawing/2014/main" id="{C458BA1E-AA1A-829C-213D-FF3507CD7D26}"/>
              </a:ext>
            </a:extLst>
          </p:cNvPr>
          <p:cNvSpPr>
            <a:spLocks noGrp="1"/>
          </p:cNvSpPr>
          <p:nvPr>
            <p:ph type="title"/>
          </p:nvPr>
        </p:nvSpPr>
        <p:spPr>
          <a:xfrm>
            <a:off x="1735880" y="3424115"/>
            <a:ext cx="6056992" cy="3126810"/>
          </a:xfrm>
        </p:spPr>
        <p:txBody>
          <a:bodyPr anchor="t" anchorCtr="0"/>
          <a:lstStyle>
            <a:lvl1pPr>
              <a:defRPr sz="6000"/>
            </a:lvl1pPr>
          </a:lstStyle>
          <a:p>
            <a:r>
              <a:rPr lang="fr-FR"/>
              <a:t>Modifiez le style du titre</a:t>
            </a:r>
            <a:endParaRPr lang="fr-CA"/>
          </a:p>
        </p:txBody>
      </p:sp>
      <p:sp>
        <p:nvSpPr>
          <p:cNvPr id="9" name="Rectangle 8">
            <a:extLst>
              <a:ext uri="{FF2B5EF4-FFF2-40B4-BE49-F238E27FC236}">
                <a16:creationId xmlns:a16="http://schemas.microsoft.com/office/drawing/2014/main" id="{BE776172-EE91-215B-65BF-106C18DD3AB6}"/>
              </a:ext>
            </a:extLst>
          </p:cNvPr>
          <p:cNvSpPr/>
          <p:nvPr userDrawn="1"/>
        </p:nvSpPr>
        <p:spPr>
          <a:xfrm>
            <a:off x="-74793" y="1977565"/>
            <a:ext cx="12341585" cy="1446550"/>
          </a:xfrm>
          <a:prstGeom prst="rect">
            <a:avLst/>
          </a:prstGeom>
          <a:noFill/>
        </p:spPr>
        <p:txBody>
          <a:bodyPr wrap="none" lIns="91440" tIns="45720" rIns="91440" bIns="45720">
            <a:spAutoFit/>
          </a:bodyPr>
          <a:lstStyle/>
          <a:p>
            <a:pPr algn="ctr"/>
            <a:r>
              <a:rPr lang="fr-CA" sz="8800" b="1" cap="none" spc="0" baseline="0">
                <a:ln w="12700">
                  <a:solidFill>
                    <a:schemeClr val="bg1">
                      <a:lumMod val="75000"/>
                    </a:schemeClr>
                  </a:solidFill>
                  <a:prstDash val="solid"/>
                </a:ln>
                <a:noFill/>
                <a:latin typeface="Arial Nova Cond" panose="020B0506020202020204" pitchFamily="34" charset="0"/>
                <a:cs typeface="Arial" panose="020B0604020202020204" pitchFamily="34" charset="0"/>
              </a:rPr>
              <a:t>Tout n’est pas dans ta tête</a:t>
            </a:r>
          </a:p>
        </p:txBody>
      </p:sp>
    </p:spTree>
    <p:extLst>
      <p:ext uri="{BB962C8B-B14F-4D97-AF65-F5344CB8AC3E}">
        <p14:creationId xmlns:p14="http://schemas.microsoft.com/office/powerpoint/2010/main" val="4240283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F9867A-88CB-F385-7F00-B6497668B3E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8244C780-D99B-3B8C-1693-F211AF99C52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1C52A2BE-6C5F-145F-E8ED-13B15ED77E0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B3D41E13-4689-287E-4A43-74E69419581A}"/>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6" name="Espace réservé du pied de page 5">
            <a:extLst>
              <a:ext uri="{FF2B5EF4-FFF2-40B4-BE49-F238E27FC236}">
                <a16:creationId xmlns:a16="http://schemas.microsoft.com/office/drawing/2014/main" id="{A4288BC3-519E-84EE-F6E0-F273843272F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FD6F4C63-AB44-4333-2288-64E787668A1C}"/>
              </a:ext>
            </a:extLst>
          </p:cNvPr>
          <p:cNvSpPr>
            <a:spLocks noGrp="1"/>
          </p:cNvSpPr>
          <p:nvPr>
            <p:ph type="sldNum" sz="quarter" idx="12"/>
          </p:nvPr>
        </p:nvSpPr>
        <p:spPr/>
        <p:txBody>
          <a:bodyPr/>
          <a:lstStyle/>
          <a:p>
            <a:fld id="{42D36093-A892-43D6-A888-4322987B9607}" type="slidenum">
              <a:rPr lang="fr-CA" smtClean="0"/>
              <a:t>‹N°›</a:t>
            </a:fld>
            <a:endParaRPr lang="fr-CA"/>
          </a:p>
        </p:txBody>
      </p:sp>
    </p:spTree>
    <p:extLst>
      <p:ext uri="{BB962C8B-B14F-4D97-AF65-F5344CB8AC3E}">
        <p14:creationId xmlns:p14="http://schemas.microsoft.com/office/powerpoint/2010/main" val="1058061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D8731A-B765-0BCA-C46F-10245765C08A}"/>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F2CA4EB3-8817-00C9-D4A7-818B9B17FD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96A0BCB-1FE7-C664-0AFE-EA52FF16B26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9FF7C2D2-13A0-06C9-3732-7DA2D22718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FA6BE01-F1FD-B2FD-075D-CEFD1F26FB2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C78D97CC-7DB8-4072-483B-B7F6383ED899}"/>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8" name="Espace réservé du pied de page 7">
            <a:extLst>
              <a:ext uri="{FF2B5EF4-FFF2-40B4-BE49-F238E27FC236}">
                <a16:creationId xmlns:a16="http://schemas.microsoft.com/office/drawing/2014/main" id="{2FA14BB1-504F-89C0-F764-67C1FA075C4A}"/>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91D1AF7C-D6FF-8F9D-0847-6E9B102BDEA9}"/>
              </a:ext>
            </a:extLst>
          </p:cNvPr>
          <p:cNvSpPr>
            <a:spLocks noGrp="1"/>
          </p:cNvSpPr>
          <p:nvPr>
            <p:ph type="sldNum" sz="quarter" idx="12"/>
          </p:nvPr>
        </p:nvSpPr>
        <p:spPr/>
        <p:txBody>
          <a:bodyPr/>
          <a:lstStyle/>
          <a:p>
            <a:fld id="{42D36093-A892-43D6-A888-4322987B9607}" type="slidenum">
              <a:rPr lang="fr-CA" smtClean="0"/>
              <a:t>‹N°›</a:t>
            </a:fld>
            <a:endParaRPr lang="fr-CA"/>
          </a:p>
        </p:txBody>
      </p:sp>
    </p:spTree>
    <p:extLst>
      <p:ext uri="{BB962C8B-B14F-4D97-AF65-F5344CB8AC3E}">
        <p14:creationId xmlns:p14="http://schemas.microsoft.com/office/powerpoint/2010/main" val="925329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9C1A83-DE63-6452-EE5E-65F9C3DC92CA}"/>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A4DFBB6A-7D47-948B-6F49-06832EA84571}"/>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4" name="Espace réservé du pied de page 3">
            <a:extLst>
              <a:ext uri="{FF2B5EF4-FFF2-40B4-BE49-F238E27FC236}">
                <a16:creationId xmlns:a16="http://schemas.microsoft.com/office/drawing/2014/main" id="{B939670B-B40E-4E66-51B1-E576C8E7A870}"/>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3A317835-1EF0-32E5-A2AC-F6B7FC06E34C}"/>
              </a:ext>
            </a:extLst>
          </p:cNvPr>
          <p:cNvSpPr>
            <a:spLocks noGrp="1"/>
          </p:cNvSpPr>
          <p:nvPr>
            <p:ph type="sldNum" sz="quarter" idx="12"/>
          </p:nvPr>
        </p:nvSpPr>
        <p:spPr/>
        <p:txBody>
          <a:bodyPr/>
          <a:lstStyle/>
          <a:p>
            <a:fld id="{42D36093-A892-43D6-A888-4322987B9607}" type="slidenum">
              <a:rPr lang="fr-CA" smtClean="0"/>
              <a:t>‹N°›</a:t>
            </a:fld>
            <a:endParaRPr lang="fr-CA"/>
          </a:p>
        </p:txBody>
      </p:sp>
    </p:spTree>
    <p:extLst>
      <p:ext uri="{BB962C8B-B14F-4D97-AF65-F5344CB8AC3E}">
        <p14:creationId xmlns:p14="http://schemas.microsoft.com/office/powerpoint/2010/main" val="108166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E260675-E9D4-9288-06BE-1AC25EABC4A8}"/>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3" name="Espace réservé du pied de page 2">
            <a:extLst>
              <a:ext uri="{FF2B5EF4-FFF2-40B4-BE49-F238E27FC236}">
                <a16:creationId xmlns:a16="http://schemas.microsoft.com/office/drawing/2014/main" id="{785B8996-B0AA-D37F-1A9D-C568CCEA7877}"/>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243BDD4A-59BF-0162-5E67-5BF67F05FEE0}"/>
              </a:ext>
            </a:extLst>
          </p:cNvPr>
          <p:cNvSpPr>
            <a:spLocks noGrp="1"/>
          </p:cNvSpPr>
          <p:nvPr>
            <p:ph type="sldNum" sz="quarter" idx="12"/>
          </p:nvPr>
        </p:nvSpPr>
        <p:spPr/>
        <p:txBody>
          <a:bodyPr/>
          <a:lstStyle/>
          <a:p>
            <a:fld id="{42D36093-A892-43D6-A888-4322987B9607}" type="slidenum">
              <a:rPr lang="fr-CA" smtClean="0"/>
              <a:t>‹N°›</a:t>
            </a:fld>
            <a:endParaRPr lang="fr-CA"/>
          </a:p>
        </p:txBody>
      </p:sp>
    </p:spTree>
    <p:extLst>
      <p:ext uri="{BB962C8B-B14F-4D97-AF65-F5344CB8AC3E}">
        <p14:creationId xmlns:p14="http://schemas.microsoft.com/office/powerpoint/2010/main" val="90714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219A2-38C7-6643-CA0D-622D3D647EC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86C17185-E253-8F8E-E515-DF93C63EB2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6640E1CA-8A3A-5725-47BE-1C7DA30F7C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D3EC476-B50A-61C6-A7AA-4E14471273CB}"/>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6" name="Espace réservé du pied de page 5">
            <a:extLst>
              <a:ext uri="{FF2B5EF4-FFF2-40B4-BE49-F238E27FC236}">
                <a16:creationId xmlns:a16="http://schemas.microsoft.com/office/drawing/2014/main" id="{A7877FF0-A6AF-6F9A-2858-5BCE6880D8B3}"/>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30EF9F0-3942-2A45-1B1F-1FEE980D752F}"/>
              </a:ext>
            </a:extLst>
          </p:cNvPr>
          <p:cNvSpPr>
            <a:spLocks noGrp="1"/>
          </p:cNvSpPr>
          <p:nvPr>
            <p:ph type="sldNum" sz="quarter" idx="12"/>
          </p:nvPr>
        </p:nvSpPr>
        <p:spPr/>
        <p:txBody>
          <a:bodyPr/>
          <a:lstStyle/>
          <a:p>
            <a:fld id="{42D36093-A892-43D6-A888-4322987B9607}" type="slidenum">
              <a:rPr lang="fr-CA" smtClean="0"/>
              <a:t>‹N°›</a:t>
            </a:fld>
            <a:endParaRPr lang="fr-CA"/>
          </a:p>
        </p:txBody>
      </p:sp>
    </p:spTree>
    <p:extLst>
      <p:ext uri="{BB962C8B-B14F-4D97-AF65-F5344CB8AC3E}">
        <p14:creationId xmlns:p14="http://schemas.microsoft.com/office/powerpoint/2010/main" val="2281183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BC415D-53C6-0FDE-4677-6B7D4D24D9A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CDBDE373-5583-8A1A-4C86-170FFE1BAC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CC1BF8EA-EF31-A7DC-CE13-8B09A1EE9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0127CC-D085-BCAC-F4E6-0CCE47E910F5}"/>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6" name="Espace réservé du pied de page 5">
            <a:extLst>
              <a:ext uri="{FF2B5EF4-FFF2-40B4-BE49-F238E27FC236}">
                <a16:creationId xmlns:a16="http://schemas.microsoft.com/office/drawing/2014/main" id="{85C2F2CC-7272-5A8F-3C15-160B826AF104}"/>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ED42B60C-46FD-2F86-0725-DDAE8FFE1AD5}"/>
              </a:ext>
            </a:extLst>
          </p:cNvPr>
          <p:cNvSpPr>
            <a:spLocks noGrp="1"/>
          </p:cNvSpPr>
          <p:nvPr>
            <p:ph type="sldNum" sz="quarter" idx="12"/>
          </p:nvPr>
        </p:nvSpPr>
        <p:spPr/>
        <p:txBody>
          <a:bodyPr/>
          <a:lstStyle/>
          <a:p>
            <a:fld id="{42D36093-A892-43D6-A888-4322987B9607}" type="slidenum">
              <a:rPr lang="fr-CA" smtClean="0"/>
              <a:t>‹N°›</a:t>
            </a:fld>
            <a:endParaRPr lang="fr-CA"/>
          </a:p>
        </p:txBody>
      </p:sp>
    </p:spTree>
    <p:extLst>
      <p:ext uri="{BB962C8B-B14F-4D97-AF65-F5344CB8AC3E}">
        <p14:creationId xmlns:p14="http://schemas.microsoft.com/office/powerpoint/2010/main" val="3090622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4ECC5-22CB-57E9-A910-50BBB6139E5B}"/>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0E2679E2-8726-912E-DDF8-F99A9A061E0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F8977805-C49B-3A60-BF13-E8DFF2B6FEF3}"/>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5" name="Espace réservé du pied de page 4">
            <a:extLst>
              <a:ext uri="{FF2B5EF4-FFF2-40B4-BE49-F238E27FC236}">
                <a16:creationId xmlns:a16="http://schemas.microsoft.com/office/drawing/2014/main" id="{7B790807-C4F2-6656-68A2-57CAA35C37A3}"/>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3431962-D75F-AE99-4194-3F2C4153C3AC}"/>
              </a:ext>
            </a:extLst>
          </p:cNvPr>
          <p:cNvSpPr>
            <a:spLocks noGrp="1"/>
          </p:cNvSpPr>
          <p:nvPr>
            <p:ph type="sldNum" sz="quarter" idx="12"/>
          </p:nvPr>
        </p:nvSpPr>
        <p:spPr/>
        <p:txBody>
          <a:bodyPr/>
          <a:lstStyle/>
          <a:p>
            <a:fld id="{42D36093-A892-43D6-A888-4322987B9607}" type="slidenum">
              <a:rPr lang="fr-CA" smtClean="0"/>
              <a:t>‹N°›</a:t>
            </a:fld>
            <a:endParaRPr lang="fr-CA"/>
          </a:p>
        </p:txBody>
      </p:sp>
    </p:spTree>
    <p:extLst>
      <p:ext uri="{BB962C8B-B14F-4D97-AF65-F5344CB8AC3E}">
        <p14:creationId xmlns:p14="http://schemas.microsoft.com/office/powerpoint/2010/main" val="3777618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EEA826-F680-424A-E5EB-055FD1A7981E}"/>
              </a:ext>
            </a:extLst>
          </p:cNvPr>
          <p:cNvSpPr/>
          <p:nvPr userDrawn="1"/>
        </p:nvSpPr>
        <p:spPr>
          <a:xfrm>
            <a:off x="0" y="1"/>
            <a:ext cx="12192000" cy="1343817"/>
          </a:xfrm>
          <a:prstGeom prst="rect">
            <a:avLst/>
          </a:prstGeom>
          <a:solidFill>
            <a:srgbClr val="50303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060496BD-354F-9ECB-D476-6494CEE692E6}"/>
              </a:ext>
            </a:extLst>
          </p:cNvPr>
          <p:cNvSpPr>
            <a:spLocks noGrp="1"/>
          </p:cNvSpPr>
          <p:nvPr>
            <p:ph type="title"/>
          </p:nvPr>
        </p:nvSpPr>
        <p:spPr>
          <a:xfrm>
            <a:off x="368490" y="18255"/>
            <a:ext cx="10985310" cy="1325563"/>
          </a:xfrm>
        </p:spPr>
        <p:txBody>
          <a:bodyPr/>
          <a:lstStyle>
            <a:lvl1pPr>
              <a:defRPr>
                <a:solidFill>
                  <a:schemeClr val="bg1"/>
                </a:solidFill>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85667BF-0953-BEF3-CE45-FEE553645C8C}"/>
              </a:ext>
            </a:extLst>
          </p:cNvPr>
          <p:cNvSpPr>
            <a:spLocks noGrp="1"/>
          </p:cNvSpPr>
          <p:nvPr>
            <p:ph idx="1"/>
          </p:nvPr>
        </p:nvSpPr>
        <p:spPr>
          <a:xfrm>
            <a:off x="368490" y="1825625"/>
            <a:ext cx="1098531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38B512C-D3FB-B7A5-8FC3-C7EFF09AEA08}"/>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5" name="Espace réservé du pied de page 4">
            <a:extLst>
              <a:ext uri="{FF2B5EF4-FFF2-40B4-BE49-F238E27FC236}">
                <a16:creationId xmlns:a16="http://schemas.microsoft.com/office/drawing/2014/main" id="{4BC2CB40-2C96-50C6-929F-EDCEBDC382D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2C754FC-2197-E9C2-5F2C-65B46311F8A1}"/>
              </a:ext>
            </a:extLst>
          </p:cNvPr>
          <p:cNvSpPr>
            <a:spLocks noGrp="1"/>
          </p:cNvSpPr>
          <p:nvPr>
            <p:ph type="sldNum" sz="quarter" idx="12"/>
          </p:nvPr>
        </p:nvSpPr>
        <p:spPr/>
        <p:txBody>
          <a:bodyPr/>
          <a:lstStyle/>
          <a:p>
            <a:fld id="{42D36093-A892-43D6-A888-4322987B9607}" type="slidenum">
              <a:rPr lang="fr-CA" smtClean="0"/>
              <a:t>‹N°›</a:t>
            </a:fld>
            <a:endParaRPr lang="fr-CA"/>
          </a:p>
        </p:txBody>
      </p:sp>
    </p:spTree>
    <p:extLst>
      <p:ext uri="{BB962C8B-B14F-4D97-AF65-F5344CB8AC3E}">
        <p14:creationId xmlns:p14="http://schemas.microsoft.com/office/powerpoint/2010/main" val="6338898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1A827D2-D598-935B-5C4A-A01FD060EDC1}"/>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25FCF1DD-5595-EFBD-42EC-5E609F3D50F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28B042F-28B2-F9D0-11EC-FFBB36BA18ED}"/>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5" name="Espace réservé du pied de page 4">
            <a:extLst>
              <a:ext uri="{FF2B5EF4-FFF2-40B4-BE49-F238E27FC236}">
                <a16:creationId xmlns:a16="http://schemas.microsoft.com/office/drawing/2014/main" id="{6F36970C-5E46-49CC-09C6-B784BC9C4480}"/>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754A05A6-B165-1A43-FFAB-38926D638B48}"/>
              </a:ext>
            </a:extLst>
          </p:cNvPr>
          <p:cNvSpPr>
            <a:spLocks noGrp="1"/>
          </p:cNvSpPr>
          <p:nvPr>
            <p:ph type="sldNum" sz="quarter" idx="12"/>
          </p:nvPr>
        </p:nvSpPr>
        <p:spPr/>
        <p:txBody>
          <a:bodyPr/>
          <a:lstStyle/>
          <a:p>
            <a:fld id="{42D36093-A892-43D6-A888-4322987B9607}" type="slidenum">
              <a:rPr lang="fr-CA" smtClean="0"/>
              <a:t>‹N°›</a:t>
            </a:fld>
            <a:endParaRPr lang="fr-CA"/>
          </a:p>
        </p:txBody>
      </p:sp>
    </p:spTree>
    <p:extLst>
      <p:ext uri="{BB962C8B-B14F-4D97-AF65-F5344CB8AC3E}">
        <p14:creationId xmlns:p14="http://schemas.microsoft.com/office/powerpoint/2010/main" val="3518816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EEA826-F680-424A-E5EB-055FD1A7981E}"/>
              </a:ext>
            </a:extLst>
          </p:cNvPr>
          <p:cNvSpPr/>
          <p:nvPr userDrawn="1"/>
        </p:nvSpPr>
        <p:spPr>
          <a:xfrm>
            <a:off x="0" y="1"/>
            <a:ext cx="12192000" cy="1343817"/>
          </a:xfrm>
          <a:prstGeom prst="rect">
            <a:avLst/>
          </a:prstGeom>
          <a:solidFill>
            <a:srgbClr val="D834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060496BD-354F-9ECB-D476-6494CEE692E6}"/>
              </a:ext>
            </a:extLst>
          </p:cNvPr>
          <p:cNvSpPr>
            <a:spLocks noGrp="1"/>
          </p:cNvSpPr>
          <p:nvPr>
            <p:ph type="title"/>
          </p:nvPr>
        </p:nvSpPr>
        <p:spPr>
          <a:xfrm>
            <a:off x="838200" y="18255"/>
            <a:ext cx="10515600" cy="1325563"/>
          </a:xfrm>
        </p:spPr>
        <p:txBody>
          <a:bodyPr/>
          <a:lstStyle>
            <a:lvl1pPr>
              <a:defRPr>
                <a:solidFill>
                  <a:schemeClr val="bg1"/>
                </a:solidFill>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85667BF-0953-BEF3-CE45-FEE553645C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38B512C-D3FB-B7A5-8FC3-C7EFF09AEA08}"/>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5" name="Espace réservé du pied de page 4">
            <a:extLst>
              <a:ext uri="{FF2B5EF4-FFF2-40B4-BE49-F238E27FC236}">
                <a16:creationId xmlns:a16="http://schemas.microsoft.com/office/drawing/2014/main" id="{4BC2CB40-2C96-50C6-929F-EDCEBDC382D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2C754FC-2197-E9C2-5F2C-65B46311F8A1}"/>
              </a:ext>
            </a:extLst>
          </p:cNvPr>
          <p:cNvSpPr>
            <a:spLocks noGrp="1"/>
          </p:cNvSpPr>
          <p:nvPr>
            <p:ph type="sldNum" sz="quarter" idx="12"/>
          </p:nvPr>
        </p:nvSpPr>
        <p:spPr/>
        <p:txBody>
          <a:bodyPr/>
          <a:lstStyle/>
          <a:p>
            <a:fld id="{42D36093-A892-43D6-A888-4322987B9607}" type="slidenum">
              <a:rPr lang="fr-CA" smtClean="0"/>
              <a:t>‹N°›</a:t>
            </a:fld>
            <a:endParaRPr lang="fr-CA"/>
          </a:p>
        </p:txBody>
      </p:sp>
      <p:pic>
        <p:nvPicPr>
          <p:cNvPr id="8" name="Image 7" descr="Une image contenant texte&#10;&#10;Description générée automatiquement">
            <a:extLst>
              <a:ext uri="{FF2B5EF4-FFF2-40B4-BE49-F238E27FC236}">
                <a16:creationId xmlns:a16="http://schemas.microsoft.com/office/drawing/2014/main" id="{D4B7E621-AD37-33DE-1A70-BAFEB2C5534B}"/>
              </a:ext>
            </a:extLst>
          </p:cNvPr>
          <p:cNvPicPr>
            <a:picLocks noChangeAspect="1"/>
          </p:cNvPicPr>
          <p:nvPr userDrawn="1">
            <p:custDataLst>
              <p:tags r:id="rId1"/>
            </p:custDataLst>
          </p:nvPr>
        </p:nvPicPr>
        <p:blipFill rotWithShape="1">
          <a:blip r:embed="rId3">
            <a:clrChange>
              <a:clrFrom>
                <a:srgbClr val="FFFFFF"/>
              </a:clrFrom>
              <a:clrTo>
                <a:srgbClr val="FFFFFF">
                  <a:alpha val="0"/>
                </a:srgbClr>
              </a:clrTo>
            </a:clrChange>
          </a:blip>
          <a:srcRect l="10208" t="43472" r="38125" b="8611"/>
          <a:stretch/>
        </p:blipFill>
        <p:spPr>
          <a:xfrm>
            <a:off x="11063693" y="4988461"/>
            <a:ext cx="951341" cy="1323439"/>
          </a:xfrm>
          <a:prstGeom prst="rect">
            <a:avLst/>
          </a:prstGeom>
        </p:spPr>
      </p:pic>
    </p:spTree>
    <p:extLst>
      <p:ext uri="{BB962C8B-B14F-4D97-AF65-F5344CB8AC3E}">
        <p14:creationId xmlns:p14="http://schemas.microsoft.com/office/powerpoint/2010/main" val="2815589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EEA826-F680-424A-E5EB-055FD1A7981E}"/>
              </a:ext>
            </a:extLst>
          </p:cNvPr>
          <p:cNvSpPr/>
          <p:nvPr userDrawn="1"/>
        </p:nvSpPr>
        <p:spPr>
          <a:xfrm>
            <a:off x="0" y="1"/>
            <a:ext cx="12192000" cy="1343817"/>
          </a:xfrm>
          <a:prstGeom prst="rect">
            <a:avLst/>
          </a:prstGeom>
          <a:solidFill>
            <a:srgbClr val="2040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060496BD-354F-9ECB-D476-6494CEE692E6}"/>
              </a:ext>
            </a:extLst>
          </p:cNvPr>
          <p:cNvSpPr>
            <a:spLocks noGrp="1"/>
          </p:cNvSpPr>
          <p:nvPr>
            <p:ph type="title"/>
          </p:nvPr>
        </p:nvSpPr>
        <p:spPr>
          <a:xfrm>
            <a:off x="838200" y="18255"/>
            <a:ext cx="10515600" cy="1325563"/>
          </a:xfrm>
        </p:spPr>
        <p:txBody>
          <a:bodyPr/>
          <a:lstStyle>
            <a:lvl1pPr>
              <a:defRPr>
                <a:solidFill>
                  <a:schemeClr val="bg1"/>
                </a:solidFill>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85667BF-0953-BEF3-CE45-FEE553645C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38B512C-D3FB-B7A5-8FC3-C7EFF09AEA08}"/>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5" name="Espace réservé du pied de page 4">
            <a:extLst>
              <a:ext uri="{FF2B5EF4-FFF2-40B4-BE49-F238E27FC236}">
                <a16:creationId xmlns:a16="http://schemas.microsoft.com/office/drawing/2014/main" id="{4BC2CB40-2C96-50C6-929F-EDCEBDC382D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2C754FC-2197-E9C2-5F2C-65B46311F8A1}"/>
              </a:ext>
            </a:extLst>
          </p:cNvPr>
          <p:cNvSpPr>
            <a:spLocks noGrp="1"/>
          </p:cNvSpPr>
          <p:nvPr>
            <p:ph type="sldNum" sz="quarter" idx="12"/>
          </p:nvPr>
        </p:nvSpPr>
        <p:spPr/>
        <p:txBody>
          <a:bodyPr/>
          <a:lstStyle/>
          <a:p>
            <a:fld id="{42D36093-A892-43D6-A888-4322987B9607}" type="slidenum">
              <a:rPr lang="fr-CA" smtClean="0"/>
              <a:t>‹N°›</a:t>
            </a:fld>
            <a:endParaRPr lang="fr-CA"/>
          </a:p>
        </p:txBody>
      </p:sp>
      <p:pic>
        <p:nvPicPr>
          <p:cNvPr id="8" name="Image 7" descr="Une image contenant texte&#10;&#10;Description générée automatiquement">
            <a:extLst>
              <a:ext uri="{FF2B5EF4-FFF2-40B4-BE49-F238E27FC236}">
                <a16:creationId xmlns:a16="http://schemas.microsoft.com/office/drawing/2014/main" id="{D4B7E621-AD37-33DE-1A70-BAFEB2C5534B}"/>
              </a:ext>
            </a:extLst>
          </p:cNvPr>
          <p:cNvPicPr>
            <a:picLocks noChangeAspect="1"/>
          </p:cNvPicPr>
          <p:nvPr userDrawn="1">
            <p:custDataLst>
              <p:tags r:id="rId1"/>
            </p:custDataLst>
          </p:nvPr>
        </p:nvPicPr>
        <p:blipFill rotWithShape="1">
          <a:blip r:embed="rId3">
            <a:clrChange>
              <a:clrFrom>
                <a:srgbClr val="FFFFFF"/>
              </a:clrFrom>
              <a:clrTo>
                <a:srgbClr val="FFFFFF">
                  <a:alpha val="0"/>
                </a:srgbClr>
              </a:clrTo>
            </a:clrChange>
          </a:blip>
          <a:srcRect l="10208" t="43472" r="38125" b="8611"/>
          <a:stretch/>
        </p:blipFill>
        <p:spPr>
          <a:xfrm>
            <a:off x="11063693" y="4988461"/>
            <a:ext cx="951341" cy="1323439"/>
          </a:xfrm>
          <a:prstGeom prst="rect">
            <a:avLst/>
          </a:prstGeom>
        </p:spPr>
      </p:pic>
    </p:spTree>
    <p:extLst>
      <p:ext uri="{BB962C8B-B14F-4D97-AF65-F5344CB8AC3E}">
        <p14:creationId xmlns:p14="http://schemas.microsoft.com/office/powerpoint/2010/main" val="284534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EEA826-F680-424A-E5EB-055FD1A7981E}"/>
              </a:ext>
            </a:extLst>
          </p:cNvPr>
          <p:cNvSpPr/>
          <p:nvPr userDrawn="1"/>
        </p:nvSpPr>
        <p:spPr>
          <a:xfrm>
            <a:off x="0" y="1"/>
            <a:ext cx="12192000" cy="1343817"/>
          </a:xfrm>
          <a:prstGeom prst="rect">
            <a:avLst/>
          </a:prstGeom>
          <a:solidFill>
            <a:srgbClr val="F179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060496BD-354F-9ECB-D476-6494CEE692E6}"/>
              </a:ext>
            </a:extLst>
          </p:cNvPr>
          <p:cNvSpPr>
            <a:spLocks noGrp="1"/>
          </p:cNvSpPr>
          <p:nvPr>
            <p:ph type="title"/>
          </p:nvPr>
        </p:nvSpPr>
        <p:spPr>
          <a:xfrm>
            <a:off x="838200" y="18255"/>
            <a:ext cx="10515600" cy="1325563"/>
          </a:xfrm>
        </p:spPr>
        <p:txBody>
          <a:bodyPr/>
          <a:lstStyle>
            <a:lvl1pPr>
              <a:defRPr>
                <a:solidFill>
                  <a:schemeClr val="bg1"/>
                </a:solidFill>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85667BF-0953-BEF3-CE45-FEE553645C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38B512C-D3FB-B7A5-8FC3-C7EFF09AEA08}"/>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5" name="Espace réservé du pied de page 4">
            <a:extLst>
              <a:ext uri="{FF2B5EF4-FFF2-40B4-BE49-F238E27FC236}">
                <a16:creationId xmlns:a16="http://schemas.microsoft.com/office/drawing/2014/main" id="{4BC2CB40-2C96-50C6-929F-EDCEBDC382D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2C754FC-2197-E9C2-5F2C-65B46311F8A1}"/>
              </a:ext>
            </a:extLst>
          </p:cNvPr>
          <p:cNvSpPr>
            <a:spLocks noGrp="1"/>
          </p:cNvSpPr>
          <p:nvPr>
            <p:ph type="sldNum" sz="quarter" idx="12"/>
          </p:nvPr>
        </p:nvSpPr>
        <p:spPr/>
        <p:txBody>
          <a:bodyPr/>
          <a:lstStyle/>
          <a:p>
            <a:fld id="{42D36093-A892-43D6-A888-4322987B9607}" type="slidenum">
              <a:rPr lang="fr-CA" smtClean="0"/>
              <a:t>‹N°›</a:t>
            </a:fld>
            <a:endParaRPr lang="fr-CA"/>
          </a:p>
        </p:txBody>
      </p:sp>
      <p:pic>
        <p:nvPicPr>
          <p:cNvPr id="8" name="Image 7" descr="Une image contenant texte&#10;&#10;Description générée automatiquement">
            <a:extLst>
              <a:ext uri="{FF2B5EF4-FFF2-40B4-BE49-F238E27FC236}">
                <a16:creationId xmlns:a16="http://schemas.microsoft.com/office/drawing/2014/main" id="{D4B7E621-AD37-33DE-1A70-BAFEB2C5534B}"/>
              </a:ext>
            </a:extLst>
          </p:cNvPr>
          <p:cNvPicPr>
            <a:picLocks noChangeAspect="1"/>
          </p:cNvPicPr>
          <p:nvPr userDrawn="1">
            <p:custDataLst>
              <p:tags r:id="rId1"/>
            </p:custDataLst>
          </p:nvPr>
        </p:nvPicPr>
        <p:blipFill rotWithShape="1">
          <a:blip r:embed="rId3">
            <a:clrChange>
              <a:clrFrom>
                <a:srgbClr val="FFFFFF"/>
              </a:clrFrom>
              <a:clrTo>
                <a:srgbClr val="FFFFFF">
                  <a:alpha val="0"/>
                </a:srgbClr>
              </a:clrTo>
            </a:clrChange>
          </a:blip>
          <a:srcRect l="10208" t="43472" r="38125" b="8611"/>
          <a:stretch/>
        </p:blipFill>
        <p:spPr>
          <a:xfrm>
            <a:off x="11063693" y="4988461"/>
            <a:ext cx="951341" cy="1323439"/>
          </a:xfrm>
          <a:prstGeom prst="rect">
            <a:avLst/>
          </a:prstGeom>
        </p:spPr>
      </p:pic>
    </p:spTree>
    <p:extLst>
      <p:ext uri="{BB962C8B-B14F-4D97-AF65-F5344CB8AC3E}">
        <p14:creationId xmlns:p14="http://schemas.microsoft.com/office/powerpoint/2010/main" val="1035142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EEA826-F680-424A-E5EB-055FD1A7981E}"/>
              </a:ext>
            </a:extLst>
          </p:cNvPr>
          <p:cNvSpPr/>
          <p:nvPr userDrawn="1"/>
        </p:nvSpPr>
        <p:spPr>
          <a:xfrm>
            <a:off x="0" y="1"/>
            <a:ext cx="12192000" cy="1343817"/>
          </a:xfrm>
          <a:prstGeom prst="rect">
            <a:avLst/>
          </a:prstGeom>
          <a:solidFill>
            <a:srgbClr val="FCE2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060496BD-354F-9ECB-D476-6494CEE692E6}"/>
              </a:ext>
            </a:extLst>
          </p:cNvPr>
          <p:cNvSpPr>
            <a:spLocks noGrp="1"/>
          </p:cNvSpPr>
          <p:nvPr>
            <p:ph type="title"/>
          </p:nvPr>
        </p:nvSpPr>
        <p:spPr>
          <a:xfrm>
            <a:off x="838200" y="18255"/>
            <a:ext cx="10515600" cy="1325563"/>
          </a:xfrm>
        </p:spPr>
        <p:txBody>
          <a:bodyPr/>
          <a:lstStyle>
            <a:lvl1pPr>
              <a:defRPr>
                <a:solidFill>
                  <a:schemeClr val="tx1"/>
                </a:solidFill>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85667BF-0953-BEF3-CE45-FEE553645C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38B512C-D3FB-B7A5-8FC3-C7EFF09AEA08}"/>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5" name="Espace réservé du pied de page 4">
            <a:extLst>
              <a:ext uri="{FF2B5EF4-FFF2-40B4-BE49-F238E27FC236}">
                <a16:creationId xmlns:a16="http://schemas.microsoft.com/office/drawing/2014/main" id="{4BC2CB40-2C96-50C6-929F-EDCEBDC382D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2C754FC-2197-E9C2-5F2C-65B46311F8A1}"/>
              </a:ext>
            </a:extLst>
          </p:cNvPr>
          <p:cNvSpPr>
            <a:spLocks noGrp="1"/>
          </p:cNvSpPr>
          <p:nvPr>
            <p:ph type="sldNum" sz="quarter" idx="12"/>
          </p:nvPr>
        </p:nvSpPr>
        <p:spPr/>
        <p:txBody>
          <a:bodyPr/>
          <a:lstStyle/>
          <a:p>
            <a:fld id="{42D36093-A892-43D6-A888-4322987B9607}" type="slidenum">
              <a:rPr lang="fr-CA" smtClean="0"/>
              <a:t>‹N°›</a:t>
            </a:fld>
            <a:endParaRPr lang="fr-CA"/>
          </a:p>
        </p:txBody>
      </p:sp>
      <p:pic>
        <p:nvPicPr>
          <p:cNvPr id="8" name="Image 7" descr="Une image contenant texte&#10;&#10;Description générée automatiquement">
            <a:extLst>
              <a:ext uri="{FF2B5EF4-FFF2-40B4-BE49-F238E27FC236}">
                <a16:creationId xmlns:a16="http://schemas.microsoft.com/office/drawing/2014/main" id="{D4B7E621-AD37-33DE-1A70-BAFEB2C5534B}"/>
              </a:ext>
            </a:extLst>
          </p:cNvPr>
          <p:cNvPicPr>
            <a:picLocks noChangeAspect="1"/>
          </p:cNvPicPr>
          <p:nvPr userDrawn="1">
            <p:custDataLst>
              <p:tags r:id="rId1"/>
            </p:custDataLst>
          </p:nvPr>
        </p:nvPicPr>
        <p:blipFill rotWithShape="1">
          <a:blip r:embed="rId3">
            <a:clrChange>
              <a:clrFrom>
                <a:srgbClr val="FFFFFF"/>
              </a:clrFrom>
              <a:clrTo>
                <a:srgbClr val="FFFFFF">
                  <a:alpha val="0"/>
                </a:srgbClr>
              </a:clrTo>
            </a:clrChange>
          </a:blip>
          <a:srcRect l="10208" t="43472" r="38125" b="8611"/>
          <a:stretch/>
        </p:blipFill>
        <p:spPr>
          <a:xfrm>
            <a:off x="11063693" y="4988461"/>
            <a:ext cx="951341" cy="1323439"/>
          </a:xfrm>
          <a:prstGeom prst="rect">
            <a:avLst/>
          </a:prstGeom>
        </p:spPr>
      </p:pic>
    </p:spTree>
    <p:extLst>
      <p:ext uri="{BB962C8B-B14F-4D97-AF65-F5344CB8AC3E}">
        <p14:creationId xmlns:p14="http://schemas.microsoft.com/office/powerpoint/2010/main" val="3188625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EEA826-F680-424A-E5EB-055FD1A7981E}"/>
              </a:ext>
            </a:extLst>
          </p:cNvPr>
          <p:cNvSpPr/>
          <p:nvPr userDrawn="1"/>
        </p:nvSpPr>
        <p:spPr>
          <a:xfrm>
            <a:off x="0" y="1"/>
            <a:ext cx="12192000" cy="1343817"/>
          </a:xfrm>
          <a:prstGeom prst="rect">
            <a:avLst/>
          </a:prstGeom>
          <a:solidFill>
            <a:srgbClr val="E92C2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060496BD-354F-9ECB-D476-6494CEE692E6}"/>
              </a:ext>
            </a:extLst>
          </p:cNvPr>
          <p:cNvSpPr>
            <a:spLocks noGrp="1"/>
          </p:cNvSpPr>
          <p:nvPr>
            <p:ph type="title"/>
          </p:nvPr>
        </p:nvSpPr>
        <p:spPr>
          <a:xfrm>
            <a:off x="838200" y="18255"/>
            <a:ext cx="10515600" cy="1325563"/>
          </a:xfrm>
        </p:spPr>
        <p:txBody>
          <a:bodyPr/>
          <a:lstStyle>
            <a:lvl1pPr>
              <a:defRPr>
                <a:solidFill>
                  <a:schemeClr val="bg1"/>
                </a:solidFill>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85667BF-0953-BEF3-CE45-FEE553645C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38B512C-D3FB-B7A5-8FC3-C7EFF09AEA08}"/>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5" name="Espace réservé du pied de page 4">
            <a:extLst>
              <a:ext uri="{FF2B5EF4-FFF2-40B4-BE49-F238E27FC236}">
                <a16:creationId xmlns:a16="http://schemas.microsoft.com/office/drawing/2014/main" id="{4BC2CB40-2C96-50C6-929F-EDCEBDC382D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2C754FC-2197-E9C2-5F2C-65B46311F8A1}"/>
              </a:ext>
            </a:extLst>
          </p:cNvPr>
          <p:cNvSpPr>
            <a:spLocks noGrp="1"/>
          </p:cNvSpPr>
          <p:nvPr>
            <p:ph type="sldNum" sz="quarter" idx="12"/>
          </p:nvPr>
        </p:nvSpPr>
        <p:spPr/>
        <p:txBody>
          <a:bodyPr/>
          <a:lstStyle/>
          <a:p>
            <a:fld id="{42D36093-A892-43D6-A888-4322987B9607}" type="slidenum">
              <a:rPr lang="fr-CA" smtClean="0"/>
              <a:t>‹N°›</a:t>
            </a:fld>
            <a:endParaRPr lang="fr-CA"/>
          </a:p>
        </p:txBody>
      </p:sp>
      <p:pic>
        <p:nvPicPr>
          <p:cNvPr id="8" name="Image 7" descr="Une image contenant texte&#10;&#10;Description générée automatiquement">
            <a:extLst>
              <a:ext uri="{FF2B5EF4-FFF2-40B4-BE49-F238E27FC236}">
                <a16:creationId xmlns:a16="http://schemas.microsoft.com/office/drawing/2014/main" id="{D4B7E621-AD37-33DE-1A70-BAFEB2C5534B}"/>
              </a:ext>
            </a:extLst>
          </p:cNvPr>
          <p:cNvPicPr>
            <a:picLocks noChangeAspect="1"/>
          </p:cNvPicPr>
          <p:nvPr userDrawn="1">
            <p:custDataLst>
              <p:tags r:id="rId1"/>
            </p:custDataLst>
          </p:nvPr>
        </p:nvPicPr>
        <p:blipFill rotWithShape="1">
          <a:blip r:embed="rId3">
            <a:clrChange>
              <a:clrFrom>
                <a:srgbClr val="FFFFFF"/>
              </a:clrFrom>
              <a:clrTo>
                <a:srgbClr val="FFFFFF">
                  <a:alpha val="0"/>
                </a:srgbClr>
              </a:clrTo>
            </a:clrChange>
          </a:blip>
          <a:srcRect l="10208" t="43472" r="38125" b="8611"/>
          <a:stretch/>
        </p:blipFill>
        <p:spPr>
          <a:xfrm>
            <a:off x="11063693" y="4988461"/>
            <a:ext cx="951341" cy="1323439"/>
          </a:xfrm>
          <a:prstGeom prst="rect">
            <a:avLst/>
          </a:prstGeom>
        </p:spPr>
      </p:pic>
    </p:spTree>
    <p:extLst>
      <p:ext uri="{BB962C8B-B14F-4D97-AF65-F5344CB8AC3E}">
        <p14:creationId xmlns:p14="http://schemas.microsoft.com/office/powerpoint/2010/main" val="271270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EEA826-F680-424A-E5EB-055FD1A7981E}"/>
              </a:ext>
            </a:extLst>
          </p:cNvPr>
          <p:cNvSpPr/>
          <p:nvPr userDrawn="1"/>
        </p:nvSpPr>
        <p:spPr>
          <a:xfrm>
            <a:off x="0" y="1"/>
            <a:ext cx="12192000" cy="1343817"/>
          </a:xfrm>
          <a:prstGeom prst="rect">
            <a:avLst/>
          </a:prstGeom>
          <a:solidFill>
            <a:srgbClr val="87D3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060496BD-354F-9ECB-D476-6494CEE692E6}"/>
              </a:ext>
            </a:extLst>
          </p:cNvPr>
          <p:cNvSpPr>
            <a:spLocks noGrp="1"/>
          </p:cNvSpPr>
          <p:nvPr>
            <p:ph type="title"/>
          </p:nvPr>
        </p:nvSpPr>
        <p:spPr>
          <a:xfrm>
            <a:off x="838200" y="18255"/>
            <a:ext cx="10515600" cy="1325563"/>
          </a:xfrm>
        </p:spPr>
        <p:txBody>
          <a:bodyPr/>
          <a:lstStyle>
            <a:lvl1pPr>
              <a:defRPr>
                <a:solidFill>
                  <a:schemeClr val="tx1"/>
                </a:solidFill>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85667BF-0953-BEF3-CE45-FEE553645C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38B512C-D3FB-B7A5-8FC3-C7EFF09AEA08}"/>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5" name="Espace réservé du pied de page 4">
            <a:extLst>
              <a:ext uri="{FF2B5EF4-FFF2-40B4-BE49-F238E27FC236}">
                <a16:creationId xmlns:a16="http://schemas.microsoft.com/office/drawing/2014/main" id="{4BC2CB40-2C96-50C6-929F-EDCEBDC382D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2C754FC-2197-E9C2-5F2C-65B46311F8A1}"/>
              </a:ext>
            </a:extLst>
          </p:cNvPr>
          <p:cNvSpPr>
            <a:spLocks noGrp="1"/>
          </p:cNvSpPr>
          <p:nvPr>
            <p:ph type="sldNum" sz="quarter" idx="12"/>
          </p:nvPr>
        </p:nvSpPr>
        <p:spPr/>
        <p:txBody>
          <a:bodyPr/>
          <a:lstStyle/>
          <a:p>
            <a:fld id="{42D36093-A892-43D6-A888-4322987B9607}" type="slidenum">
              <a:rPr lang="fr-CA" smtClean="0"/>
              <a:t>‹N°›</a:t>
            </a:fld>
            <a:endParaRPr lang="fr-CA"/>
          </a:p>
        </p:txBody>
      </p:sp>
      <p:pic>
        <p:nvPicPr>
          <p:cNvPr id="8" name="Image 7" descr="Une image contenant texte&#10;&#10;Description générée automatiquement">
            <a:extLst>
              <a:ext uri="{FF2B5EF4-FFF2-40B4-BE49-F238E27FC236}">
                <a16:creationId xmlns:a16="http://schemas.microsoft.com/office/drawing/2014/main" id="{D4B7E621-AD37-33DE-1A70-BAFEB2C5534B}"/>
              </a:ext>
            </a:extLst>
          </p:cNvPr>
          <p:cNvPicPr>
            <a:picLocks noChangeAspect="1"/>
          </p:cNvPicPr>
          <p:nvPr userDrawn="1">
            <p:custDataLst>
              <p:tags r:id="rId1"/>
            </p:custDataLst>
          </p:nvPr>
        </p:nvPicPr>
        <p:blipFill rotWithShape="1">
          <a:blip r:embed="rId3">
            <a:clrChange>
              <a:clrFrom>
                <a:srgbClr val="FFFFFF"/>
              </a:clrFrom>
              <a:clrTo>
                <a:srgbClr val="FFFFFF">
                  <a:alpha val="0"/>
                </a:srgbClr>
              </a:clrTo>
            </a:clrChange>
          </a:blip>
          <a:srcRect l="10208" t="43472" r="38125" b="8611"/>
          <a:stretch/>
        </p:blipFill>
        <p:spPr>
          <a:xfrm>
            <a:off x="11063693" y="4988461"/>
            <a:ext cx="951341" cy="1323439"/>
          </a:xfrm>
          <a:prstGeom prst="rect">
            <a:avLst/>
          </a:prstGeom>
        </p:spPr>
      </p:pic>
    </p:spTree>
    <p:extLst>
      <p:ext uri="{BB962C8B-B14F-4D97-AF65-F5344CB8AC3E}">
        <p14:creationId xmlns:p14="http://schemas.microsoft.com/office/powerpoint/2010/main" val="405697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EEEA826-F680-424A-E5EB-055FD1A7981E}"/>
              </a:ext>
            </a:extLst>
          </p:cNvPr>
          <p:cNvSpPr/>
          <p:nvPr userDrawn="1"/>
        </p:nvSpPr>
        <p:spPr>
          <a:xfrm>
            <a:off x="0" y="1"/>
            <a:ext cx="12192000" cy="1343817"/>
          </a:xfrm>
          <a:prstGeom prst="rect">
            <a:avLst/>
          </a:prstGeom>
          <a:solidFill>
            <a:srgbClr val="F5BB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060496BD-354F-9ECB-D476-6494CEE692E6}"/>
              </a:ext>
            </a:extLst>
          </p:cNvPr>
          <p:cNvSpPr>
            <a:spLocks noGrp="1"/>
          </p:cNvSpPr>
          <p:nvPr>
            <p:ph type="title"/>
          </p:nvPr>
        </p:nvSpPr>
        <p:spPr>
          <a:xfrm>
            <a:off x="838200" y="18255"/>
            <a:ext cx="10515600" cy="1325563"/>
          </a:xfrm>
        </p:spPr>
        <p:txBody>
          <a:bodyPr/>
          <a:lstStyle>
            <a:lvl1pPr>
              <a:defRPr>
                <a:solidFill>
                  <a:schemeClr val="tx1"/>
                </a:solidFill>
              </a:defRPr>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E85667BF-0953-BEF3-CE45-FEE553645C8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A38B512C-D3FB-B7A5-8FC3-C7EFF09AEA08}"/>
              </a:ext>
            </a:extLst>
          </p:cNvPr>
          <p:cNvSpPr>
            <a:spLocks noGrp="1"/>
          </p:cNvSpPr>
          <p:nvPr>
            <p:ph type="dt" sz="half" idx="10"/>
          </p:nvPr>
        </p:nvSpPr>
        <p:spPr/>
        <p:txBody>
          <a:bodyPr/>
          <a:lstStyle/>
          <a:p>
            <a:fld id="{807432DF-B410-4151-B09C-59925FDECD77}" type="datetimeFigureOut">
              <a:rPr lang="fr-CA" smtClean="0"/>
              <a:t>2026-02-13</a:t>
            </a:fld>
            <a:endParaRPr lang="fr-CA"/>
          </a:p>
        </p:txBody>
      </p:sp>
      <p:sp>
        <p:nvSpPr>
          <p:cNvPr id="5" name="Espace réservé du pied de page 4">
            <a:extLst>
              <a:ext uri="{FF2B5EF4-FFF2-40B4-BE49-F238E27FC236}">
                <a16:creationId xmlns:a16="http://schemas.microsoft.com/office/drawing/2014/main" id="{4BC2CB40-2C96-50C6-929F-EDCEBDC382D6}"/>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A2C754FC-2197-E9C2-5F2C-65B46311F8A1}"/>
              </a:ext>
            </a:extLst>
          </p:cNvPr>
          <p:cNvSpPr>
            <a:spLocks noGrp="1"/>
          </p:cNvSpPr>
          <p:nvPr>
            <p:ph type="sldNum" sz="quarter" idx="12"/>
          </p:nvPr>
        </p:nvSpPr>
        <p:spPr/>
        <p:txBody>
          <a:bodyPr/>
          <a:lstStyle/>
          <a:p>
            <a:fld id="{42D36093-A892-43D6-A888-4322987B9607}" type="slidenum">
              <a:rPr lang="fr-CA" smtClean="0"/>
              <a:t>‹N°›</a:t>
            </a:fld>
            <a:endParaRPr lang="fr-CA"/>
          </a:p>
        </p:txBody>
      </p:sp>
      <p:pic>
        <p:nvPicPr>
          <p:cNvPr id="8" name="Image 7" descr="Une image contenant texte&#10;&#10;Description générée automatiquement">
            <a:extLst>
              <a:ext uri="{FF2B5EF4-FFF2-40B4-BE49-F238E27FC236}">
                <a16:creationId xmlns:a16="http://schemas.microsoft.com/office/drawing/2014/main" id="{D4B7E621-AD37-33DE-1A70-BAFEB2C5534B}"/>
              </a:ext>
            </a:extLst>
          </p:cNvPr>
          <p:cNvPicPr>
            <a:picLocks noChangeAspect="1"/>
          </p:cNvPicPr>
          <p:nvPr userDrawn="1">
            <p:custDataLst>
              <p:tags r:id="rId1"/>
            </p:custDataLst>
          </p:nvPr>
        </p:nvPicPr>
        <p:blipFill rotWithShape="1">
          <a:blip r:embed="rId3">
            <a:clrChange>
              <a:clrFrom>
                <a:srgbClr val="FFFFFF"/>
              </a:clrFrom>
              <a:clrTo>
                <a:srgbClr val="FFFFFF">
                  <a:alpha val="0"/>
                </a:srgbClr>
              </a:clrTo>
            </a:clrChange>
          </a:blip>
          <a:srcRect l="10208" t="43472" r="38125" b="8611"/>
          <a:stretch/>
        </p:blipFill>
        <p:spPr>
          <a:xfrm>
            <a:off x="11063693" y="4988461"/>
            <a:ext cx="951341" cy="1323439"/>
          </a:xfrm>
          <a:prstGeom prst="rect">
            <a:avLst/>
          </a:prstGeom>
        </p:spPr>
      </p:pic>
    </p:spTree>
    <p:extLst>
      <p:ext uri="{BB962C8B-B14F-4D97-AF65-F5344CB8AC3E}">
        <p14:creationId xmlns:p14="http://schemas.microsoft.com/office/powerpoint/2010/main" val="464556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902F26A-2BA6-9D0B-481B-AB9B9C1000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5A03B655-158F-C92F-9FA8-DB00E929D3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69429DBD-7425-B7EB-3B93-4EBC98847E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07432DF-B410-4151-B09C-59925FDECD77}" type="datetimeFigureOut">
              <a:rPr lang="fr-CA" smtClean="0"/>
              <a:t>2026-02-13</a:t>
            </a:fld>
            <a:endParaRPr lang="fr-CA"/>
          </a:p>
        </p:txBody>
      </p:sp>
      <p:sp>
        <p:nvSpPr>
          <p:cNvPr id="5" name="Espace réservé du pied de page 4">
            <a:extLst>
              <a:ext uri="{FF2B5EF4-FFF2-40B4-BE49-F238E27FC236}">
                <a16:creationId xmlns:a16="http://schemas.microsoft.com/office/drawing/2014/main" id="{76E1A8A9-B0D2-E0DF-A84E-6DE382747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14479C52-8F75-1A19-2390-5D05709BA4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D36093-A892-43D6-A888-4322987B9607}" type="slidenum">
              <a:rPr lang="fr-CA" smtClean="0"/>
              <a:t>‹N°›</a:t>
            </a:fld>
            <a:endParaRPr lang="fr-CA"/>
          </a:p>
        </p:txBody>
      </p:sp>
    </p:spTree>
    <p:extLst>
      <p:ext uri="{BB962C8B-B14F-4D97-AF65-F5344CB8AC3E}">
        <p14:creationId xmlns:p14="http://schemas.microsoft.com/office/powerpoint/2010/main" val="2648929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51" r:id="rId11"/>
    <p:sldLayoutId id="2147483660"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image" Target="../media/image5.jpe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image" Target="../media/image4.jpeg"/><Relationship Id="rId17" Type="http://schemas.openxmlformats.org/officeDocument/2006/relationships/image" Target="../media/image9.jpeg"/><Relationship Id="rId2" Type="http://schemas.openxmlformats.org/officeDocument/2006/relationships/tags" Target="../tags/tag11.xml"/><Relationship Id="rId16" Type="http://schemas.openxmlformats.org/officeDocument/2006/relationships/image" Target="../media/image8.jpe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slideLayout" Target="../slideLayouts/slideLayout1.xml"/><Relationship Id="rId5" Type="http://schemas.openxmlformats.org/officeDocument/2006/relationships/tags" Target="../tags/tag14.xml"/><Relationship Id="rId15" Type="http://schemas.openxmlformats.org/officeDocument/2006/relationships/image" Target="../media/image7.jpeg"/><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15.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1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notesSlide" Target="../notesSlides/notesSlide3.xml"/><Relationship Id="rId5" Type="http://schemas.openxmlformats.org/officeDocument/2006/relationships/slideLayout" Target="../slideLayouts/slideLayout16.xml"/><Relationship Id="rId4" Type="http://schemas.openxmlformats.org/officeDocument/2006/relationships/tags" Target="../tags/tag49.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0.xml"/></Relationships>
</file>

<file path=ppt/slides/_rels/slide1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2.xml"/></Relationships>
</file>

<file path=ppt/slides/_rels/slide23.xml.rels><?xml version="1.0" encoding="UTF-8" standalone="yes"?>
<Relationships xmlns="http://schemas.openxmlformats.org/package/2006/relationships"><Relationship Id="rId3" Type="http://schemas.openxmlformats.org/officeDocument/2006/relationships/hyperlink" Target="https://www.lacsq.org/dossiers/agir-contre-la-violence-en-milieu-scolaire/" TargetMode="External"/><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10.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6.xml"/><Relationship Id="rId5" Type="http://schemas.openxmlformats.org/officeDocument/2006/relationships/slideLayout" Target="../slideLayouts/slideLayout16.xml"/><Relationship Id="rId4" Type="http://schemas.openxmlformats.org/officeDocument/2006/relationships/tags" Target="../tags/tag68.xml"/></Relationships>
</file>

<file path=ppt/slides/_rels/slide26.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image" Target="../media/image17.png"/><Relationship Id="rId4"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0.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notesSlide" Target="../notesSlides/notesSlide1.xml"/><Relationship Id="rId5" Type="http://schemas.openxmlformats.org/officeDocument/2006/relationships/slideLayout" Target="../slideLayouts/slideLayout16.xml"/><Relationship Id="rId4" Type="http://schemas.openxmlformats.org/officeDocument/2006/relationships/tags" Target="../tags/tag2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13.jpeg"/><Relationship Id="rId4"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Une image contenant dessin humoristique, capture d’écran, jaune, Visage humain&#10;&#10;Le contenu généré par l’IA peut être incorrect.">
            <a:extLst>
              <a:ext uri="{FF2B5EF4-FFF2-40B4-BE49-F238E27FC236}">
                <a16:creationId xmlns:a16="http://schemas.microsoft.com/office/drawing/2014/main" id="{AE283C15-BBAF-10E3-0F59-9B2101503C42}"/>
              </a:ext>
            </a:extLst>
          </p:cNvPr>
          <p:cNvPicPr>
            <a:picLocks noChangeAspect="1" noChangeArrowheads="1"/>
          </p:cNvPicPr>
          <p:nvPr>
            <p:custDataLst>
              <p:tags r:id="rId1"/>
            </p:custDataLst>
          </p:nvPr>
        </p:nvPicPr>
        <p:blipFill rotWithShape="1">
          <a:blip r:embed="rId12">
            <a:extLst>
              <a:ext uri="{28A0092B-C50C-407E-A947-70E740481C1C}">
                <a14:useLocalDpi xmlns:a14="http://schemas.microsoft.com/office/drawing/2010/main" val="0"/>
              </a:ext>
            </a:extLst>
          </a:blip>
          <a:srcRect t="20888" r="-3" b="27930"/>
          <a:stretch/>
        </p:blipFill>
        <p:spPr bwMode="auto">
          <a:xfrm>
            <a:off x="4" y="-6236"/>
            <a:ext cx="3255403"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Une image contenant Visage humain, Accessoire de mode, habits, affiche&#10;&#10;Le contenu généré par l’IA peut être incorrect.">
            <a:extLst>
              <a:ext uri="{FF2B5EF4-FFF2-40B4-BE49-F238E27FC236}">
                <a16:creationId xmlns:a16="http://schemas.microsoft.com/office/drawing/2014/main" id="{F429F6FF-391A-A317-9071-FAF74473F9F3}"/>
              </a:ext>
            </a:extLst>
          </p:cNvPr>
          <p:cNvPicPr>
            <a:picLocks noChangeAspect="1" noChangeArrowheads="1"/>
          </p:cNvPicPr>
          <p:nvPr>
            <p:custDataLst>
              <p:tags r:id="rId2"/>
            </p:custDataLst>
          </p:nvPr>
        </p:nvPicPr>
        <p:blipFill rotWithShape="1">
          <a:blip r:embed="rId13">
            <a:extLst>
              <a:ext uri="{28A0092B-C50C-407E-A947-70E740481C1C}">
                <a14:useLocalDpi xmlns:a14="http://schemas.microsoft.com/office/drawing/2010/main" val="0"/>
              </a:ext>
            </a:extLst>
          </a:blip>
          <a:srcRect t="27600" r="-3" b="27097"/>
          <a:stretch/>
        </p:blipFill>
        <p:spPr bwMode="auto">
          <a:xfrm>
            <a:off x="4675539"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1032" name="Picture 8" descr="Une image contenant Visage humain, habits, chapeau, affiche&#10;&#10;Le contenu généré par l’IA peut être incorrect.">
            <a:extLst>
              <a:ext uri="{FF2B5EF4-FFF2-40B4-BE49-F238E27FC236}">
                <a16:creationId xmlns:a16="http://schemas.microsoft.com/office/drawing/2014/main" id="{F698D427-7B3E-94C9-D7C1-96869DA64595}"/>
              </a:ext>
            </a:extLst>
          </p:cNvPr>
          <p:cNvPicPr>
            <a:picLocks noChangeAspect="1" noChangeArrowheads="1"/>
          </p:cNvPicPr>
          <p:nvPr>
            <p:custDataLst>
              <p:tags r:id="rId3"/>
            </p:custDataLst>
          </p:nvPr>
        </p:nvPicPr>
        <p:blipFill rotWithShape="1">
          <a:blip r:embed="rId14">
            <a:extLst>
              <a:ext uri="{28A0092B-C50C-407E-A947-70E740481C1C}">
                <a14:useLocalDpi xmlns:a14="http://schemas.microsoft.com/office/drawing/2010/main" val="0"/>
              </a:ext>
            </a:extLst>
          </a:blip>
          <a:srcRect t="33956" r="-1" b="31456"/>
          <a:stretch/>
        </p:blipFill>
        <p:spPr bwMode="auto">
          <a:xfrm>
            <a:off x="7381876" y="1"/>
            <a:ext cx="4810125" cy="250183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1034" name="Picture 10" descr="Une image contenant dessin humoristique, orange&#10;&#10;Le contenu généré par l’IA peut être incorrect.">
            <a:extLst>
              <a:ext uri="{FF2B5EF4-FFF2-40B4-BE49-F238E27FC236}">
                <a16:creationId xmlns:a16="http://schemas.microsoft.com/office/drawing/2014/main" id="{EEF3358E-92F8-B2D2-57B6-330901955A0F}"/>
              </a:ext>
            </a:extLst>
          </p:cNvPr>
          <p:cNvPicPr>
            <a:picLocks noChangeAspect="1" noChangeArrowheads="1"/>
          </p:cNvPicPr>
          <p:nvPr>
            <p:custDataLst>
              <p:tags r:id="rId4"/>
            </p:custDataLst>
          </p:nvPr>
        </p:nvPicPr>
        <p:blipFill rotWithShape="1">
          <a:blip r:embed="rId15">
            <a:extLst>
              <a:ext uri="{28A0092B-C50C-407E-A947-70E740481C1C}">
                <a14:useLocalDpi xmlns:a14="http://schemas.microsoft.com/office/drawing/2010/main" val="0"/>
              </a:ext>
            </a:extLst>
          </a:blip>
          <a:srcRect t="15243" r="3" b="10693"/>
          <a:stretch/>
        </p:blipFill>
        <p:spPr bwMode="auto">
          <a:xfrm>
            <a:off x="20" y="2658276"/>
            <a:ext cx="3770704" cy="4199724"/>
          </a:xfrm>
          <a:custGeom>
            <a:avLst/>
            <a:gdLst/>
            <a:ahLst/>
            <a:cxnLst/>
            <a:rect l="l" t="t" r="r" b="b"/>
            <a:pathLst>
              <a:path w="3770724" h="4199724">
                <a:moveTo>
                  <a:pt x="0" y="0"/>
                </a:moveTo>
                <a:lnTo>
                  <a:pt x="3770724" y="0"/>
                </a:lnTo>
                <a:lnTo>
                  <a:pt x="1824067" y="4199724"/>
                </a:lnTo>
                <a:lnTo>
                  <a:pt x="0" y="4199724"/>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Une image contenant coiffe, chapeau, habits, Visage humain&#10;&#10;Le contenu généré par l’IA peut être incorrect.">
            <a:extLst>
              <a:ext uri="{FF2B5EF4-FFF2-40B4-BE49-F238E27FC236}">
                <a16:creationId xmlns:a16="http://schemas.microsoft.com/office/drawing/2014/main" id="{BFF1253A-3B7E-D819-7405-0E85439F704F}"/>
              </a:ext>
            </a:extLst>
          </p:cNvPr>
          <p:cNvPicPr>
            <a:picLocks noChangeAspect="1" noChangeArrowheads="1"/>
          </p:cNvPicPr>
          <p:nvPr>
            <p:custDataLst>
              <p:tags r:id="rId5"/>
            </p:custDataLst>
          </p:nvPr>
        </p:nvPicPr>
        <p:blipFill rotWithShape="1">
          <a:blip r:embed="rId16">
            <a:extLst>
              <a:ext uri="{28A0092B-C50C-407E-A947-70E740481C1C}">
                <a14:useLocalDpi xmlns:a14="http://schemas.microsoft.com/office/drawing/2010/main" val="0"/>
              </a:ext>
            </a:extLst>
          </a:blip>
          <a:srcRect t="23677" r="1" b="21680"/>
          <a:stretch/>
        </p:blipFill>
        <p:spPr bwMode="auto">
          <a:xfrm>
            <a:off x="2013796" y="2661900"/>
            <a:ext cx="5108726" cy="4197911"/>
          </a:xfrm>
          <a:custGeom>
            <a:avLst/>
            <a:gdLst/>
            <a:ahLst/>
            <a:cxnLst/>
            <a:rect l="l" t="t" r="r" b="b"/>
            <a:pathLst>
              <a:path w="5108726" h="4197911">
                <a:moveTo>
                  <a:pt x="1945141" y="0"/>
                </a:moveTo>
                <a:lnTo>
                  <a:pt x="5108726" y="0"/>
                </a:lnTo>
                <a:lnTo>
                  <a:pt x="3163585" y="4197911"/>
                </a:lnTo>
                <a:lnTo>
                  <a:pt x="3157362" y="4197911"/>
                </a:lnTo>
                <a:lnTo>
                  <a:pt x="1967571" y="4197911"/>
                </a:lnTo>
                <a:lnTo>
                  <a:pt x="317526" y="4197911"/>
                </a:lnTo>
                <a:lnTo>
                  <a:pt x="0" y="4197911"/>
                </a:lnTo>
                <a:close/>
              </a:path>
            </a:pathLst>
          </a:custGeom>
          <a:noFill/>
          <a:extLst>
            <a:ext uri="{909E8E84-426E-40DD-AFC4-6F175D3DCCD1}">
              <a14:hiddenFill xmlns:a14="http://schemas.microsoft.com/office/drawing/2010/main">
                <a:solidFill>
                  <a:srgbClr val="FFFFFF"/>
                </a:solidFill>
              </a14:hiddenFill>
            </a:ext>
          </a:extLst>
        </p:spPr>
      </p:pic>
      <p:sp>
        <p:nvSpPr>
          <p:cNvPr id="1041" name="Freeform 43">
            <a:extLst>
              <a:ext uri="{FF2B5EF4-FFF2-40B4-BE49-F238E27FC236}">
                <a16:creationId xmlns:a16="http://schemas.microsoft.com/office/drawing/2014/main" id="{AAD8F19F-4A55-467B-BED0-8837659A9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6"/>
            </p:custDataLst>
            <p:extLst>
              <p:ext uri="{386F3935-93C4-4BCD-93E2-E3B085C9AB24}">
                <p16:designElem xmlns:p16="http://schemas.microsoft.com/office/powerpoint/2015/main" val="1"/>
              </p:ext>
            </p:extLst>
          </p:nvPr>
        </p:nvSpPr>
        <p:spPr>
          <a:xfrm flipH="1">
            <a:off x="5353050" y="2660089"/>
            <a:ext cx="6838950" cy="4197911"/>
          </a:xfrm>
          <a:custGeom>
            <a:avLst/>
            <a:gdLst>
              <a:gd name="connsiteX0" fmla="*/ 4893809 w 6838950"/>
              <a:gd name="connsiteY0" fmla="*/ 0 h 4197911"/>
              <a:gd name="connsiteX1" fmla="*/ 4887586 w 6838950"/>
              <a:gd name="connsiteY1" fmla="*/ 0 h 4197911"/>
              <a:gd name="connsiteX2" fmla="*/ 3697795 w 6838950"/>
              <a:gd name="connsiteY2" fmla="*/ 0 h 4197911"/>
              <a:gd name="connsiteX3" fmla="*/ 2047750 w 6838950"/>
              <a:gd name="connsiteY3" fmla="*/ 0 h 4197911"/>
              <a:gd name="connsiteX4" fmla="*/ 0 w 6838950"/>
              <a:gd name="connsiteY4" fmla="*/ 0 h 4197911"/>
              <a:gd name="connsiteX5" fmla="*/ 0 w 6838950"/>
              <a:gd name="connsiteY5" fmla="*/ 4197911 h 4197911"/>
              <a:gd name="connsiteX6" fmla="*/ 6838950 w 6838950"/>
              <a:gd name="connsiteY6" fmla="*/ 4197911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950" h="4197911">
                <a:moveTo>
                  <a:pt x="4893809" y="0"/>
                </a:moveTo>
                <a:lnTo>
                  <a:pt x="4887586" y="0"/>
                </a:lnTo>
                <a:lnTo>
                  <a:pt x="3697795" y="0"/>
                </a:lnTo>
                <a:lnTo>
                  <a:pt x="2047750" y="0"/>
                </a:lnTo>
                <a:lnTo>
                  <a:pt x="0" y="0"/>
                </a:lnTo>
                <a:lnTo>
                  <a:pt x="0" y="4197911"/>
                </a:lnTo>
                <a:lnTo>
                  <a:pt x="6838950" y="4197911"/>
                </a:lnTo>
                <a:close/>
              </a:path>
            </a:pathLst>
          </a:custGeom>
          <a:solidFill>
            <a:srgbClr val="5030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234EAB0-F522-EFFC-3759-20CBCCC347EC}"/>
              </a:ext>
            </a:extLst>
          </p:cNvPr>
          <p:cNvSpPr>
            <a:spLocks noGrp="1"/>
          </p:cNvSpPr>
          <p:nvPr>
            <p:ph type="ctrTitle"/>
            <p:custDataLst>
              <p:tags r:id="rId7"/>
            </p:custDataLst>
          </p:nvPr>
        </p:nvSpPr>
        <p:spPr>
          <a:xfrm>
            <a:off x="6164257" y="3935497"/>
            <a:ext cx="5944081" cy="2106145"/>
          </a:xfrm>
        </p:spPr>
        <p:txBody>
          <a:bodyPr anchor="t">
            <a:noAutofit/>
          </a:bodyPr>
          <a:lstStyle/>
          <a:p>
            <a:pPr algn="r"/>
            <a:r>
              <a:rPr lang="fr-CA" sz="4000">
                <a:solidFill>
                  <a:schemeClr val="bg1"/>
                </a:solidFill>
              </a:rPr>
              <a:t>Aiguiser ses réflexes : prévention de la violence au travail</a:t>
            </a:r>
            <a:endParaRPr lang="fr-FR"/>
          </a:p>
        </p:txBody>
      </p:sp>
      <p:sp>
        <p:nvSpPr>
          <p:cNvPr id="3" name="Sous-titre 2">
            <a:extLst>
              <a:ext uri="{FF2B5EF4-FFF2-40B4-BE49-F238E27FC236}">
                <a16:creationId xmlns:a16="http://schemas.microsoft.com/office/drawing/2014/main" id="{166EC5F3-5F7A-90D7-C11A-227E811409F4}"/>
              </a:ext>
            </a:extLst>
          </p:cNvPr>
          <p:cNvSpPr>
            <a:spLocks noGrp="1"/>
          </p:cNvSpPr>
          <p:nvPr>
            <p:ph type="subTitle" idx="1"/>
            <p:custDataLst>
              <p:tags r:id="rId8"/>
            </p:custDataLst>
          </p:nvPr>
        </p:nvSpPr>
        <p:spPr>
          <a:xfrm>
            <a:off x="7045450" y="5876367"/>
            <a:ext cx="4997354" cy="826661"/>
          </a:xfrm>
        </p:spPr>
        <p:txBody>
          <a:bodyPr anchor="b">
            <a:normAutofit/>
          </a:bodyPr>
          <a:lstStyle/>
          <a:p>
            <a:pPr algn="r"/>
            <a:r>
              <a:rPr lang="fr-CA">
                <a:solidFill>
                  <a:schemeClr val="bg1"/>
                </a:solidFill>
                <a:latin typeface="Arial"/>
                <a:cs typeface="Arial"/>
              </a:rPr>
              <a:t>Tout cela n'est pas dans ta tête</a:t>
            </a:r>
            <a:endParaRPr lang="fr-CA">
              <a:solidFill>
                <a:schemeClr val="bg1"/>
              </a:solidFill>
            </a:endParaRPr>
          </a:p>
        </p:txBody>
      </p:sp>
      <p:pic>
        <p:nvPicPr>
          <p:cNvPr id="1036" name="Picture 12" descr="Une image contenant Visage humain, personne, affiche, texte&#10;&#10;Le contenu généré par l’IA peut être incorrect.">
            <a:extLst>
              <a:ext uri="{FF2B5EF4-FFF2-40B4-BE49-F238E27FC236}">
                <a16:creationId xmlns:a16="http://schemas.microsoft.com/office/drawing/2014/main" id="{FABA0144-B3C2-7B75-B920-CF6249C332A5}"/>
              </a:ext>
            </a:extLst>
          </p:cNvPr>
          <p:cNvPicPr>
            <a:picLocks noChangeAspect="1" noChangeArrowheads="1"/>
          </p:cNvPicPr>
          <p:nvPr>
            <p:custDataLst>
              <p:tags r:id="rId9"/>
            </p:custDataLst>
          </p:nvPr>
        </p:nvPicPr>
        <p:blipFill rotWithShape="1">
          <a:blip r:embed="rId17">
            <a:extLst>
              <a:ext uri="{28A0092B-C50C-407E-A947-70E740481C1C}">
                <a14:useLocalDpi xmlns:a14="http://schemas.microsoft.com/office/drawing/2010/main" val="0"/>
              </a:ext>
            </a:extLst>
          </a:blip>
          <a:srcRect t="24855" r="-1" b="26105"/>
          <a:stretch/>
        </p:blipFill>
        <p:spPr bwMode="auto">
          <a:xfrm>
            <a:off x="2261968" y="1"/>
            <a:ext cx="3393943" cy="2502843"/>
          </a:xfrm>
          <a:custGeom>
            <a:avLst/>
            <a:gdLst/>
            <a:ahLst/>
            <a:cxnLst/>
            <a:rect l="l" t="t" r="r" b="b"/>
            <a:pathLst>
              <a:path w="3393943" h="2502843">
                <a:moveTo>
                  <a:pt x="1159715" y="0"/>
                </a:moveTo>
                <a:lnTo>
                  <a:pt x="3393943" y="0"/>
                </a:lnTo>
                <a:lnTo>
                  <a:pt x="2234228" y="2502843"/>
                </a:lnTo>
                <a:lnTo>
                  <a:pt x="0" y="2502843"/>
                </a:lnTo>
                <a:close/>
              </a:path>
            </a:pathLst>
          </a:custGeom>
          <a:noFill/>
          <a:extLst>
            <a:ext uri="{909E8E84-426E-40DD-AFC4-6F175D3DCCD1}">
              <a14:hiddenFill xmlns:a14="http://schemas.microsoft.com/office/drawing/2010/main">
                <a:solidFill>
                  <a:srgbClr val="FFFFFF"/>
                </a:solidFill>
              </a14:hiddenFill>
            </a:ext>
          </a:extLst>
        </p:spPr>
      </p:pic>
      <p:sp>
        <p:nvSpPr>
          <p:cNvPr id="4" name="Sous-titre 2">
            <a:extLst>
              <a:ext uri="{FF2B5EF4-FFF2-40B4-BE49-F238E27FC236}">
                <a16:creationId xmlns:a16="http://schemas.microsoft.com/office/drawing/2014/main" id="{308D1B18-524F-2FC5-C148-5E4AD26FF4FD}"/>
              </a:ext>
            </a:extLst>
          </p:cNvPr>
          <p:cNvSpPr txBox="1">
            <a:spLocks/>
          </p:cNvSpPr>
          <p:nvPr>
            <p:custDataLst>
              <p:tags r:id="rId10"/>
            </p:custDataLst>
          </p:nvPr>
        </p:nvSpPr>
        <p:spPr>
          <a:xfrm>
            <a:off x="6256421" y="5775626"/>
            <a:ext cx="5518161" cy="826661"/>
          </a:xfrm>
          <a:prstGeom prst="rect">
            <a:avLst/>
          </a:prstGeom>
        </p:spPr>
        <p:txBody>
          <a:bodyPr vert="horz" lIns="91440" tIns="45720" rIns="91440" bIns="45720" rtlCol="0" anchor="b">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fr-CA">
              <a:solidFill>
                <a:schemeClr val="bg1"/>
              </a:solidFill>
            </a:endParaRPr>
          </a:p>
        </p:txBody>
      </p:sp>
    </p:spTree>
    <p:extLst>
      <p:ext uri="{BB962C8B-B14F-4D97-AF65-F5344CB8AC3E}">
        <p14:creationId xmlns:p14="http://schemas.microsoft.com/office/powerpoint/2010/main" val="2560258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4E99E-3B07-86E2-C2BA-59E0B07518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C20E928-4F8D-801C-DBFE-4077E996A03E}"/>
              </a:ext>
            </a:extLst>
          </p:cNvPr>
          <p:cNvSpPr>
            <a:spLocks noGrp="1"/>
          </p:cNvSpPr>
          <p:nvPr>
            <p:ph type="ctrTitle"/>
            <p:custDataLst>
              <p:tags r:id="rId1"/>
            </p:custDataLst>
          </p:nvPr>
        </p:nvSpPr>
        <p:spPr>
          <a:xfrm>
            <a:off x="5859922" y="2591088"/>
            <a:ext cx="5998840" cy="2398310"/>
          </a:xfrm>
          <a:noFill/>
        </p:spPr>
        <p:txBody>
          <a:bodyPr>
            <a:normAutofit/>
          </a:bodyPr>
          <a:lstStyle/>
          <a:p>
            <a:pPr algn="l"/>
            <a:r>
              <a:rPr lang="fr-CA" sz="5400"/>
              <a:t>Peu d’autonomie</a:t>
            </a:r>
            <a:br>
              <a:rPr lang="fr-CA" sz="5400"/>
            </a:br>
            <a:r>
              <a:rPr lang="fr-CA" sz="5400"/>
              <a:t>et d’influence</a:t>
            </a:r>
            <a:br>
              <a:rPr lang="fr-CA" sz="5400"/>
            </a:br>
            <a:r>
              <a:rPr lang="fr-CA" sz="5400"/>
              <a:t>dans le travail</a:t>
            </a:r>
            <a:endParaRPr lang="fr-CA" sz="5200"/>
          </a:p>
        </p:txBody>
      </p:sp>
      <p:pic>
        <p:nvPicPr>
          <p:cNvPr id="6146" name="Picture 2">
            <a:extLst>
              <a:ext uri="{FF2B5EF4-FFF2-40B4-BE49-F238E27FC236}">
                <a16:creationId xmlns:a16="http://schemas.microsoft.com/office/drawing/2014/main" id="{A872924F-51A3-77BD-6ACF-5F333C6A3505}"/>
              </a:ext>
            </a:extLst>
          </p:cNvPr>
          <p:cNvPicPr>
            <a:picLocks noChangeAspect="1" noChangeArrowheads="1"/>
          </p:cNvPicPr>
          <p:nvPr>
            <p:custDataLst>
              <p:tags r:id="rId2"/>
            </p:custDataLst>
          </p:nvPr>
        </p:nvPicPr>
        <p:blipFill rotWithShape="1">
          <a:blip r:embed="rId4">
            <a:extLst>
              <a:ext uri="{28A0092B-C50C-407E-A947-70E740481C1C}">
                <a14:useLocalDpi xmlns:a14="http://schemas.microsoft.com/office/drawing/2010/main" val="0"/>
              </a:ext>
            </a:extLst>
          </a:blip>
          <a:srcRect b="10647"/>
          <a:stretch/>
        </p:blipFill>
        <p:spPr bwMode="auto">
          <a:xfrm>
            <a:off x="-318336" y="-358757"/>
            <a:ext cx="6178258" cy="8298000"/>
          </a:xfrm>
          <a:prstGeom prst="parallelogram">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045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37961-104E-5B18-B1C0-1E96C7D605E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8471992-5C62-5D7B-E71B-4D0CC7BE886B}"/>
              </a:ext>
            </a:extLst>
          </p:cNvPr>
          <p:cNvSpPr>
            <a:spLocks noGrp="1"/>
          </p:cNvSpPr>
          <p:nvPr>
            <p:ph type="ctrTitle"/>
            <p:custDataLst>
              <p:tags r:id="rId1"/>
            </p:custDataLst>
          </p:nvPr>
        </p:nvSpPr>
        <p:spPr>
          <a:xfrm>
            <a:off x="5750740" y="1856096"/>
            <a:ext cx="5998840" cy="2353103"/>
          </a:xfrm>
          <a:noFill/>
        </p:spPr>
        <p:txBody>
          <a:bodyPr>
            <a:normAutofit/>
          </a:bodyPr>
          <a:lstStyle/>
          <a:p>
            <a:pPr algn="l"/>
            <a:r>
              <a:rPr lang="fr-CA" sz="5400"/>
              <a:t>L’insécurité d’emploi</a:t>
            </a:r>
            <a:endParaRPr lang="fr-CA" sz="4400"/>
          </a:p>
        </p:txBody>
      </p:sp>
      <p:pic>
        <p:nvPicPr>
          <p:cNvPr id="7170" name="Picture 2">
            <a:extLst>
              <a:ext uri="{FF2B5EF4-FFF2-40B4-BE49-F238E27FC236}">
                <a16:creationId xmlns:a16="http://schemas.microsoft.com/office/drawing/2014/main" id="{CD61DAEB-8802-BDAF-E561-67C6A246A1C6}"/>
              </a:ext>
            </a:extLst>
          </p:cNvPr>
          <p:cNvPicPr>
            <a:picLocks noChangeAspect="1" noChangeArrowheads="1"/>
          </p:cNvPicPr>
          <p:nvPr>
            <p:custDataLst>
              <p:tags r:id="rId2"/>
            </p:custDataLst>
          </p:nvPr>
        </p:nvPicPr>
        <p:blipFill rotWithShape="1">
          <a:blip r:embed="rId4">
            <a:extLst>
              <a:ext uri="{28A0092B-C50C-407E-A947-70E740481C1C}">
                <a14:useLocalDpi xmlns:a14="http://schemas.microsoft.com/office/drawing/2010/main" val="0"/>
              </a:ext>
            </a:extLst>
          </a:blip>
          <a:srcRect b="10448"/>
          <a:stretch/>
        </p:blipFill>
        <p:spPr bwMode="auto">
          <a:xfrm>
            <a:off x="-171730" y="-996288"/>
            <a:ext cx="6164530" cy="8298000"/>
          </a:xfrm>
          <a:prstGeom prst="parallelogram">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507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E8CCA-C2B0-E30E-5589-40BD660A4D0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442429B-B7D5-0C41-DD71-1C16DE9EF8D5}"/>
              </a:ext>
            </a:extLst>
          </p:cNvPr>
          <p:cNvSpPr>
            <a:spLocks noGrp="1"/>
          </p:cNvSpPr>
          <p:nvPr>
            <p:ph type="ctrTitle"/>
            <p:custDataLst>
              <p:tags r:id="rId1"/>
            </p:custDataLst>
          </p:nvPr>
        </p:nvSpPr>
        <p:spPr>
          <a:xfrm>
            <a:off x="5750740" y="1856096"/>
            <a:ext cx="5998840" cy="2353103"/>
          </a:xfrm>
          <a:noFill/>
        </p:spPr>
        <p:txBody>
          <a:bodyPr>
            <a:normAutofit/>
          </a:bodyPr>
          <a:lstStyle/>
          <a:p>
            <a:pPr algn="l"/>
            <a:r>
              <a:rPr lang="fr-CA" sz="5400"/>
              <a:t>Peu de justice organisationnelle</a:t>
            </a:r>
            <a:endParaRPr lang="fr-CA" sz="4400"/>
          </a:p>
        </p:txBody>
      </p:sp>
      <p:pic>
        <p:nvPicPr>
          <p:cNvPr id="8194" name="Picture 2">
            <a:extLst>
              <a:ext uri="{FF2B5EF4-FFF2-40B4-BE49-F238E27FC236}">
                <a16:creationId xmlns:a16="http://schemas.microsoft.com/office/drawing/2014/main" id="{68A2DA2A-D420-A7F2-920E-500E6B82266D}"/>
              </a:ext>
            </a:extLst>
          </p:cNvPr>
          <p:cNvPicPr>
            <a:picLocks noChangeAspect="1" noChangeArrowheads="1"/>
          </p:cNvPicPr>
          <p:nvPr>
            <p:custDataLst>
              <p:tags r:id="rId2"/>
            </p:custDataLst>
          </p:nvPr>
        </p:nvPicPr>
        <p:blipFill rotWithShape="1">
          <a:blip r:embed="rId4">
            <a:extLst>
              <a:ext uri="{28A0092B-C50C-407E-A947-70E740481C1C}">
                <a14:useLocalDpi xmlns:a14="http://schemas.microsoft.com/office/drawing/2010/main" val="0"/>
              </a:ext>
            </a:extLst>
          </a:blip>
          <a:srcRect b="11841"/>
          <a:stretch/>
        </p:blipFill>
        <p:spPr bwMode="auto">
          <a:xfrm>
            <a:off x="-165939" y="-1116353"/>
            <a:ext cx="6261939" cy="8298000"/>
          </a:xfrm>
          <a:prstGeom prst="parallelogram">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541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B19B4-97F0-C083-AFE3-71C40EDCB9E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B4D8CA4-1D94-FD69-F0B1-24ACE1DD5322}"/>
              </a:ext>
            </a:extLst>
          </p:cNvPr>
          <p:cNvSpPr>
            <a:spLocks noGrp="1"/>
          </p:cNvSpPr>
          <p:nvPr>
            <p:ph type="ctrTitle"/>
            <p:custDataLst>
              <p:tags r:id="rId1"/>
            </p:custDataLst>
          </p:nvPr>
        </p:nvSpPr>
        <p:spPr>
          <a:xfrm>
            <a:off x="5709797" y="1757432"/>
            <a:ext cx="5998840" cy="3343135"/>
          </a:xfrm>
          <a:noFill/>
        </p:spPr>
        <p:txBody>
          <a:bodyPr>
            <a:normAutofit/>
          </a:bodyPr>
          <a:lstStyle/>
          <a:p>
            <a:pPr algn="l"/>
            <a:r>
              <a:rPr lang="fr-CA" sz="5400"/>
              <a:t>La faible reconnaissance des efforts et des résultats</a:t>
            </a:r>
            <a:endParaRPr lang="fr-CA" sz="4400"/>
          </a:p>
        </p:txBody>
      </p:sp>
      <p:pic>
        <p:nvPicPr>
          <p:cNvPr id="9218" name="Picture 2">
            <a:extLst>
              <a:ext uri="{FF2B5EF4-FFF2-40B4-BE49-F238E27FC236}">
                <a16:creationId xmlns:a16="http://schemas.microsoft.com/office/drawing/2014/main" id="{1D44E184-98CA-B3F1-AA02-E83B46EE858F}"/>
              </a:ext>
            </a:extLst>
          </p:cNvPr>
          <p:cNvPicPr>
            <a:picLocks noChangeAspect="1" noChangeArrowheads="1"/>
          </p:cNvPicPr>
          <p:nvPr>
            <p:custDataLst>
              <p:tags r:id="rId2"/>
            </p:custDataLst>
          </p:nvPr>
        </p:nvPicPr>
        <p:blipFill rotWithShape="1">
          <a:blip r:embed="rId4">
            <a:extLst>
              <a:ext uri="{28A0092B-C50C-407E-A947-70E740481C1C}">
                <a14:useLocalDpi xmlns:a14="http://schemas.microsoft.com/office/drawing/2010/main" val="0"/>
              </a:ext>
            </a:extLst>
          </a:blip>
          <a:srcRect b="10647"/>
          <a:stretch/>
        </p:blipFill>
        <p:spPr bwMode="auto">
          <a:xfrm>
            <a:off x="-226321" y="-968991"/>
            <a:ext cx="6178261" cy="8298000"/>
          </a:xfrm>
          <a:prstGeom prst="parallelogram">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446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A7BDC4-90E8-A7E9-36FC-9B58093FB94F}"/>
              </a:ext>
            </a:extLst>
          </p:cNvPr>
          <p:cNvSpPr>
            <a:spLocks noGrp="1"/>
          </p:cNvSpPr>
          <p:nvPr>
            <p:ph type="title"/>
            <p:custDataLst>
              <p:tags r:id="rId1"/>
            </p:custDataLst>
          </p:nvPr>
        </p:nvSpPr>
        <p:spPr>
          <a:xfrm>
            <a:off x="368490" y="18255"/>
            <a:ext cx="10985310" cy="1325563"/>
          </a:xfrm>
        </p:spPr>
        <p:txBody>
          <a:bodyPr/>
          <a:lstStyle/>
          <a:p>
            <a:r>
              <a:rPr lang="fr-CA"/>
              <a:t>Les risques psychosociaux du travail</a:t>
            </a:r>
          </a:p>
        </p:txBody>
      </p:sp>
      <p:sp>
        <p:nvSpPr>
          <p:cNvPr id="3" name="Espace réservé du contenu 2">
            <a:extLst>
              <a:ext uri="{FF2B5EF4-FFF2-40B4-BE49-F238E27FC236}">
                <a16:creationId xmlns:a16="http://schemas.microsoft.com/office/drawing/2014/main" id="{AA5A3811-576F-383E-4979-7C4F82B09796}"/>
              </a:ext>
            </a:extLst>
          </p:cNvPr>
          <p:cNvSpPr>
            <a:spLocks noGrp="1"/>
          </p:cNvSpPr>
          <p:nvPr>
            <p:ph idx="1"/>
            <p:custDataLst>
              <p:tags r:id="rId2"/>
            </p:custDataLst>
          </p:nvPr>
        </p:nvSpPr>
        <p:spPr>
          <a:xfrm>
            <a:off x="368489" y="1572126"/>
            <a:ext cx="11438499" cy="4604837"/>
          </a:xfrm>
        </p:spPr>
        <p:txBody>
          <a:bodyPr vert="horz" lIns="91440" tIns="45720" rIns="91440" bIns="45720" rtlCol="0" anchor="t">
            <a:normAutofit/>
          </a:bodyPr>
          <a:lstStyle/>
          <a:p>
            <a:pPr marL="0" lvl="2" indent="0">
              <a:lnSpc>
                <a:spcPct val="100000"/>
              </a:lnSpc>
              <a:spcBef>
                <a:spcPts val="600"/>
              </a:spcBef>
              <a:spcAft>
                <a:spcPts val="600"/>
              </a:spcAft>
              <a:buNone/>
            </a:pPr>
            <a:r>
              <a:rPr lang="fr-CA" sz="3600" i="1">
                <a:latin typeface="Arial"/>
                <a:cs typeface="Arial"/>
              </a:rPr>
              <a:t>« Facteurs qui sont liés à l’organisation du travail, aux pratiques de gestion, aux conditions d’emploi et aux relations sociales et qui augmentent la probabilité d’engendrer des effets néfastes sur la santé physique et psychologique des personnes exposées. » </a:t>
            </a:r>
          </a:p>
          <a:p>
            <a:pPr marL="0" lvl="2" indent="0">
              <a:lnSpc>
                <a:spcPct val="100000"/>
              </a:lnSpc>
              <a:spcBef>
                <a:spcPts val="600"/>
              </a:spcBef>
              <a:spcAft>
                <a:spcPts val="600"/>
              </a:spcAft>
              <a:buNone/>
            </a:pPr>
            <a:r>
              <a:rPr lang="fr-CA" sz="2800"/>
              <a:t>(INSPQ, 2016)</a:t>
            </a:r>
          </a:p>
          <a:p>
            <a:endParaRPr lang="fr-CA"/>
          </a:p>
        </p:txBody>
      </p:sp>
    </p:spTree>
    <p:extLst>
      <p:ext uri="{BB962C8B-B14F-4D97-AF65-F5344CB8AC3E}">
        <p14:creationId xmlns:p14="http://schemas.microsoft.com/office/powerpoint/2010/main" val="3235679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E75891-FE85-A2AE-A863-3745F22527E5}"/>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913D7F4B-579C-EB98-8D4C-AB96875EF6B1}"/>
              </a:ext>
            </a:extLst>
          </p:cNvPr>
          <p:cNvPicPr>
            <a:picLocks noChangeAspect="1"/>
          </p:cNvPicPr>
          <p:nvPr>
            <p:custDataLst>
              <p:tags r:id="rId1"/>
            </p:custDataLst>
          </p:nvPr>
        </p:nvPicPr>
        <p:blipFill>
          <a:blip r:embed="rId7">
            <a:alphaModFix amt="20000"/>
            <a:extLst>
              <a:ext uri="{28A0092B-C50C-407E-A947-70E740481C1C}">
                <a14:useLocalDpi xmlns:a14="http://schemas.microsoft.com/office/drawing/2010/main" val="0"/>
              </a:ext>
            </a:extLst>
          </a:blip>
          <a:srcRect l="5425" t="-1" r="27586" b="36601"/>
          <a:stretch/>
        </p:blipFill>
        <p:spPr>
          <a:xfrm>
            <a:off x="1" y="4905250"/>
            <a:ext cx="12191999" cy="1952749"/>
          </a:xfrm>
          <a:prstGeom prst="rect">
            <a:avLst/>
          </a:prstGeom>
        </p:spPr>
      </p:pic>
      <p:pic>
        <p:nvPicPr>
          <p:cNvPr id="6" name="Image 5">
            <a:extLst>
              <a:ext uri="{FF2B5EF4-FFF2-40B4-BE49-F238E27FC236}">
                <a16:creationId xmlns:a16="http://schemas.microsoft.com/office/drawing/2014/main" id="{3F3ACA08-A43E-95F5-FB48-0BC072E46CF3}"/>
              </a:ext>
            </a:extLst>
          </p:cNvPr>
          <p:cNvPicPr>
            <a:picLocks noChangeAspect="1"/>
          </p:cNvPicPr>
          <p:nvPr>
            <p:custDataLst>
              <p:tags r:id="rId2"/>
            </p:custDataLst>
          </p:nvPr>
        </p:nvPicPr>
        <p:blipFill>
          <a:blip r:embed="rId7">
            <a:alphaModFix amt="20000"/>
            <a:extLst>
              <a:ext uri="{28A0092B-C50C-407E-A947-70E740481C1C}">
                <a14:useLocalDpi xmlns:a14="http://schemas.microsoft.com/office/drawing/2010/main" val="0"/>
              </a:ext>
            </a:extLst>
          </a:blip>
          <a:srcRect l="15583" r="17430"/>
          <a:stretch/>
        </p:blipFill>
        <p:spPr>
          <a:xfrm>
            <a:off x="0" y="1786689"/>
            <a:ext cx="12192002" cy="3080084"/>
          </a:xfrm>
          <a:prstGeom prst="rect">
            <a:avLst/>
          </a:prstGeom>
        </p:spPr>
      </p:pic>
      <p:pic>
        <p:nvPicPr>
          <p:cNvPr id="4" name="Image 3">
            <a:extLst>
              <a:ext uri="{FF2B5EF4-FFF2-40B4-BE49-F238E27FC236}">
                <a16:creationId xmlns:a16="http://schemas.microsoft.com/office/drawing/2014/main" id="{54CDDDCD-496C-8060-B488-F03A3883BC8A}"/>
              </a:ext>
            </a:extLst>
          </p:cNvPr>
          <p:cNvPicPr>
            <a:picLocks noChangeAspect="1"/>
          </p:cNvPicPr>
          <p:nvPr>
            <p:custDataLst>
              <p:tags r:id="rId3"/>
            </p:custDataLst>
          </p:nvPr>
        </p:nvPicPr>
        <p:blipFill>
          <a:blip r:embed="rId7">
            <a:alphaModFix amt="20000"/>
            <a:extLst>
              <a:ext uri="{28A0092B-C50C-407E-A947-70E740481C1C}">
                <a14:useLocalDpi xmlns:a14="http://schemas.microsoft.com/office/drawing/2010/main" val="0"/>
              </a:ext>
            </a:extLst>
          </a:blip>
          <a:srcRect l="10923" t="38672" r="22091"/>
          <a:stretch/>
        </p:blipFill>
        <p:spPr>
          <a:xfrm>
            <a:off x="-1" y="-102269"/>
            <a:ext cx="12192001" cy="1888958"/>
          </a:xfrm>
          <a:prstGeom prst="rect">
            <a:avLst/>
          </a:prstGeom>
        </p:spPr>
      </p:pic>
      <p:sp>
        <p:nvSpPr>
          <p:cNvPr id="12" name="Organigramme : Données 11">
            <a:extLst>
              <a:ext uri="{FF2B5EF4-FFF2-40B4-BE49-F238E27FC236}">
                <a16:creationId xmlns:a16="http://schemas.microsoft.com/office/drawing/2014/main" id="{B1DF4B73-14D1-A6B8-B2B7-ACA4C8F95E3A}"/>
              </a:ext>
            </a:extLst>
          </p:cNvPr>
          <p:cNvSpPr/>
          <p:nvPr>
            <p:custDataLst>
              <p:tags r:id="rId4"/>
            </p:custDataLst>
          </p:nvPr>
        </p:nvSpPr>
        <p:spPr>
          <a:xfrm>
            <a:off x="-346629" y="-631070"/>
            <a:ext cx="9566070" cy="9400776"/>
          </a:xfrm>
          <a:prstGeom prst="flowChartInputOut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CA" sz="3600">
                <a:solidFill>
                  <a:srgbClr val="2F2F2F"/>
                </a:solidFill>
                <a:highlight>
                  <a:srgbClr val="FFFFFF"/>
                </a:highlight>
                <a:latin typeface="Segoe UI"/>
                <a:cs typeface="Segoe UI"/>
              </a:rPr>
              <a:t>En plus des autres dispositions, les stratégies organisationnelles permettant de réduire les risques psychosociaux du travail semblent être prometteuses pour prévenir la violence en milieu de travail. </a:t>
            </a:r>
            <a:r>
              <a:rPr lang="fr-CA" sz="2000">
                <a:solidFill>
                  <a:srgbClr val="2F2F2F"/>
                </a:solidFill>
                <a:highlight>
                  <a:srgbClr val="FFFFFF"/>
                </a:highlight>
                <a:latin typeface="Segoe UI"/>
                <a:cs typeface="Segoe UI"/>
              </a:rPr>
              <a:t>(INSPQ)</a:t>
            </a:r>
            <a:endParaRPr lang="fr-FR" sz="2800"/>
          </a:p>
          <a:p>
            <a:endParaRPr lang="fr-CA" sz="4000">
              <a:solidFill>
                <a:schemeClr val="tx1"/>
              </a:solidFill>
              <a:latin typeface="Arial"/>
              <a:cs typeface="Arial"/>
            </a:endParaRPr>
          </a:p>
          <a:p>
            <a:pPr algn="ctr"/>
            <a:endParaRPr lang="fr-CA"/>
          </a:p>
        </p:txBody>
      </p:sp>
    </p:spTree>
    <p:extLst>
      <p:ext uri="{BB962C8B-B14F-4D97-AF65-F5344CB8AC3E}">
        <p14:creationId xmlns:p14="http://schemas.microsoft.com/office/powerpoint/2010/main" val="3829247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66E17C-02CA-7F28-E117-1F35C6CF77D8}"/>
              </a:ext>
            </a:extLst>
          </p:cNvPr>
          <p:cNvSpPr>
            <a:spLocks noGrp="1"/>
          </p:cNvSpPr>
          <p:nvPr>
            <p:ph type="title"/>
            <p:custDataLst>
              <p:tags r:id="rId1"/>
            </p:custDataLst>
          </p:nvPr>
        </p:nvSpPr>
        <p:spPr/>
        <p:txBody>
          <a:bodyPr>
            <a:normAutofit/>
          </a:bodyPr>
          <a:lstStyle/>
          <a:p>
            <a:r>
              <a:rPr lang="fr-CA"/>
              <a:t>L’importance de la prévention</a:t>
            </a:r>
          </a:p>
        </p:txBody>
      </p:sp>
    </p:spTree>
    <p:extLst>
      <p:ext uri="{BB962C8B-B14F-4D97-AF65-F5344CB8AC3E}">
        <p14:creationId xmlns:p14="http://schemas.microsoft.com/office/powerpoint/2010/main" val="266938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8FEB6-C776-E97B-3848-57C7A541C43B}"/>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64C8FE6-E01F-B939-C784-5C92ED838D9D}"/>
              </a:ext>
            </a:extLst>
          </p:cNvPr>
          <p:cNvSpPr>
            <a:spLocks noGrp="1"/>
          </p:cNvSpPr>
          <p:nvPr>
            <p:ph type="title"/>
            <p:custDataLst>
              <p:tags r:id="rId1"/>
            </p:custDataLst>
          </p:nvPr>
        </p:nvSpPr>
        <p:spPr/>
        <p:txBody>
          <a:bodyPr/>
          <a:lstStyle/>
          <a:p>
            <a:r>
              <a:rPr lang="fr-CA">
                <a:latin typeface="Arial"/>
                <a:cs typeface="Arial"/>
              </a:rPr>
              <a:t>L’importance de la prévention</a:t>
            </a:r>
            <a:endParaRPr lang="fr-CA" sz="2400">
              <a:latin typeface="Arial"/>
              <a:cs typeface="Arial"/>
            </a:endParaRPr>
          </a:p>
        </p:txBody>
      </p:sp>
      <p:sp>
        <p:nvSpPr>
          <p:cNvPr id="3" name="Espace réservé du contenu 2">
            <a:extLst>
              <a:ext uri="{FF2B5EF4-FFF2-40B4-BE49-F238E27FC236}">
                <a16:creationId xmlns:a16="http://schemas.microsoft.com/office/drawing/2014/main" id="{1DD11B61-2A30-1D25-D711-58E4A984AC83}"/>
              </a:ext>
            </a:extLst>
          </p:cNvPr>
          <p:cNvSpPr>
            <a:spLocks noGrp="1"/>
          </p:cNvSpPr>
          <p:nvPr>
            <p:ph idx="1"/>
            <p:custDataLst>
              <p:tags r:id="rId2"/>
            </p:custDataLst>
          </p:nvPr>
        </p:nvSpPr>
        <p:spPr>
          <a:xfrm>
            <a:off x="368490" y="1566318"/>
            <a:ext cx="10985310" cy="4351338"/>
          </a:xfrm>
        </p:spPr>
        <p:txBody>
          <a:bodyPr vert="horz" lIns="91440" tIns="45720" rIns="91440" bIns="45720" rtlCol="0" anchor="t">
            <a:normAutofit/>
          </a:bodyPr>
          <a:lstStyle/>
          <a:p>
            <a:pPr marL="0" indent="0">
              <a:lnSpc>
                <a:spcPct val="100000"/>
              </a:lnSpc>
              <a:spcBef>
                <a:spcPts val="600"/>
              </a:spcBef>
              <a:spcAft>
                <a:spcPts val="600"/>
              </a:spcAft>
              <a:buNone/>
            </a:pPr>
            <a:endParaRPr lang="fr-CA" sz="2800" b="1"/>
          </a:p>
          <a:p>
            <a:pPr marL="0" indent="0">
              <a:buNone/>
            </a:pPr>
            <a:endParaRPr lang="fr-CA"/>
          </a:p>
        </p:txBody>
      </p:sp>
      <p:sp>
        <p:nvSpPr>
          <p:cNvPr id="5" name="Espace réservé du contenu 2">
            <a:extLst>
              <a:ext uri="{FF2B5EF4-FFF2-40B4-BE49-F238E27FC236}">
                <a16:creationId xmlns:a16="http://schemas.microsoft.com/office/drawing/2014/main" id="{FFA00247-B949-01AF-EC7B-3B2B8BEFCF02}"/>
              </a:ext>
            </a:extLst>
          </p:cNvPr>
          <p:cNvSpPr txBox="1">
            <a:spLocks/>
          </p:cNvSpPr>
          <p:nvPr>
            <p:custDataLst>
              <p:tags r:id="rId3"/>
            </p:custDataLst>
          </p:nvPr>
        </p:nvSpPr>
        <p:spPr>
          <a:xfrm>
            <a:off x="141895" y="1489830"/>
            <a:ext cx="11438499" cy="4846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a:t>Article 2 de la Loi sur la santé et la sécurité du travail (LSST)</a:t>
            </a:r>
          </a:p>
          <a:p>
            <a:pPr marL="0" indent="0">
              <a:buNone/>
            </a:pPr>
            <a:r>
              <a:rPr lang="fr-CA"/>
              <a:t>La présente loi a pour objet l’élimination à la source même des dangers pour la santé, la sécurité et l’intégrité physique et psychique des travailleurs.</a:t>
            </a:r>
          </a:p>
          <a:p>
            <a:pPr marL="0" indent="0">
              <a:buNone/>
            </a:pPr>
            <a:r>
              <a:rPr lang="fr-CA"/>
              <a:t>Elle établit les mécanismes de participation des travailleurs et de leurs associations, ainsi que des employeurs et de leurs associations à la réalisation de cet objet.</a:t>
            </a:r>
          </a:p>
          <a:p>
            <a:pPr marL="0" indent="0">
              <a:buFont typeface="Arial" panose="020B0604020202020204" pitchFamily="34" charset="0"/>
              <a:buNone/>
            </a:pPr>
            <a:endParaRPr lang="fr-CA"/>
          </a:p>
          <a:p>
            <a:pPr marL="0" indent="0">
              <a:buFont typeface="Arial" panose="020B0604020202020204" pitchFamily="34" charset="0"/>
              <a:buNone/>
            </a:pPr>
            <a:endParaRPr lang="fr-CA"/>
          </a:p>
        </p:txBody>
      </p:sp>
    </p:spTree>
    <p:extLst>
      <p:ext uri="{BB962C8B-B14F-4D97-AF65-F5344CB8AC3E}">
        <p14:creationId xmlns:p14="http://schemas.microsoft.com/office/powerpoint/2010/main" val="4205347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11143-3E52-1EC7-C520-2B55515E0BE4}"/>
            </a:ext>
          </a:extLst>
        </p:cNvPr>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B3FB375D-D75B-E643-E8D2-484CBAAF87F6}"/>
              </a:ext>
            </a:extLst>
          </p:cNvPr>
          <p:cNvGraphicFramePr/>
          <p:nvPr>
            <p:extLst>
              <p:ext uri="{D42A27DB-BD31-4B8C-83A1-F6EECF244321}">
                <p14:modId xmlns:p14="http://schemas.microsoft.com/office/powerpoint/2010/main" val="3916196932"/>
              </p:ext>
            </p:extLst>
          </p:nvPr>
        </p:nvGraphicFramePr>
        <p:xfrm>
          <a:off x="627888" y="393192"/>
          <a:ext cx="10725912" cy="69402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re 1">
            <a:extLst>
              <a:ext uri="{FF2B5EF4-FFF2-40B4-BE49-F238E27FC236}">
                <a16:creationId xmlns:a16="http://schemas.microsoft.com/office/drawing/2014/main" id="{823D535E-3C5C-E08D-3AB6-0670EBD7980D}"/>
              </a:ext>
            </a:extLst>
          </p:cNvPr>
          <p:cNvSpPr>
            <a:spLocks noGrp="1"/>
          </p:cNvSpPr>
          <p:nvPr>
            <p:ph type="title"/>
            <p:custDataLst>
              <p:tags r:id="rId1"/>
            </p:custDataLst>
          </p:nvPr>
        </p:nvSpPr>
        <p:spPr/>
        <p:txBody>
          <a:bodyPr/>
          <a:lstStyle/>
          <a:p>
            <a:r>
              <a:rPr lang="fr-CA">
                <a:latin typeface="Arial"/>
                <a:cs typeface="Arial"/>
              </a:rPr>
              <a:t>L’importance de la prévention</a:t>
            </a:r>
            <a:endParaRPr lang="fr-CA" sz="2400">
              <a:latin typeface="Arial"/>
              <a:cs typeface="Arial"/>
            </a:endParaRPr>
          </a:p>
        </p:txBody>
      </p:sp>
      <p:sp>
        <p:nvSpPr>
          <p:cNvPr id="3" name="Espace réservé du contenu 2">
            <a:extLst>
              <a:ext uri="{FF2B5EF4-FFF2-40B4-BE49-F238E27FC236}">
                <a16:creationId xmlns:a16="http://schemas.microsoft.com/office/drawing/2014/main" id="{75364016-48EA-597B-1003-DC33D22F0B8A}"/>
              </a:ext>
            </a:extLst>
          </p:cNvPr>
          <p:cNvSpPr>
            <a:spLocks noGrp="1"/>
          </p:cNvSpPr>
          <p:nvPr>
            <p:ph idx="1"/>
            <p:custDataLst>
              <p:tags r:id="rId2"/>
            </p:custDataLst>
          </p:nvPr>
        </p:nvSpPr>
        <p:spPr>
          <a:xfrm>
            <a:off x="368490" y="1687671"/>
            <a:ext cx="10985310" cy="4351338"/>
          </a:xfrm>
        </p:spPr>
        <p:txBody>
          <a:bodyPr vert="horz" lIns="91440" tIns="45720" rIns="91440" bIns="45720" rtlCol="0" anchor="t">
            <a:normAutofit/>
          </a:bodyPr>
          <a:lstStyle/>
          <a:p>
            <a:pPr marL="0" indent="0">
              <a:lnSpc>
                <a:spcPct val="100000"/>
              </a:lnSpc>
              <a:spcBef>
                <a:spcPts val="600"/>
              </a:spcBef>
              <a:spcAft>
                <a:spcPts val="600"/>
              </a:spcAft>
              <a:buNone/>
            </a:pPr>
            <a:endParaRPr lang="fr-CA" sz="2800" b="1"/>
          </a:p>
          <a:p>
            <a:pPr marL="0" indent="0">
              <a:buNone/>
            </a:pPr>
            <a:endParaRPr lang="fr-CA"/>
          </a:p>
        </p:txBody>
      </p:sp>
    </p:spTree>
    <p:extLst>
      <p:ext uri="{BB962C8B-B14F-4D97-AF65-F5344CB8AC3E}">
        <p14:creationId xmlns:p14="http://schemas.microsoft.com/office/powerpoint/2010/main" val="1854555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E26D7-698E-2B3E-8810-232A1C3F743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9A175DF-03E0-2121-16EE-17A4426875B6}"/>
              </a:ext>
            </a:extLst>
          </p:cNvPr>
          <p:cNvSpPr>
            <a:spLocks noGrp="1"/>
          </p:cNvSpPr>
          <p:nvPr>
            <p:ph type="title"/>
            <p:custDataLst>
              <p:tags r:id="rId1"/>
            </p:custDataLst>
          </p:nvPr>
        </p:nvSpPr>
        <p:spPr>
          <a:xfrm>
            <a:off x="368490" y="18255"/>
            <a:ext cx="10985310" cy="1325563"/>
          </a:xfrm>
        </p:spPr>
        <p:txBody>
          <a:bodyPr/>
          <a:lstStyle/>
          <a:p>
            <a:r>
              <a:rPr lang="fr-CA"/>
              <a:t>Des mesures de prévention?</a:t>
            </a:r>
          </a:p>
        </p:txBody>
      </p:sp>
      <p:sp>
        <p:nvSpPr>
          <p:cNvPr id="3" name="Espace réservé du contenu 2">
            <a:extLst>
              <a:ext uri="{FF2B5EF4-FFF2-40B4-BE49-F238E27FC236}">
                <a16:creationId xmlns:a16="http://schemas.microsoft.com/office/drawing/2014/main" id="{C505E3AA-697B-09EF-42B7-88360EA783FC}"/>
              </a:ext>
            </a:extLst>
          </p:cNvPr>
          <p:cNvSpPr>
            <a:spLocks noGrp="1"/>
          </p:cNvSpPr>
          <p:nvPr>
            <p:ph idx="1"/>
            <p:custDataLst>
              <p:tags r:id="rId2"/>
            </p:custDataLst>
          </p:nvPr>
        </p:nvSpPr>
        <p:spPr>
          <a:xfrm>
            <a:off x="237744" y="1508118"/>
            <a:ext cx="11438499" cy="4846962"/>
          </a:xfrm>
        </p:spPr>
        <p:txBody>
          <a:bodyPr>
            <a:normAutofit/>
          </a:bodyPr>
          <a:lstStyle/>
          <a:p>
            <a:pPr marL="0" indent="0">
              <a:buNone/>
            </a:pPr>
            <a:r>
              <a:rPr lang="fr-CA"/>
              <a:t>Vous êtes dans le local de diner et cette enseignante vient se confier à vous et vous demande ce que vous croyez qu’elle devrait faire.</a:t>
            </a:r>
          </a:p>
          <a:p>
            <a:pPr marL="0" indent="0">
              <a:buNone/>
            </a:pPr>
            <a:endParaRPr lang="fr-CA"/>
          </a:p>
          <a:p>
            <a:pPr marL="0" indent="0">
              <a:buNone/>
            </a:pPr>
            <a:r>
              <a:rPr lang="fr-CA"/>
              <a:t>A. Que pourriez-vous lui conseiller dans cette situation? </a:t>
            </a:r>
          </a:p>
          <a:p>
            <a:pPr marL="0" indent="0">
              <a:buNone/>
            </a:pPr>
            <a:endParaRPr lang="fr-CA"/>
          </a:p>
          <a:p>
            <a:pPr marL="0" indent="0">
              <a:buNone/>
            </a:pPr>
            <a:r>
              <a:rPr lang="fr-CA"/>
              <a:t>B. Que pourrait faire un employeur afin de prévenir une telle situation? </a:t>
            </a:r>
          </a:p>
          <a:p>
            <a:pPr marL="0" indent="0">
              <a:buNone/>
            </a:pPr>
            <a:endParaRPr lang="fr-CA"/>
          </a:p>
        </p:txBody>
      </p:sp>
    </p:spTree>
    <p:extLst>
      <p:ext uri="{BB962C8B-B14F-4D97-AF65-F5344CB8AC3E}">
        <p14:creationId xmlns:p14="http://schemas.microsoft.com/office/powerpoint/2010/main" val="2130236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F106B2-A959-940D-A1F6-E13E5D474656}"/>
              </a:ext>
            </a:extLst>
          </p:cNvPr>
          <p:cNvSpPr>
            <a:spLocks noGrp="1"/>
          </p:cNvSpPr>
          <p:nvPr>
            <p:ph type="title"/>
            <p:custDataLst>
              <p:tags r:id="rId1"/>
            </p:custDataLst>
          </p:nvPr>
        </p:nvSpPr>
        <p:spPr>
          <a:xfrm>
            <a:off x="768096" y="18255"/>
            <a:ext cx="10585704" cy="1325563"/>
          </a:xfrm>
        </p:spPr>
        <p:txBody>
          <a:bodyPr/>
          <a:lstStyle/>
          <a:p>
            <a:r>
              <a:rPr lang="fr-CA"/>
              <a:t>Éléments de réflexion</a:t>
            </a:r>
          </a:p>
        </p:txBody>
      </p:sp>
      <p:sp>
        <p:nvSpPr>
          <p:cNvPr id="3" name="Espace réservé du contenu 2">
            <a:extLst>
              <a:ext uri="{FF2B5EF4-FFF2-40B4-BE49-F238E27FC236}">
                <a16:creationId xmlns:a16="http://schemas.microsoft.com/office/drawing/2014/main" id="{D9A38B55-575E-9C70-DBBB-D8613960BFB1}"/>
              </a:ext>
            </a:extLst>
          </p:cNvPr>
          <p:cNvSpPr>
            <a:spLocks noGrp="1"/>
          </p:cNvSpPr>
          <p:nvPr>
            <p:ph idx="1"/>
            <p:custDataLst>
              <p:tags r:id="rId2"/>
            </p:custDataLst>
          </p:nvPr>
        </p:nvSpPr>
        <p:spPr>
          <a:xfrm>
            <a:off x="768096" y="1752101"/>
            <a:ext cx="10585704" cy="4552878"/>
          </a:xfrm>
        </p:spPr>
        <p:txBody>
          <a:bodyPr vert="horz" lIns="91440" tIns="45720" rIns="91440" bIns="45720" rtlCol="0" anchor="t">
            <a:noAutofit/>
          </a:bodyPr>
          <a:lstStyle/>
          <a:p>
            <a:pPr marL="514350" indent="-514350">
              <a:lnSpc>
                <a:spcPct val="100000"/>
              </a:lnSpc>
              <a:spcBef>
                <a:spcPts val="600"/>
              </a:spcBef>
              <a:spcAft>
                <a:spcPts val="600"/>
              </a:spcAft>
              <a:buAutoNum type="arabicPeriod"/>
            </a:pPr>
            <a:r>
              <a:rPr lang="fr-CA">
                <a:latin typeface="Arial"/>
                <a:cs typeface="Arial"/>
              </a:rPr>
              <a:t>La violence et les risques psychosociaux</a:t>
            </a:r>
          </a:p>
          <a:p>
            <a:pPr marL="514350" indent="-514350">
              <a:lnSpc>
                <a:spcPct val="100000"/>
              </a:lnSpc>
              <a:spcBef>
                <a:spcPts val="600"/>
              </a:spcBef>
              <a:spcAft>
                <a:spcPts val="600"/>
              </a:spcAft>
              <a:buAutoNum type="arabicPeriod"/>
            </a:pPr>
            <a:r>
              <a:rPr lang="fr-CA">
                <a:latin typeface="Arial"/>
                <a:cs typeface="Arial"/>
              </a:rPr>
              <a:t>L’importance de la prévention </a:t>
            </a:r>
          </a:p>
          <a:p>
            <a:pPr marL="514350" indent="-514350">
              <a:lnSpc>
                <a:spcPct val="100000"/>
              </a:lnSpc>
              <a:spcBef>
                <a:spcPts val="600"/>
              </a:spcBef>
              <a:spcAft>
                <a:spcPts val="600"/>
              </a:spcAft>
              <a:buAutoNum type="arabicPeriod"/>
            </a:pPr>
            <a:r>
              <a:rPr lang="fr-CA">
                <a:latin typeface="Arial"/>
                <a:cs typeface="Arial"/>
              </a:rPr>
              <a:t>Pistes d’action</a:t>
            </a:r>
          </a:p>
        </p:txBody>
      </p:sp>
    </p:spTree>
    <p:extLst>
      <p:ext uri="{BB962C8B-B14F-4D97-AF65-F5344CB8AC3E}">
        <p14:creationId xmlns:p14="http://schemas.microsoft.com/office/powerpoint/2010/main" val="2236933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BD5908-74D5-F98A-F630-751CC915625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036099C-6555-8F03-8F97-70516684BA0A}"/>
              </a:ext>
            </a:extLst>
          </p:cNvPr>
          <p:cNvSpPr>
            <a:spLocks noGrp="1"/>
          </p:cNvSpPr>
          <p:nvPr>
            <p:ph type="title"/>
            <p:custDataLst>
              <p:tags r:id="rId1"/>
            </p:custDataLst>
          </p:nvPr>
        </p:nvSpPr>
        <p:spPr>
          <a:xfrm>
            <a:off x="368490" y="18255"/>
            <a:ext cx="10985310" cy="1325563"/>
          </a:xfrm>
        </p:spPr>
        <p:txBody>
          <a:bodyPr/>
          <a:lstStyle/>
          <a:p>
            <a:r>
              <a:rPr lang="fr-CA"/>
              <a:t>Questions en plénière</a:t>
            </a:r>
          </a:p>
        </p:txBody>
      </p:sp>
      <p:sp>
        <p:nvSpPr>
          <p:cNvPr id="3" name="Espace réservé du contenu 2">
            <a:extLst>
              <a:ext uri="{FF2B5EF4-FFF2-40B4-BE49-F238E27FC236}">
                <a16:creationId xmlns:a16="http://schemas.microsoft.com/office/drawing/2014/main" id="{9DB019A0-DC80-0B21-813E-DC2C025A3B57}"/>
              </a:ext>
            </a:extLst>
          </p:cNvPr>
          <p:cNvSpPr>
            <a:spLocks noGrp="1"/>
          </p:cNvSpPr>
          <p:nvPr>
            <p:ph idx="1"/>
            <p:custDataLst>
              <p:tags r:id="rId2"/>
            </p:custDataLst>
          </p:nvPr>
        </p:nvSpPr>
        <p:spPr>
          <a:xfrm>
            <a:off x="205903" y="1636101"/>
            <a:ext cx="11438499" cy="5423067"/>
          </a:xfrm>
        </p:spPr>
        <p:txBody>
          <a:bodyPr>
            <a:normAutofit lnSpcReduction="10000"/>
          </a:bodyPr>
          <a:lstStyle/>
          <a:p>
            <a:pPr marL="514350" indent="-514350">
              <a:buFont typeface="+mj-lt"/>
              <a:buAutoNum type="arabicPeriod"/>
            </a:pPr>
            <a:r>
              <a:rPr lang="fr-CA"/>
              <a:t>Un enfant mord son éducatrice et on lui suggère de porter un manchon. Est-ce à privilégier comme mesure de prévention?</a:t>
            </a:r>
          </a:p>
          <a:p>
            <a:pPr marL="514350" indent="-514350">
              <a:buFont typeface="+mj-lt"/>
              <a:buAutoNum type="arabicPeriod"/>
            </a:pPr>
            <a:r>
              <a:rPr lang="fr-CA"/>
              <a:t>Une infirmière voit sa collègue se faire pousser brusquement au sol par un patient. Comme témoin, elle ne se sent pas bien après l’évènement. Peut-elle faire une déclaration? </a:t>
            </a:r>
          </a:p>
          <a:p>
            <a:pPr marL="514350" indent="-514350">
              <a:buFont typeface="+mj-lt"/>
              <a:buAutoNum type="arabicPeriod"/>
            </a:pPr>
            <a:r>
              <a:rPr lang="fr-CA"/>
              <a:t>Un comité de santé et de sécurité vient tout juste d’être formé dans un cégep. Les représentants de l’employeur refusent de traiter des risques psychosociaux et se concentrent sur les risques plus traditionnellement abordés en santé et sécurité. Existe-t-il des solutions pour dénouer l’impasse?</a:t>
            </a:r>
          </a:p>
          <a:p>
            <a:pPr marL="514350" indent="-514350">
              <a:buFont typeface="+mj-lt"/>
              <a:buAutoNum type="arabicPeriod"/>
            </a:pPr>
            <a:r>
              <a:rPr lang="fr-CA"/>
              <a:t>Un surveillant de dîner reçoit un coup de poing d’un parent mécontent alors qu’il retourne à la maison. Peut-il s’agir d’un accident de travail?</a:t>
            </a:r>
          </a:p>
          <a:p>
            <a:pPr marL="514350" indent="-514350">
              <a:buFont typeface="+mj-lt"/>
              <a:buAutoNum type="arabicPeriod"/>
            </a:pPr>
            <a:endParaRPr lang="fr-CA"/>
          </a:p>
          <a:p>
            <a:pPr marL="514350" indent="-514350">
              <a:buFont typeface="+mj-lt"/>
              <a:buAutoNum type="arabicPeriod"/>
            </a:pPr>
            <a:endParaRPr lang="fr-CA"/>
          </a:p>
          <a:p>
            <a:pPr marL="0" indent="0">
              <a:buNone/>
            </a:pPr>
            <a:endParaRPr lang="fr-CA"/>
          </a:p>
        </p:txBody>
      </p:sp>
    </p:spTree>
    <p:extLst>
      <p:ext uri="{BB962C8B-B14F-4D97-AF65-F5344CB8AC3E}">
        <p14:creationId xmlns:p14="http://schemas.microsoft.com/office/powerpoint/2010/main" val="2613448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F95BF-582E-F28A-20E2-9C5F12E6C98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A3E216C-76C2-8A06-9B42-0B64E5888AE0}"/>
              </a:ext>
            </a:extLst>
          </p:cNvPr>
          <p:cNvSpPr>
            <a:spLocks noGrp="1"/>
          </p:cNvSpPr>
          <p:nvPr>
            <p:ph type="title"/>
            <p:custDataLst>
              <p:tags r:id="rId1"/>
            </p:custDataLst>
          </p:nvPr>
        </p:nvSpPr>
        <p:spPr>
          <a:xfrm>
            <a:off x="368490" y="18255"/>
            <a:ext cx="10985310" cy="1325563"/>
          </a:xfrm>
        </p:spPr>
        <p:txBody>
          <a:bodyPr/>
          <a:lstStyle/>
          <a:p>
            <a:r>
              <a:rPr lang="fr-CA"/>
              <a:t>Questions en plénière (suite)</a:t>
            </a:r>
          </a:p>
        </p:txBody>
      </p:sp>
      <p:sp>
        <p:nvSpPr>
          <p:cNvPr id="3" name="Espace réservé du contenu 2">
            <a:extLst>
              <a:ext uri="{FF2B5EF4-FFF2-40B4-BE49-F238E27FC236}">
                <a16:creationId xmlns:a16="http://schemas.microsoft.com/office/drawing/2014/main" id="{0676DA04-D290-EB35-83DF-DAFD87F3C967}"/>
              </a:ext>
            </a:extLst>
          </p:cNvPr>
          <p:cNvSpPr>
            <a:spLocks noGrp="1"/>
          </p:cNvSpPr>
          <p:nvPr>
            <p:ph idx="1"/>
            <p:custDataLst>
              <p:tags r:id="rId2"/>
            </p:custDataLst>
          </p:nvPr>
        </p:nvSpPr>
        <p:spPr>
          <a:xfrm>
            <a:off x="246888" y="1526405"/>
            <a:ext cx="11438499" cy="5423067"/>
          </a:xfrm>
        </p:spPr>
        <p:txBody>
          <a:bodyPr>
            <a:normAutofit fontScale="92500" lnSpcReduction="10000"/>
          </a:bodyPr>
          <a:lstStyle/>
          <a:p>
            <a:pPr marL="514350" indent="-514350">
              <a:buFont typeface="+mj-lt"/>
              <a:buAutoNum type="arabicPeriod" startAt="5"/>
            </a:pPr>
            <a:r>
              <a:rPr lang="fr-CA"/>
              <a:t>Une conseillère en orientation reçoit un ballon sur la tête, apparemment à la suite d'une plaisanterie, et subit une commotion cérébrale qui guérit rapidement. Doit-elle déclarer cet incident et en discuter avec le représentant en santé et sécurité? </a:t>
            </a:r>
          </a:p>
          <a:p>
            <a:pPr marL="514350" indent="-514350">
              <a:buFont typeface="+mj-lt"/>
              <a:buAutoNum type="arabicPeriod" startAt="5"/>
            </a:pPr>
            <a:r>
              <a:rPr lang="fr-CA"/>
              <a:t>Un intervenant communautaire se fait crier dessus par un usager et craint que la situation dégénère. Une rencontre individuelle avec cette même personne est prévue le lendemain, mais il craint pour sa sécurité. Que peut-il faire? </a:t>
            </a:r>
          </a:p>
          <a:p>
            <a:pPr marL="514350" indent="-514350">
              <a:buFont typeface="+mj-lt"/>
              <a:buAutoNum type="arabicPeriod" startAt="5"/>
            </a:pPr>
            <a:r>
              <a:rPr lang="fr-CA"/>
              <a:t>Alors qu’une équipe de recherche universitaire est dans un moment charnière de leur projet, une personne de l’équipe est mise à l’écart et constamment dénigrée. Après une consultation médicale, elle est mise en arrêt de travail pour plusieurs semaines. Est-ce que l’employeur aurait pu agir malgré l’absence de plainte de harcèlement? </a:t>
            </a:r>
          </a:p>
          <a:p>
            <a:pPr marL="514350" indent="-514350">
              <a:buFont typeface="+mj-lt"/>
              <a:buAutoNum type="arabicPeriod" startAt="5"/>
            </a:pPr>
            <a:r>
              <a:rPr lang="fr-CA"/>
              <a:t>Faire de la prévention en santé et sécurité, c’est payant pour l’employeur. Vrai ou faux?</a:t>
            </a:r>
          </a:p>
          <a:p>
            <a:pPr marL="514350" indent="-514350">
              <a:buFont typeface="+mj-lt"/>
              <a:buAutoNum type="arabicPeriod" startAt="5"/>
            </a:pPr>
            <a:endParaRPr lang="fr-CA"/>
          </a:p>
          <a:p>
            <a:pPr marL="514350" indent="-514350">
              <a:buFont typeface="+mj-lt"/>
              <a:buAutoNum type="arabicPeriod" startAt="5"/>
            </a:pPr>
            <a:endParaRPr lang="fr-CA"/>
          </a:p>
          <a:p>
            <a:pPr marL="0" indent="0">
              <a:buNone/>
            </a:pPr>
            <a:endParaRPr lang="fr-CA"/>
          </a:p>
        </p:txBody>
      </p:sp>
    </p:spTree>
    <p:extLst>
      <p:ext uri="{BB962C8B-B14F-4D97-AF65-F5344CB8AC3E}">
        <p14:creationId xmlns:p14="http://schemas.microsoft.com/office/powerpoint/2010/main" val="732177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A03416-BECB-9086-78A1-C639E5DA6203}"/>
              </a:ext>
            </a:extLst>
          </p:cNvPr>
          <p:cNvSpPr>
            <a:spLocks noGrp="1"/>
          </p:cNvSpPr>
          <p:nvPr>
            <p:ph type="title"/>
            <p:custDataLst>
              <p:tags r:id="rId1"/>
            </p:custDataLst>
          </p:nvPr>
        </p:nvSpPr>
        <p:spPr/>
        <p:txBody>
          <a:bodyPr/>
          <a:lstStyle/>
          <a:p>
            <a:r>
              <a:rPr lang="fr-CA"/>
              <a:t>Pistes d’action</a:t>
            </a:r>
          </a:p>
        </p:txBody>
      </p:sp>
    </p:spTree>
    <p:extLst>
      <p:ext uri="{BB962C8B-B14F-4D97-AF65-F5344CB8AC3E}">
        <p14:creationId xmlns:p14="http://schemas.microsoft.com/office/powerpoint/2010/main" val="3832066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BE686-34B2-E955-6374-20390A4CA6C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AFDC7F7-A7EF-7280-3EBF-8FE8651E648A}"/>
              </a:ext>
            </a:extLst>
          </p:cNvPr>
          <p:cNvSpPr>
            <a:spLocks noGrp="1"/>
          </p:cNvSpPr>
          <p:nvPr>
            <p:ph type="title"/>
            <p:custDataLst>
              <p:tags r:id="rId1"/>
            </p:custDataLst>
          </p:nvPr>
        </p:nvSpPr>
        <p:spPr>
          <a:xfrm>
            <a:off x="409433" y="18255"/>
            <a:ext cx="10944367" cy="1325563"/>
          </a:xfrm>
        </p:spPr>
        <p:txBody>
          <a:bodyPr/>
          <a:lstStyle/>
          <a:p>
            <a:r>
              <a:rPr lang="fr-CA"/>
              <a:t>Pistes d’action</a:t>
            </a:r>
          </a:p>
        </p:txBody>
      </p:sp>
      <p:sp>
        <p:nvSpPr>
          <p:cNvPr id="5" name="Espace réservé du contenu 4">
            <a:extLst>
              <a:ext uri="{FF2B5EF4-FFF2-40B4-BE49-F238E27FC236}">
                <a16:creationId xmlns:a16="http://schemas.microsoft.com/office/drawing/2014/main" id="{5A1FCA58-B94A-25EE-8663-7E945EE099A2}"/>
              </a:ext>
            </a:extLst>
          </p:cNvPr>
          <p:cNvSpPr>
            <a:spLocks noGrp="1"/>
          </p:cNvSpPr>
          <p:nvPr>
            <p:ph idx="1"/>
          </p:nvPr>
        </p:nvSpPr>
        <p:spPr/>
        <p:txBody>
          <a:bodyPr>
            <a:normAutofit fontScale="92500" lnSpcReduction="20000"/>
          </a:bodyPr>
          <a:lstStyle/>
          <a:p>
            <a:r>
              <a:rPr lang="fr-CA"/>
              <a:t>Démarche de prévention</a:t>
            </a:r>
          </a:p>
          <a:p>
            <a:r>
              <a:rPr lang="fr-CA"/>
              <a:t>Hiérarchie des mesures de prévention</a:t>
            </a:r>
          </a:p>
          <a:p>
            <a:r>
              <a:rPr lang="fr-CA"/>
              <a:t>Programme de santé au travail (risques psychosociaux) et programme de prévention</a:t>
            </a:r>
          </a:p>
          <a:p>
            <a:r>
              <a:rPr lang="fr-CA"/>
              <a:t>Politiques internes et guides sur le sujet (</a:t>
            </a:r>
            <a:r>
              <a:rPr lang="fr-CA">
                <a:hlinkClick r:id="rId3"/>
              </a:rPr>
              <a:t>Agir contre la violence en milieu scolaire – Centrale des syndicats du Québec (CSQ)</a:t>
            </a:r>
            <a:r>
              <a:rPr lang="fr-CA"/>
              <a:t>)</a:t>
            </a:r>
          </a:p>
          <a:p>
            <a:r>
              <a:rPr lang="fr-CA"/>
              <a:t>Comité SST et représentant en SST</a:t>
            </a:r>
          </a:p>
          <a:p>
            <a:r>
              <a:rPr lang="fr-CA"/>
              <a:t>Action syndicale</a:t>
            </a:r>
          </a:p>
          <a:p>
            <a:r>
              <a:rPr lang="fr-CA"/>
              <a:t>Droit de refus</a:t>
            </a:r>
          </a:p>
          <a:p>
            <a:r>
              <a:rPr lang="fr-CA"/>
              <a:t>Déclaration des incidents</a:t>
            </a:r>
          </a:p>
          <a:p>
            <a:r>
              <a:rPr lang="fr-CA"/>
              <a:t>Réclamation à la CNESST</a:t>
            </a:r>
          </a:p>
          <a:p>
            <a:endParaRPr lang="fr-CA"/>
          </a:p>
        </p:txBody>
      </p:sp>
    </p:spTree>
    <p:extLst>
      <p:ext uri="{BB962C8B-B14F-4D97-AF65-F5344CB8AC3E}">
        <p14:creationId xmlns:p14="http://schemas.microsoft.com/office/powerpoint/2010/main" val="2795888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3EFBD-0E8A-E01F-ECA6-BE6375C2F8A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2A14F1D-6649-8D59-5707-A6A93F62BEB6}"/>
              </a:ext>
            </a:extLst>
          </p:cNvPr>
          <p:cNvSpPr>
            <a:spLocks noGrp="1"/>
          </p:cNvSpPr>
          <p:nvPr>
            <p:ph type="title"/>
            <p:custDataLst>
              <p:tags r:id="rId1"/>
            </p:custDataLst>
          </p:nvPr>
        </p:nvSpPr>
        <p:spPr>
          <a:xfrm>
            <a:off x="409433" y="18255"/>
            <a:ext cx="10944367" cy="1325563"/>
          </a:xfrm>
        </p:spPr>
        <p:txBody>
          <a:bodyPr/>
          <a:lstStyle/>
          <a:p>
            <a:r>
              <a:rPr lang="fr-CA"/>
              <a:t>Adopter et promouvoir une perspective globale en prévention de la violence</a:t>
            </a:r>
          </a:p>
        </p:txBody>
      </p:sp>
      <p:graphicFrame>
        <p:nvGraphicFramePr>
          <p:cNvPr id="4" name="Espace réservé du contenu 3">
            <a:extLst>
              <a:ext uri="{FF2B5EF4-FFF2-40B4-BE49-F238E27FC236}">
                <a16:creationId xmlns:a16="http://schemas.microsoft.com/office/drawing/2014/main" id="{6DC6D07C-94D7-8178-AA2A-D7C086073BCC}"/>
              </a:ext>
            </a:extLst>
          </p:cNvPr>
          <p:cNvGraphicFramePr>
            <a:graphicFrameLocks noGrp="1"/>
          </p:cNvGraphicFramePr>
          <p:nvPr>
            <p:ph idx="1"/>
            <p:extLst>
              <p:ext uri="{D42A27DB-BD31-4B8C-83A1-F6EECF244321}">
                <p14:modId xmlns:p14="http://schemas.microsoft.com/office/powerpoint/2010/main" val="296776610"/>
              </p:ext>
            </p:extLst>
          </p:nvPr>
        </p:nvGraphicFramePr>
        <p:xfrm>
          <a:off x="88392" y="1462690"/>
          <a:ext cx="12015216" cy="5194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1507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DC0A7E-9EF4-081C-5177-52419B1D2234}"/>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284A42B1-1B85-6286-B65C-A717DB6A24D8}"/>
              </a:ext>
            </a:extLst>
          </p:cNvPr>
          <p:cNvPicPr>
            <a:picLocks noChangeAspect="1"/>
          </p:cNvPicPr>
          <p:nvPr>
            <p:custDataLst>
              <p:tags r:id="rId1"/>
            </p:custDataLst>
          </p:nvPr>
        </p:nvPicPr>
        <p:blipFill>
          <a:blip r:embed="rId7">
            <a:alphaModFix amt="20000"/>
            <a:extLst>
              <a:ext uri="{28A0092B-C50C-407E-A947-70E740481C1C}">
                <a14:useLocalDpi xmlns:a14="http://schemas.microsoft.com/office/drawing/2010/main" val="0"/>
              </a:ext>
            </a:extLst>
          </a:blip>
          <a:srcRect l="5425" t="-1" r="27586" b="36601"/>
          <a:stretch/>
        </p:blipFill>
        <p:spPr>
          <a:xfrm>
            <a:off x="1" y="4905250"/>
            <a:ext cx="12191999" cy="1952749"/>
          </a:xfrm>
          <a:prstGeom prst="rect">
            <a:avLst/>
          </a:prstGeom>
        </p:spPr>
      </p:pic>
      <p:pic>
        <p:nvPicPr>
          <p:cNvPr id="6" name="Image 5">
            <a:extLst>
              <a:ext uri="{FF2B5EF4-FFF2-40B4-BE49-F238E27FC236}">
                <a16:creationId xmlns:a16="http://schemas.microsoft.com/office/drawing/2014/main" id="{792443B8-DB76-78E9-0FD8-8EF65CA156B2}"/>
              </a:ext>
            </a:extLst>
          </p:cNvPr>
          <p:cNvPicPr>
            <a:picLocks noChangeAspect="1"/>
          </p:cNvPicPr>
          <p:nvPr>
            <p:custDataLst>
              <p:tags r:id="rId2"/>
            </p:custDataLst>
          </p:nvPr>
        </p:nvPicPr>
        <p:blipFill>
          <a:blip r:embed="rId7">
            <a:alphaModFix amt="20000"/>
            <a:extLst>
              <a:ext uri="{28A0092B-C50C-407E-A947-70E740481C1C}">
                <a14:useLocalDpi xmlns:a14="http://schemas.microsoft.com/office/drawing/2010/main" val="0"/>
              </a:ext>
            </a:extLst>
          </a:blip>
          <a:srcRect l="15583" r="17430"/>
          <a:stretch/>
        </p:blipFill>
        <p:spPr>
          <a:xfrm>
            <a:off x="0" y="1786689"/>
            <a:ext cx="12192002" cy="3080084"/>
          </a:xfrm>
          <a:prstGeom prst="rect">
            <a:avLst/>
          </a:prstGeom>
        </p:spPr>
      </p:pic>
      <p:pic>
        <p:nvPicPr>
          <p:cNvPr id="4" name="Image 3">
            <a:extLst>
              <a:ext uri="{FF2B5EF4-FFF2-40B4-BE49-F238E27FC236}">
                <a16:creationId xmlns:a16="http://schemas.microsoft.com/office/drawing/2014/main" id="{734DE201-CFA6-C284-17EE-3C2E1743BC85}"/>
              </a:ext>
            </a:extLst>
          </p:cNvPr>
          <p:cNvPicPr>
            <a:picLocks noChangeAspect="1"/>
          </p:cNvPicPr>
          <p:nvPr>
            <p:custDataLst>
              <p:tags r:id="rId3"/>
            </p:custDataLst>
          </p:nvPr>
        </p:nvPicPr>
        <p:blipFill>
          <a:blip r:embed="rId7">
            <a:alphaModFix amt="20000"/>
            <a:extLst>
              <a:ext uri="{28A0092B-C50C-407E-A947-70E740481C1C}">
                <a14:useLocalDpi xmlns:a14="http://schemas.microsoft.com/office/drawing/2010/main" val="0"/>
              </a:ext>
            </a:extLst>
          </a:blip>
          <a:srcRect l="10923" t="38672" r="22091"/>
          <a:stretch/>
        </p:blipFill>
        <p:spPr>
          <a:xfrm>
            <a:off x="-1" y="-102269"/>
            <a:ext cx="12192001" cy="1888958"/>
          </a:xfrm>
          <a:prstGeom prst="rect">
            <a:avLst/>
          </a:prstGeom>
        </p:spPr>
      </p:pic>
      <p:sp>
        <p:nvSpPr>
          <p:cNvPr id="12" name="Organigramme : Données 11">
            <a:extLst>
              <a:ext uri="{FF2B5EF4-FFF2-40B4-BE49-F238E27FC236}">
                <a16:creationId xmlns:a16="http://schemas.microsoft.com/office/drawing/2014/main" id="{AF9C59BB-B859-E61B-C031-85FD81D7F3CC}"/>
              </a:ext>
            </a:extLst>
          </p:cNvPr>
          <p:cNvSpPr/>
          <p:nvPr>
            <p:custDataLst>
              <p:tags r:id="rId4"/>
            </p:custDataLst>
          </p:nvPr>
        </p:nvSpPr>
        <p:spPr>
          <a:xfrm>
            <a:off x="-300447" y="-850434"/>
            <a:ext cx="9566070" cy="9400776"/>
          </a:xfrm>
          <a:prstGeom prst="flowChartInputOut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CA" sz="3200">
                <a:solidFill>
                  <a:srgbClr val="000000"/>
                </a:solidFill>
                <a:highlight>
                  <a:srgbClr val="FFFFFF"/>
                </a:highlight>
                <a:latin typeface="Arial"/>
                <a:cs typeface="Arial"/>
              </a:rPr>
              <a:t>Les travailleuses et les travailleurs sont les mieux placés pour connaître les risques associés à l’exercice de leur fonction. L’expérience réelle du travail leur permet de mieux reconnaître les situations à risque pour leur santé mentale et peuvent proposer des améliorations et soumettre des idées de solutions pour corriger ces situations. (CNESST)</a:t>
            </a:r>
          </a:p>
          <a:p>
            <a:endParaRPr lang="fr-CA" sz="4000">
              <a:solidFill>
                <a:schemeClr val="tx1"/>
              </a:solidFill>
              <a:latin typeface="Arial"/>
              <a:cs typeface="Arial"/>
            </a:endParaRPr>
          </a:p>
          <a:p>
            <a:pPr algn="ctr"/>
            <a:endParaRPr lang="fr-CA"/>
          </a:p>
        </p:txBody>
      </p:sp>
    </p:spTree>
    <p:extLst>
      <p:ext uri="{BB962C8B-B14F-4D97-AF65-F5344CB8AC3E}">
        <p14:creationId xmlns:p14="http://schemas.microsoft.com/office/powerpoint/2010/main" val="2941041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age 3">
            <a:extLst>
              <a:ext uri="{FF2B5EF4-FFF2-40B4-BE49-F238E27FC236}">
                <a16:creationId xmlns:a16="http://schemas.microsoft.com/office/drawing/2014/main" id="{487E0681-6CB3-AF9F-2F15-5A9D270FBB68}"/>
              </a:ext>
            </a:extLst>
          </p:cNvPr>
          <p:cNvPicPr>
            <a:picLocks noChangeAspect="1"/>
          </p:cNvPicPr>
          <p:nvPr>
            <p:custDataLst>
              <p:tags r:id="rId2"/>
            </p:custDataLst>
          </p:nvPr>
        </p:nvPicPr>
        <p:blipFill>
          <a:blip r:embed="rId5"/>
          <a:srcRect r="425" b="-1"/>
          <a:stretch/>
        </p:blipFill>
        <p:spPr>
          <a:xfrm>
            <a:off x="20" y="1282"/>
            <a:ext cx="12191980" cy="6856718"/>
          </a:xfrm>
          <a:prstGeom prst="rect">
            <a:avLst/>
          </a:prstGeom>
        </p:spPr>
      </p:pic>
      <p:sp>
        <p:nvSpPr>
          <p:cNvPr id="3" name="Espace réservé du numéro de diapositive 2">
            <a:extLst>
              <a:ext uri="{FF2B5EF4-FFF2-40B4-BE49-F238E27FC236}">
                <a16:creationId xmlns:a16="http://schemas.microsoft.com/office/drawing/2014/main" id="{9E4E2580-AF7B-787A-D477-85D5316578D4}"/>
              </a:ext>
            </a:extLst>
          </p:cNvPr>
          <p:cNvSpPr>
            <a:spLocks noGrp="1"/>
          </p:cNvSpPr>
          <p:nvPr>
            <p:ph type="sldNum" sz="quarter" idx="12"/>
            <p:custDataLst>
              <p:tags r:id="rId3"/>
            </p:custDataLst>
          </p:nvPr>
        </p:nvSpPr>
        <p:spPr>
          <a:xfrm>
            <a:off x="8610600" y="6356350"/>
            <a:ext cx="2743200" cy="365125"/>
          </a:xfrm>
        </p:spPr>
        <p:txBody>
          <a:bodyPr vert="horz" lIns="91440" tIns="45720" rIns="91440" bIns="45720" rtlCol="0" anchor="ctr">
            <a:normAutofit/>
          </a:bodyPr>
          <a:lstStyle/>
          <a:p>
            <a:pPr>
              <a:spcAft>
                <a:spcPts val="600"/>
              </a:spcAft>
            </a:pPr>
            <a:fld id="{B5CEABB6-07DC-46E8-9B57-56EC44A396E5}" type="slidenum">
              <a:rPr lang="en-US" noProof="0">
                <a:solidFill>
                  <a:srgbClr val="FFFFFF"/>
                </a:solidFill>
              </a:rPr>
              <a:pPr>
                <a:spcAft>
                  <a:spcPts val="600"/>
                </a:spcAft>
              </a:pPr>
              <a:t>26</a:t>
            </a:fld>
            <a:endParaRPr lang="en-US" noProof="0">
              <a:solidFill>
                <a:srgbClr val="FFFFFF"/>
              </a:solidFill>
            </a:endParaRPr>
          </a:p>
        </p:txBody>
      </p:sp>
    </p:spTree>
    <p:extLst>
      <p:ext uri="{BB962C8B-B14F-4D97-AF65-F5344CB8AC3E}">
        <p14:creationId xmlns:p14="http://schemas.microsoft.com/office/powerpoint/2010/main" val="3052264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D0B3FD02-EE6C-0939-FE8A-3D310A5A1B3F}"/>
              </a:ext>
            </a:extLst>
          </p:cNvPr>
          <p:cNvSpPr>
            <a:spLocks noGrp="1"/>
          </p:cNvSpPr>
          <p:nvPr>
            <p:ph type="sldNum" sz="quarter" idx="12"/>
            <p:custDataLst>
              <p:tags r:id="rId1"/>
            </p:custDataLst>
          </p:nvPr>
        </p:nvSpPr>
        <p:spPr/>
        <p:txBody>
          <a:bodyPr/>
          <a:lstStyle/>
          <a:p>
            <a:pPr rtl="0"/>
            <a:fld id="{B5CEABB6-07DC-46E8-9B57-56EC44A396E5}" type="slidenum">
              <a:rPr lang="fr-CA" noProof="0" smtClean="0"/>
              <a:pPr rtl="0"/>
              <a:t>27</a:t>
            </a:fld>
            <a:endParaRPr lang="fr-CA" noProof="0"/>
          </a:p>
        </p:txBody>
      </p:sp>
      <p:pic>
        <p:nvPicPr>
          <p:cNvPr id="2" name="Image 1" descr="Une image contenant texte&#10;&#10;Description générée automatiquement">
            <a:extLst>
              <a:ext uri="{FF2B5EF4-FFF2-40B4-BE49-F238E27FC236}">
                <a16:creationId xmlns:a16="http://schemas.microsoft.com/office/drawing/2014/main" id="{3A146F50-864B-7EEB-0247-EEF074ADF9B1}"/>
              </a:ext>
            </a:extLst>
          </p:cNvPr>
          <p:cNvPicPr>
            <a:picLocks noChangeAspect="1"/>
          </p:cNvPicPr>
          <p:nvPr>
            <p:custDataLst>
              <p:tags r:id="rId2"/>
            </p:custDataLst>
          </p:nvPr>
        </p:nvPicPr>
        <p:blipFill>
          <a:blip r:embed="rId4"/>
          <a:stretch>
            <a:fillRect/>
          </a:stretch>
        </p:blipFill>
        <p:spPr>
          <a:xfrm>
            <a:off x="2059940" y="1007364"/>
            <a:ext cx="8072119" cy="4843271"/>
          </a:xfrm>
          <a:prstGeom prst="rect">
            <a:avLst/>
          </a:prstGeom>
        </p:spPr>
      </p:pic>
    </p:spTree>
    <p:extLst>
      <p:ext uri="{BB962C8B-B14F-4D97-AF65-F5344CB8AC3E}">
        <p14:creationId xmlns:p14="http://schemas.microsoft.com/office/powerpoint/2010/main" val="273351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2C352A27-E60E-FE6A-5AA1-3996A79BBC90}"/>
              </a:ext>
            </a:extLst>
          </p:cNvPr>
          <p:cNvPicPr>
            <a:picLocks noChangeAspect="1"/>
          </p:cNvPicPr>
          <p:nvPr>
            <p:custDataLst>
              <p:tags r:id="rId1"/>
            </p:custDataLst>
          </p:nvPr>
        </p:nvPicPr>
        <p:blipFill>
          <a:blip r:embed="rId7">
            <a:alphaModFix amt="20000"/>
            <a:extLst>
              <a:ext uri="{28A0092B-C50C-407E-A947-70E740481C1C}">
                <a14:useLocalDpi xmlns:a14="http://schemas.microsoft.com/office/drawing/2010/main" val="0"/>
              </a:ext>
            </a:extLst>
          </a:blip>
          <a:srcRect l="5425" t="-1" r="27586" b="36601"/>
          <a:stretch/>
        </p:blipFill>
        <p:spPr>
          <a:xfrm>
            <a:off x="1" y="4905250"/>
            <a:ext cx="12191999" cy="1952749"/>
          </a:xfrm>
          <a:prstGeom prst="rect">
            <a:avLst/>
          </a:prstGeom>
        </p:spPr>
      </p:pic>
      <p:pic>
        <p:nvPicPr>
          <p:cNvPr id="6" name="Image 5">
            <a:extLst>
              <a:ext uri="{FF2B5EF4-FFF2-40B4-BE49-F238E27FC236}">
                <a16:creationId xmlns:a16="http://schemas.microsoft.com/office/drawing/2014/main" id="{7DE5AFC6-4D95-A360-6529-9492A7BC57BC}"/>
              </a:ext>
            </a:extLst>
          </p:cNvPr>
          <p:cNvPicPr>
            <a:picLocks noChangeAspect="1"/>
          </p:cNvPicPr>
          <p:nvPr>
            <p:custDataLst>
              <p:tags r:id="rId2"/>
            </p:custDataLst>
          </p:nvPr>
        </p:nvPicPr>
        <p:blipFill>
          <a:blip r:embed="rId7">
            <a:alphaModFix amt="20000"/>
            <a:extLst>
              <a:ext uri="{28A0092B-C50C-407E-A947-70E740481C1C}">
                <a14:useLocalDpi xmlns:a14="http://schemas.microsoft.com/office/drawing/2010/main" val="0"/>
              </a:ext>
            </a:extLst>
          </a:blip>
          <a:srcRect l="15583" r="17430"/>
          <a:stretch/>
        </p:blipFill>
        <p:spPr>
          <a:xfrm>
            <a:off x="0" y="1786689"/>
            <a:ext cx="12192002" cy="3080084"/>
          </a:xfrm>
          <a:prstGeom prst="rect">
            <a:avLst/>
          </a:prstGeom>
        </p:spPr>
      </p:pic>
      <p:pic>
        <p:nvPicPr>
          <p:cNvPr id="4" name="Image 3">
            <a:extLst>
              <a:ext uri="{FF2B5EF4-FFF2-40B4-BE49-F238E27FC236}">
                <a16:creationId xmlns:a16="http://schemas.microsoft.com/office/drawing/2014/main" id="{F74A803A-F7B6-DFDA-FFCB-B964800D6729}"/>
              </a:ext>
            </a:extLst>
          </p:cNvPr>
          <p:cNvPicPr>
            <a:picLocks noChangeAspect="1"/>
          </p:cNvPicPr>
          <p:nvPr>
            <p:custDataLst>
              <p:tags r:id="rId3"/>
            </p:custDataLst>
          </p:nvPr>
        </p:nvPicPr>
        <p:blipFill>
          <a:blip r:embed="rId7">
            <a:alphaModFix amt="20000"/>
            <a:extLst>
              <a:ext uri="{28A0092B-C50C-407E-A947-70E740481C1C}">
                <a14:useLocalDpi xmlns:a14="http://schemas.microsoft.com/office/drawing/2010/main" val="0"/>
              </a:ext>
            </a:extLst>
          </a:blip>
          <a:srcRect l="10923" t="38672" r="22091"/>
          <a:stretch/>
        </p:blipFill>
        <p:spPr>
          <a:xfrm>
            <a:off x="-1" y="-102269"/>
            <a:ext cx="12192001" cy="1888958"/>
          </a:xfrm>
          <a:prstGeom prst="rect">
            <a:avLst/>
          </a:prstGeom>
        </p:spPr>
      </p:pic>
      <p:sp>
        <p:nvSpPr>
          <p:cNvPr id="12" name="Organigramme : Données 11">
            <a:extLst>
              <a:ext uri="{FF2B5EF4-FFF2-40B4-BE49-F238E27FC236}">
                <a16:creationId xmlns:a16="http://schemas.microsoft.com/office/drawing/2014/main" id="{449F4845-FCBA-4BA4-CF1C-B1E060B17538}"/>
              </a:ext>
            </a:extLst>
          </p:cNvPr>
          <p:cNvSpPr/>
          <p:nvPr>
            <p:custDataLst>
              <p:tags r:id="rId4"/>
            </p:custDataLst>
          </p:nvPr>
        </p:nvSpPr>
        <p:spPr>
          <a:xfrm>
            <a:off x="-246875" y="-990180"/>
            <a:ext cx="9566070" cy="9400776"/>
          </a:xfrm>
          <a:prstGeom prst="flowChartInputOutp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fr-CA" sz="2800">
                <a:solidFill>
                  <a:srgbClr val="414141"/>
                </a:solidFill>
                <a:highlight>
                  <a:srgbClr val="FFFFFF"/>
                </a:highlight>
                <a:latin typeface="Arial"/>
                <a:ea typeface="Roboto"/>
                <a:cs typeface="Roboto"/>
              </a:rPr>
              <a:t>La violence en milieu de travail peut prendre différentes formes. Toute forme de violence doit être dénoncée, car elle peut nuire à l’intégrité physique ou psychologique de la personne qui la subit. (CNESST)</a:t>
            </a:r>
            <a:endParaRPr lang="fr-FR" sz="2800">
              <a:solidFill>
                <a:srgbClr val="414141"/>
              </a:solidFill>
              <a:latin typeface="Arial"/>
              <a:ea typeface="Roboto"/>
              <a:cs typeface="Roboto"/>
            </a:endParaRPr>
          </a:p>
          <a:p>
            <a:endParaRPr lang="fr-CA" sz="2800">
              <a:solidFill>
                <a:srgbClr val="2F2F2F"/>
              </a:solidFill>
              <a:highlight>
                <a:srgbClr val="FFFFFF"/>
              </a:highlight>
              <a:latin typeface="Arial"/>
              <a:cs typeface="Segoe UI"/>
            </a:endParaRPr>
          </a:p>
          <a:p>
            <a:r>
              <a:rPr lang="fr-CA" sz="2800">
                <a:solidFill>
                  <a:srgbClr val="2F2F2F"/>
                </a:solidFill>
                <a:highlight>
                  <a:srgbClr val="FFFFFF"/>
                </a:highlight>
                <a:latin typeface="Arial"/>
                <a:cs typeface="Segoe UI"/>
              </a:rPr>
              <a:t>Les conséquences de la violence psychologique sur la santé peuvent être aussi sévères que celles associées à la violence physique. (INSPQ)</a:t>
            </a:r>
            <a:endParaRPr lang="fr-FR" sz="2800">
              <a:latin typeface="Arial"/>
              <a:cs typeface="Arial"/>
            </a:endParaRPr>
          </a:p>
          <a:p>
            <a:endParaRPr lang="fr-CA" sz="2800">
              <a:solidFill>
                <a:schemeClr val="tx1"/>
              </a:solidFill>
              <a:latin typeface="Arial"/>
              <a:cs typeface="Arial"/>
            </a:endParaRPr>
          </a:p>
          <a:p>
            <a:pPr algn="ctr"/>
            <a:endParaRPr lang="fr-CA"/>
          </a:p>
        </p:txBody>
      </p:sp>
    </p:spTree>
    <p:extLst>
      <p:ext uri="{BB962C8B-B14F-4D97-AF65-F5344CB8AC3E}">
        <p14:creationId xmlns:p14="http://schemas.microsoft.com/office/powerpoint/2010/main" val="2077622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01D87-1A6C-4E16-7314-708D159EE82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46096EC-3BA7-35DF-73C2-71D31B51E6E8}"/>
              </a:ext>
            </a:extLst>
          </p:cNvPr>
          <p:cNvSpPr>
            <a:spLocks noGrp="1"/>
          </p:cNvSpPr>
          <p:nvPr>
            <p:ph type="title"/>
            <p:custDataLst>
              <p:tags r:id="rId1"/>
            </p:custDataLst>
          </p:nvPr>
        </p:nvSpPr>
        <p:spPr/>
        <p:txBody>
          <a:bodyPr>
            <a:normAutofit fontScale="90000"/>
          </a:bodyPr>
          <a:lstStyle/>
          <a:p>
            <a:r>
              <a:rPr lang="fr-CA"/>
              <a:t>La violence et les risques psychosociaux</a:t>
            </a:r>
            <a:br>
              <a:rPr lang="fr-CA"/>
            </a:br>
            <a:endParaRPr lang="fr-CA"/>
          </a:p>
        </p:txBody>
      </p:sp>
    </p:spTree>
    <p:extLst>
      <p:ext uri="{BB962C8B-B14F-4D97-AF65-F5344CB8AC3E}">
        <p14:creationId xmlns:p14="http://schemas.microsoft.com/office/powerpoint/2010/main" val="231440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BE8F0F-1300-E9E6-557A-35F464AE69E8}"/>
              </a:ext>
            </a:extLst>
          </p:cNvPr>
          <p:cNvSpPr>
            <a:spLocks noGrp="1"/>
          </p:cNvSpPr>
          <p:nvPr>
            <p:ph type="title"/>
          </p:nvPr>
        </p:nvSpPr>
        <p:spPr/>
        <p:txBody>
          <a:bodyPr/>
          <a:lstStyle/>
          <a:p>
            <a:r>
              <a:rPr lang="fr-CA">
                <a:latin typeface="Arial"/>
                <a:cs typeface="Arial"/>
              </a:rPr>
              <a:t>Identifier les aspects problématiques ou risqués de cette situation</a:t>
            </a:r>
            <a:endParaRPr lang="fr-CA">
              <a:highlight>
                <a:srgbClr val="FFFF00"/>
              </a:highlight>
            </a:endParaRPr>
          </a:p>
        </p:txBody>
      </p:sp>
      <p:sp>
        <p:nvSpPr>
          <p:cNvPr id="5" name="ZoneTexte 4">
            <a:extLst>
              <a:ext uri="{FF2B5EF4-FFF2-40B4-BE49-F238E27FC236}">
                <a16:creationId xmlns:a16="http://schemas.microsoft.com/office/drawing/2014/main" id="{77A6EBE2-CF64-DF79-6C85-21B77DA5B282}"/>
              </a:ext>
            </a:extLst>
          </p:cNvPr>
          <p:cNvSpPr txBox="1"/>
          <p:nvPr/>
        </p:nvSpPr>
        <p:spPr>
          <a:xfrm>
            <a:off x="0" y="1334324"/>
            <a:ext cx="11998642" cy="6130268"/>
          </a:xfrm>
          <a:prstGeom prst="rect">
            <a:avLst/>
          </a:prstGeom>
          <a:noFill/>
        </p:spPr>
        <p:txBody>
          <a:bodyPr wrap="square">
            <a:spAutoFit/>
          </a:bodyPr>
          <a:lstStyle/>
          <a:p>
            <a:pPr>
              <a:lnSpc>
                <a:spcPct val="115000"/>
              </a:lnSpc>
              <a:spcAft>
                <a:spcPts val="800"/>
              </a:spcAft>
              <a:buNone/>
            </a:pPr>
            <a:r>
              <a:rPr lang="fr-CA" sz="2500" kern="100">
                <a:effectLst/>
                <a:latin typeface="Arial" panose="020B0604020202020204" pitchFamily="34" charset="0"/>
                <a:ea typeface="Aptos" panose="020B0004020202020204" pitchFamily="34" charset="0"/>
                <a:cs typeface="Arial" panose="020B0604020202020204" pitchFamily="34" charset="0"/>
              </a:rPr>
              <a:t>Une enseignante </a:t>
            </a:r>
            <a:r>
              <a:rPr lang="fr-CA" sz="2500" b="1" kern="100">
                <a:effectLst/>
                <a:latin typeface="Arial" panose="020B0604020202020204" pitchFamily="34" charset="0"/>
                <a:ea typeface="Aptos" panose="020B0004020202020204" pitchFamily="34" charset="0"/>
                <a:cs typeface="Arial" panose="020B0604020202020204" pitchFamily="34" charset="0"/>
              </a:rPr>
              <a:t>nouvellement arrivée </a:t>
            </a:r>
            <a:r>
              <a:rPr lang="fr-CA" sz="2500" kern="100">
                <a:effectLst/>
                <a:latin typeface="Arial" panose="020B0604020202020204" pitchFamily="34" charset="0"/>
                <a:ea typeface="Aptos" panose="020B0004020202020204" pitchFamily="34" charset="0"/>
                <a:cs typeface="Arial" panose="020B0604020202020204" pitchFamily="34" charset="0"/>
              </a:rPr>
              <a:t>dans une école vit une </a:t>
            </a:r>
            <a:r>
              <a:rPr lang="fr-CA" sz="2500" b="1" kern="100">
                <a:effectLst/>
                <a:latin typeface="Arial" panose="020B0604020202020204" pitchFamily="34" charset="0"/>
                <a:ea typeface="Aptos" panose="020B0004020202020204" pitchFamily="34" charset="0"/>
                <a:cs typeface="Arial" panose="020B0604020202020204" pitchFamily="34" charset="0"/>
              </a:rPr>
              <a:t>situation difficile </a:t>
            </a:r>
            <a:r>
              <a:rPr lang="fr-CA" sz="2500" kern="100">
                <a:effectLst/>
                <a:latin typeface="Arial" panose="020B0604020202020204" pitchFamily="34" charset="0"/>
                <a:ea typeface="Aptos" panose="020B0004020202020204" pitchFamily="34" charset="0"/>
                <a:cs typeface="Arial" panose="020B0604020202020204" pitchFamily="34" charset="0"/>
              </a:rPr>
              <a:t>avec un élève qui lui a craché dessus et commence à la </a:t>
            </a:r>
            <a:r>
              <a:rPr lang="fr-CA" sz="2500" b="1" kern="100">
                <a:effectLst/>
                <a:latin typeface="Arial" panose="020B0604020202020204" pitchFamily="34" charset="0"/>
                <a:ea typeface="Aptos" panose="020B0004020202020204" pitchFamily="34" charset="0"/>
                <a:cs typeface="Arial" panose="020B0604020202020204" pitchFamily="34" charset="0"/>
              </a:rPr>
              <a:t>menacer. </a:t>
            </a:r>
            <a:r>
              <a:rPr lang="fr-CA" sz="2500" kern="100">
                <a:effectLst/>
                <a:latin typeface="Arial" panose="020B0604020202020204" pitchFamily="34" charset="0"/>
                <a:ea typeface="Aptos" panose="020B0004020202020204" pitchFamily="34" charset="0"/>
                <a:cs typeface="Arial" panose="020B0604020202020204" pitchFamily="34" charset="0"/>
              </a:rPr>
              <a:t>Très </a:t>
            </a:r>
            <a:r>
              <a:rPr lang="fr-CA" sz="2500" b="1" kern="100">
                <a:effectLst/>
                <a:latin typeface="Arial" panose="020B0604020202020204" pitchFamily="34" charset="0"/>
                <a:ea typeface="Aptos" panose="020B0004020202020204" pitchFamily="34" charset="0"/>
                <a:cs typeface="Arial" panose="020B0604020202020204" pitchFamily="34" charset="0"/>
              </a:rPr>
              <a:t>stressée,</a:t>
            </a:r>
            <a:r>
              <a:rPr lang="fr-CA" sz="2500" kern="100">
                <a:effectLst/>
                <a:latin typeface="Arial" panose="020B0604020202020204" pitchFamily="34" charset="0"/>
                <a:ea typeface="Aptos" panose="020B0004020202020204" pitchFamily="34" charset="0"/>
                <a:cs typeface="Arial" panose="020B0604020202020204" pitchFamily="34" charset="0"/>
              </a:rPr>
              <a:t> elle </a:t>
            </a:r>
            <a:r>
              <a:rPr lang="fr-CA" sz="2500" b="1" kern="100">
                <a:effectLst/>
                <a:latin typeface="Arial" panose="020B0604020202020204" pitchFamily="34" charset="0"/>
                <a:ea typeface="Aptos" panose="020B0004020202020204" pitchFamily="34" charset="0"/>
                <a:cs typeface="Arial" panose="020B0604020202020204" pitchFamily="34" charset="0"/>
              </a:rPr>
              <a:t>craint que la situation dégénère.</a:t>
            </a:r>
            <a:endParaRPr lang="fr-CA" sz="25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fr-CA" sz="2500" kern="100">
                <a:effectLst/>
                <a:latin typeface="Arial" panose="020B0604020202020204" pitchFamily="34" charset="0"/>
                <a:ea typeface="Aptos" panose="020B0004020202020204" pitchFamily="34" charset="0"/>
                <a:cs typeface="Arial" panose="020B0604020202020204" pitchFamily="34" charset="0"/>
              </a:rPr>
              <a:t>Elle </a:t>
            </a:r>
            <a:r>
              <a:rPr lang="fr-CA" sz="2500" kern="100">
                <a:latin typeface="Arial" panose="020B0604020202020204" pitchFamily="34" charset="0"/>
                <a:ea typeface="Aptos" panose="020B0004020202020204" pitchFamily="34" charset="0"/>
                <a:cs typeface="Arial" panose="020B0604020202020204" pitchFamily="34" charset="0"/>
              </a:rPr>
              <a:t>pense</a:t>
            </a:r>
            <a:r>
              <a:rPr lang="fr-CA" sz="2500" kern="100">
                <a:effectLst/>
                <a:latin typeface="Arial" panose="020B0604020202020204" pitchFamily="34" charset="0"/>
                <a:ea typeface="Aptos" panose="020B0004020202020204" pitchFamily="34" charset="0"/>
                <a:cs typeface="Arial" panose="020B0604020202020204" pitchFamily="34" charset="0"/>
              </a:rPr>
              <a:t> que les </a:t>
            </a:r>
            <a:r>
              <a:rPr lang="fr-CA" sz="2500" b="1" kern="100">
                <a:effectLst/>
                <a:latin typeface="Arial" panose="020B0604020202020204" pitchFamily="34" charset="0"/>
                <a:ea typeface="Aptos" panose="020B0004020202020204" pitchFamily="34" charset="0"/>
                <a:cs typeface="Arial" panose="020B0604020202020204" pitchFamily="34" charset="0"/>
              </a:rPr>
              <a:t>relations</a:t>
            </a:r>
            <a:r>
              <a:rPr lang="fr-CA" sz="2500" kern="100">
                <a:effectLst/>
                <a:latin typeface="Arial" panose="020B0604020202020204" pitchFamily="34" charset="0"/>
                <a:ea typeface="Aptos" panose="020B0004020202020204" pitchFamily="34" charset="0"/>
                <a:cs typeface="Arial" panose="020B0604020202020204" pitchFamily="34" charset="0"/>
              </a:rPr>
              <a:t> de cet élève sont</a:t>
            </a:r>
            <a:r>
              <a:rPr lang="fr-CA" sz="2500" b="1" kern="100">
                <a:effectLst/>
                <a:latin typeface="Arial" panose="020B0604020202020204" pitchFamily="34" charset="0"/>
                <a:ea typeface="Aptos" panose="020B0004020202020204" pitchFamily="34" charset="0"/>
                <a:cs typeface="Arial" panose="020B0604020202020204" pitchFamily="34" charset="0"/>
              </a:rPr>
              <a:t> tendues</a:t>
            </a:r>
            <a:r>
              <a:rPr lang="fr-CA" sz="2500" kern="100">
                <a:effectLst/>
                <a:latin typeface="Arial" panose="020B0604020202020204" pitchFamily="34" charset="0"/>
                <a:ea typeface="Aptos" panose="020B0004020202020204" pitchFamily="34" charset="0"/>
                <a:cs typeface="Arial" panose="020B0604020202020204" pitchFamily="34" charset="0"/>
              </a:rPr>
              <a:t> avec </a:t>
            </a:r>
            <a:r>
              <a:rPr lang="fr-CA" sz="2500" b="1" kern="100">
                <a:effectLst/>
                <a:latin typeface="Arial" panose="020B0604020202020204" pitchFamily="34" charset="0"/>
                <a:ea typeface="Aptos" panose="020B0004020202020204" pitchFamily="34" charset="0"/>
                <a:cs typeface="Arial" panose="020B0604020202020204" pitchFamily="34" charset="0"/>
              </a:rPr>
              <a:t>d’autres intervenants,</a:t>
            </a:r>
            <a:r>
              <a:rPr lang="fr-CA" sz="2500" kern="100">
                <a:effectLst/>
                <a:latin typeface="Arial" panose="020B0604020202020204" pitchFamily="34" charset="0"/>
                <a:ea typeface="Aptos" panose="020B0004020202020204" pitchFamily="34" charset="0"/>
                <a:cs typeface="Arial" panose="020B0604020202020204" pitchFamily="34" charset="0"/>
              </a:rPr>
              <a:t> mais </a:t>
            </a:r>
            <a:r>
              <a:rPr lang="fr-CA" sz="2500" b="1" kern="100">
                <a:effectLst/>
                <a:latin typeface="Arial" panose="020B0604020202020204" pitchFamily="34" charset="0"/>
                <a:ea typeface="Aptos" panose="020B0004020202020204" pitchFamily="34" charset="0"/>
                <a:cs typeface="Arial" panose="020B0604020202020204" pitchFamily="34" charset="0"/>
              </a:rPr>
              <a:t>hésite à intervenir davantage</a:t>
            </a:r>
            <a:r>
              <a:rPr lang="fr-CA" sz="2500" kern="100">
                <a:effectLst/>
                <a:latin typeface="Arial" panose="020B0604020202020204" pitchFamily="34" charset="0"/>
                <a:ea typeface="Aptos" panose="020B0004020202020204" pitchFamily="34" charset="0"/>
                <a:cs typeface="Arial" panose="020B0604020202020204" pitchFamily="34" charset="0"/>
              </a:rPr>
              <a:t>. Elle n’a </a:t>
            </a:r>
            <a:r>
              <a:rPr lang="fr-CA" sz="2500" b="1" kern="100">
                <a:effectLst/>
                <a:latin typeface="Arial" panose="020B0604020202020204" pitchFamily="34" charset="0"/>
                <a:ea typeface="Aptos" panose="020B0004020202020204" pitchFamily="34" charset="0"/>
                <a:cs typeface="Arial" panose="020B0604020202020204" pitchFamily="34" charset="0"/>
              </a:rPr>
              <a:t>pas de poste permanent, </a:t>
            </a:r>
            <a:r>
              <a:rPr lang="fr-CA" sz="2500" kern="100">
                <a:effectLst/>
                <a:latin typeface="Arial" panose="020B0604020202020204" pitchFamily="34" charset="0"/>
                <a:ea typeface="Aptos" panose="020B0004020202020204" pitchFamily="34" charset="0"/>
                <a:cs typeface="Arial" panose="020B0604020202020204" pitchFamily="34" charset="0"/>
              </a:rPr>
              <a:t>doute de </a:t>
            </a:r>
            <a:r>
              <a:rPr lang="fr-CA" sz="2500" b="1" kern="100">
                <a:effectLst/>
                <a:latin typeface="Arial" panose="020B0604020202020204" pitchFamily="34" charset="0"/>
                <a:ea typeface="Aptos" panose="020B0004020202020204" pitchFamily="34" charset="0"/>
                <a:cs typeface="Arial" panose="020B0604020202020204" pitchFamily="34" charset="0"/>
              </a:rPr>
              <a:t>ses compétences</a:t>
            </a:r>
            <a:r>
              <a:rPr lang="fr-CA" sz="2500" kern="100">
                <a:effectLst/>
                <a:latin typeface="Arial" panose="020B0604020202020204" pitchFamily="34" charset="0"/>
                <a:ea typeface="Aptos" panose="020B0004020202020204" pitchFamily="34" charset="0"/>
                <a:cs typeface="Arial" panose="020B0604020202020204" pitchFamily="34" charset="0"/>
              </a:rPr>
              <a:t> après avoir </a:t>
            </a:r>
            <a:r>
              <a:rPr lang="fr-CA" sz="2500" b="1" kern="100">
                <a:effectLst/>
                <a:latin typeface="Arial" panose="020B0604020202020204" pitchFamily="34" charset="0"/>
                <a:ea typeface="Aptos" panose="020B0004020202020204" pitchFamily="34" charset="0"/>
                <a:cs typeface="Arial" panose="020B0604020202020204" pitchFamily="34" charset="0"/>
              </a:rPr>
              <a:t>entendu des commentaires à son sujet</a:t>
            </a:r>
            <a:r>
              <a:rPr lang="fr-CA" sz="2500" kern="100">
                <a:effectLst/>
                <a:latin typeface="Arial" panose="020B0604020202020204" pitchFamily="34" charset="0"/>
                <a:ea typeface="Aptos" panose="020B0004020202020204" pitchFamily="34" charset="0"/>
                <a:cs typeface="Arial" panose="020B0604020202020204" pitchFamily="34" charset="0"/>
              </a:rPr>
              <a:t> entre sa directrice et des collègues et se dit que l’élève ne lui a pas fait de </a:t>
            </a:r>
            <a:r>
              <a:rPr lang="fr-CA" sz="2500" b="1" kern="100">
                <a:effectLst/>
                <a:latin typeface="Arial" panose="020B0604020202020204" pitchFamily="34" charset="0"/>
                <a:ea typeface="Aptos" panose="020B0004020202020204" pitchFamily="34" charset="0"/>
                <a:cs typeface="Arial" panose="020B0604020202020204" pitchFamily="34" charset="0"/>
              </a:rPr>
              <a:t>violence physique</a:t>
            </a:r>
            <a:r>
              <a:rPr lang="fr-CA" sz="2500" kern="100">
                <a:effectLst/>
                <a:latin typeface="Arial" panose="020B0604020202020204" pitchFamily="34" charset="0"/>
                <a:ea typeface="Aptos" panose="020B0004020202020204" pitchFamily="34" charset="0"/>
                <a:cs typeface="Arial" panose="020B0604020202020204" pitchFamily="34" charset="0"/>
              </a:rPr>
              <a:t>. </a:t>
            </a:r>
            <a:r>
              <a:rPr lang="fr-CA" sz="2500" kern="100">
                <a:latin typeface="Arial" panose="020B0604020202020204" pitchFamily="34" charset="0"/>
                <a:ea typeface="Aptos" panose="020B0004020202020204" pitchFamily="34" charset="0"/>
                <a:cs typeface="Arial" panose="020B0604020202020204" pitchFamily="34" charset="0"/>
              </a:rPr>
              <a:t>Elle ne veut pas non plus </a:t>
            </a:r>
            <a:r>
              <a:rPr lang="fr-CA" sz="2500" b="1" kern="100">
                <a:latin typeface="Arial" panose="020B0604020202020204" pitchFamily="34" charset="0"/>
                <a:ea typeface="Aptos" panose="020B0004020202020204" pitchFamily="34" charset="0"/>
                <a:cs typeface="Arial" panose="020B0604020202020204" pitchFamily="34" charset="0"/>
              </a:rPr>
              <a:t>nuire</a:t>
            </a:r>
            <a:r>
              <a:rPr lang="fr-CA" sz="2500" kern="100">
                <a:latin typeface="Arial" panose="020B0604020202020204" pitchFamily="34" charset="0"/>
                <a:ea typeface="Aptos" panose="020B0004020202020204" pitchFamily="34" charset="0"/>
                <a:cs typeface="Arial" panose="020B0604020202020204" pitchFamily="34" charset="0"/>
              </a:rPr>
              <a:t> à son </a:t>
            </a:r>
            <a:r>
              <a:rPr lang="fr-CA" sz="2500" b="1" kern="100">
                <a:latin typeface="Arial" panose="020B0604020202020204" pitchFamily="34" charset="0"/>
                <a:ea typeface="Aptos" panose="020B0004020202020204" pitchFamily="34" charset="0"/>
                <a:cs typeface="Arial" panose="020B0604020202020204" pitchFamily="34" charset="0"/>
              </a:rPr>
              <a:t>cheminement scolaire.</a:t>
            </a:r>
            <a:r>
              <a:rPr lang="fr-CA" sz="2500">
                <a:latin typeface="Arial" panose="020B0604020202020204" pitchFamily="34" charset="0"/>
                <a:cs typeface="Arial" panose="020B0604020202020204" pitchFamily="34" charset="0"/>
              </a:rPr>
              <a:t> </a:t>
            </a:r>
            <a:endParaRPr lang="fr-CA" sz="2500" kern="100">
              <a:effectLst/>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pPr>
            <a:r>
              <a:rPr lang="fr-CA" sz="2500">
                <a:latin typeface="Arial" panose="020B0604020202020204" pitchFamily="34" charset="0"/>
                <a:cs typeface="Arial" panose="020B0604020202020204" pitchFamily="34" charset="0"/>
              </a:rPr>
              <a:t>Elle consacre presque tout son temps libre à </a:t>
            </a:r>
            <a:r>
              <a:rPr lang="fr-CA" sz="2500" b="1">
                <a:latin typeface="Arial" panose="020B0604020202020204" pitchFamily="34" charset="0"/>
                <a:cs typeface="Arial" panose="020B0604020202020204" pitchFamily="34" charset="0"/>
              </a:rPr>
              <a:t>préparer ses cours, </a:t>
            </a:r>
            <a:r>
              <a:rPr lang="fr-CA" sz="2500">
                <a:latin typeface="Arial" panose="020B0604020202020204" pitchFamily="34" charset="0"/>
                <a:cs typeface="Arial" panose="020B0604020202020204" pitchFamily="34" charset="0"/>
              </a:rPr>
              <a:t>gère plusieurs élèves présentant des </a:t>
            </a:r>
            <a:r>
              <a:rPr lang="fr-CA" sz="2500" b="1">
                <a:latin typeface="Arial" panose="020B0604020202020204" pitchFamily="34" charset="0"/>
                <a:cs typeface="Arial" panose="020B0604020202020204" pitchFamily="34" charset="0"/>
              </a:rPr>
              <a:t>défis importants </a:t>
            </a:r>
            <a:r>
              <a:rPr lang="fr-CA" sz="2500">
                <a:latin typeface="Arial" panose="020B0604020202020204" pitchFamily="34" charset="0"/>
                <a:cs typeface="Arial" panose="020B0604020202020204" pitchFamily="34" charset="0"/>
              </a:rPr>
              <a:t>et, la dernière fois qu’elle a </a:t>
            </a:r>
            <a:r>
              <a:rPr lang="fr-CA" sz="2500" b="1">
                <a:latin typeface="Arial" panose="020B0604020202020204" pitchFamily="34" charset="0"/>
                <a:cs typeface="Arial" panose="020B0604020202020204" pitchFamily="34" charset="0"/>
              </a:rPr>
              <a:t>tenté de retirer un élève </a:t>
            </a:r>
            <a:r>
              <a:rPr lang="fr-CA" sz="2500">
                <a:latin typeface="Arial" panose="020B0604020202020204" pitchFamily="34" charset="0"/>
                <a:cs typeface="Arial" panose="020B0604020202020204" pitchFamily="34" charset="0"/>
              </a:rPr>
              <a:t>momentanément, </a:t>
            </a:r>
            <a:r>
              <a:rPr lang="fr-CA" sz="2500" b="1">
                <a:latin typeface="Arial" panose="020B0604020202020204" pitchFamily="34" charset="0"/>
                <a:cs typeface="Arial" panose="020B0604020202020204" pitchFamily="34" charset="0"/>
              </a:rPr>
              <a:t>personne n’a pu intervenir.</a:t>
            </a:r>
            <a:endParaRPr lang="fr-CA" sz="2500" b="1" kern="100">
              <a:latin typeface="Arial" panose="020B0604020202020204" pitchFamily="34" charset="0"/>
              <a:ea typeface="Aptos" panose="020B0004020202020204" pitchFamily="34" charset="0"/>
              <a:cs typeface="Arial" panose="020B0604020202020204" pitchFamily="34" charset="0"/>
            </a:endParaRPr>
          </a:p>
          <a:p>
            <a:pPr>
              <a:lnSpc>
                <a:spcPct val="115000"/>
              </a:lnSpc>
              <a:spcAft>
                <a:spcPts val="800"/>
              </a:spcAft>
              <a:buNone/>
            </a:pPr>
            <a:endParaRPr lang="fr-CA" sz="2600" kern="10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943661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6F847-18CA-4754-138D-FCE5B27A67E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E9E48CA-F1F9-B55D-532C-783B6B22CAAB}"/>
              </a:ext>
            </a:extLst>
          </p:cNvPr>
          <p:cNvSpPr>
            <a:spLocks noGrp="1"/>
          </p:cNvSpPr>
          <p:nvPr>
            <p:ph type="ctrTitle"/>
            <p:custDataLst>
              <p:tags r:id="rId1"/>
            </p:custDataLst>
          </p:nvPr>
        </p:nvSpPr>
        <p:spPr>
          <a:xfrm>
            <a:off x="5586967" y="1870309"/>
            <a:ext cx="5998840" cy="2353103"/>
          </a:xfrm>
          <a:noFill/>
        </p:spPr>
        <p:txBody>
          <a:bodyPr>
            <a:normAutofit/>
          </a:bodyPr>
          <a:lstStyle/>
          <a:p>
            <a:pPr algn="l"/>
            <a:r>
              <a:rPr lang="fr-CA" sz="5400"/>
              <a:t>Violence et harcèlement</a:t>
            </a:r>
            <a:endParaRPr lang="fr-CA" sz="4400"/>
          </a:p>
        </p:txBody>
      </p:sp>
      <p:pic>
        <p:nvPicPr>
          <p:cNvPr id="11266" name="Picture 2">
            <a:extLst>
              <a:ext uri="{FF2B5EF4-FFF2-40B4-BE49-F238E27FC236}">
                <a16:creationId xmlns:a16="http://schemas.microsoft.com/office/drawing/2014/main" id="{6B76966A-9911-3BFE-20A7-A8DFF3D1A851}"/>
              </a:ext>
            </a:extLst>
          </p:cNvPr>
          <p:cNvPicPr>
            <a:picLocks noChangeAspect="1" noChangeArrowheads="1"/>
          </p:cNvPicPr>
          <p:nvPr>
            <p:custDataLst>
              <p:tags r:id="rId2"/>
            </p:custDataLst>
          </p:nvPr>
        </p:nvPicPr>
        <p:blipFill rotWithShape="1">
          <a:blip r:embed="rId4">
            <a:extLst>
              <a:ext uri="{28A0092B-C50C-407E-A947-70E740481C1C}">
                <a14:useLocalDpi xmlns:a14="http://schemas.microsoft.com/office/drawing/2010/main" val="0"/>
              </a:ext>
            </a:extLst>
          </a:blip>
          <a:srcRect b="11443"/>
          <a:stretch/>
        </p:blipFill>
        <p:spPr bwMode="auto">
          <a:xfrm>
            <a:off x="-238623" y="-914400"/>
            <a:ext cx="6233796" cy="8298000"/>
          </a:xfrm>
          <a:prstGeom prst="parallelogram">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274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ADB787-751C-14CD-3BE3-7C2C16AD91D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44C714F-98C2-B875-6C9F-B21670D0E584}"/>
              </a:ext>
            </a:extLst>
          </p:cNvPr>
          <p:cNvSpPr>
            <a:spLocks noGrp="1"/>
          </p:cNvSpPr>
          <p:nvPr>
            <p:ph type="title"/>
            <p:custDataLst>
              <p:tags r:id="rId1"/>
            </p:custDataLst>
          </p:nvPr>
        </p:nvSpPr>
        <p:spPr>
          <a:xfrm>
            <a:off x="368490" y="18255"/>
            <a:ext cx="10985310" cy="1325563"/>
          </a:xfrm>
        </p:spPr>
        <p:txBody>
          <a:bodyPr/>
          <a:lstStyle/>
          <a:p>
            <a:r>
              <a:rPr lang="fr-CA"/>
              <a:t>Violence et harcèlement</a:t>
            </a:r>
          </a:p>
        </p:txBody>
      </p:sp>
      <p:sp>
        <p:nvSpPr>
          <p:cNvPr id="3" name="Espace réservé du contenu 2">
            <a:extLst>
              <a:ext uri="{FF2B5EF4-FFF2-40B4-BE49-F238E27FC236}">
                <a16:creationId xmlns:a16="http://schemas.microsoft.com/office/drawing/2014/main" id="{681068D9-948D-6063-95B3-154F10002361}"/>
              </a:ext>
            </a:extLst>
          </p:cNvPr>
          <p:cNvSpPr>
            <a:spLocks noGrp="1"/>
          </p:cNvSpPr>
          <p:nvPr>
            <p:ph idx="1"/>
            <p:custDataLst>
              <p:tags r:id="rId2"/>
            </p:custDataLst>
          </p:nvPr>
        </p:nvSpPr>
        <p:spPr>
          <a:xfrm>
            <a:off x="141895" y="1508118"/>
            <a:ext cx="11438499" cy="4604837"/>
          </a:xfrm>
        </p:spPr>
        <p:txBody>
          <a:bodyPr>
            <a:normAutofit/>
          </a:bodyPr>
          <a:lstStyle/>
          <a:p>
            <a:pPr marL="0" lvl="2" indent="0">
              <a:lnSpc>
                <a:spcPct val="100000"/>
              </a:lnSpc>
              <a:spcBef>
                <a:spcPts val="600"/>
              </a:spcBef>
              <a:spcAft>
                <a:spcPts val="600"/>
              </a:spcAft>
              <a:buNone/>
            </a:pPr>
            <a:r>
              <a:rPr lang="fr-FR" sz="3200"/>
              <a:t>« L’expression </a:t>
            </a:r>
            <a:r>
              <a:rPr lang="fr-FR" sz="3200" b="1"/>
              <a:t>violence et harcèlement </a:t>
            </a:r>
            <a:r>
              <a:rPr lang="fr-FR" sz="3200"/>
              <a:t>dans le monde du travail s’entend d’un ensemble de comportements et de pratiques inacceptables, ou de menaces de tels comportements et pratiques, qu’ils se produisent à une seule occasion ou de manière répétée, qui ont pour but de causer, causent ou sont susceptibles de causer un dommage d’ordre physique, psychologique, sexuel ou économique, et comprend la violence et le harcèlement fondés sur le genre. » </a:t>
            </a:r>
          </a:p>
          <a:p>
            <a:pPr marL="0" lvl="2" indent="0">
              <a:lnSpc>
                <a:spcPct val="100000"/>
              </a:lnSpc>
              <a:spcBef>
                <a:spcPts val="600"/>
              </a:spcBef>
              <a:spcAft>
                <a:spcPts val="600"/>
              </a:spcAft>
              <a:buNone/>
            </a:pPr>
            <a:r>
              <a:rPr lang="fr-CA"/>
              <a:t>(OIT, 2023)</a:t>
            </a:r>
          </a:p>
          <a:p>
            <a:endParaRPr lang="fr-CA"/>
          </a:p>
        </p:txBody>
      </p:sp>
    </p:spTree>
    <p:extLst>
      <p:ext uri="{BB962C8B-B14F-4D97-AF65-F5344CB8AC3E}">
        <p14:creationId xmlns:p14="http://schemas.microsoft.com/office/powerpoint/2010/main" val="2119754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1311C-0E45-E497-ECCC-E509B0BD0AA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A561336-98A1-8AD7-669A-48D394AED82F}"/>
              </a:ext>
            </a:extLst>
          </p:cNvPr>
          <p:cNvSpPr>
            <a:spLocks noGrp="1"/>
          </p:cNvSpPr>
          <p:nvPr>
            <p:ph type="ctrTitle"/>
            <p:custDataLst>
              <p:tags r:id="rId1"/>
            </p:custDataLst>
          </p:nvPr>
        </p:nvSpPr>
        <p:spPr>
          <a:xfrm>
            <a:off x="5586967" y="1870309"/>
            <a:ext cx="5998840" cy="2353103"/>
          </a:xfrm>
          <a:noFill/>
        </p:spPr>
        <p:txBody>
          <a:bodyPr>
            <a:normAutofit/>
          </a:bodyPr>
          <a:lstStyle/>
          <a:p>
            <a:pPr algn="l"/>
            <a:r>
              <a:rPr lang="fr-CA" sz="5400"/>
              <a:t>Le faible soutien </a:t>
            </a:r>
            <a:br>
              <a:rPr lang="fr-CA" sz="5400"/>
            </a:br>
            <a:r>
              <a:rPr lang="fr-CA" sz="5400"/>
              <a:t>des collègues et du supérieur</a:t>
            </a:r>
            <a:endParaRPr lang="fr-CA" sz="4400"/>
          </a:p>
        </p:txBody>
      </p:sp>
      <p:pic>
        <p:nvPicPr>
          <p:cNvPr id="10242" name="Picture 2">
            <a:extLst>
              <a:ext uri="{FF2B5EF4-FFF2-40B4-BE49-F238E27FC236}">
                <a16:creationId xmlns:a16="http://schemas.microsoft.com/office/drawing/2014/main" id="{88368C09-523B-F335-878C-5271C10A53AA}"/>
              </a:ext>
            </a:extLst>
          </p:cNvPr>
          <p:cNvPicPr>
            <a:picLocks noChangeAspect="1" noChangeArrowheads="1"/>
          </p:cNvPicPr>
          <p:nvPr>
            <p:custDataLst>
              <p:tags r:id="rId2"/>
            </p:custDataLst>
          </p:nvPr>
        </p:nvPicPr>
        <p:blipFill rotWithShape="1">
          <a:blip r:embed="rId4">
            <a:extLst>
              <a:ext uri="{28A0092B-C50C-407E-A947-70E740481C1C}">
                <a14:useLocalDpi xmlns:a14="http://schemas.microsoft.com/office/drawing/2010/main" val="0"/>
              </a:ext>
            </a:extLst>
          </a:blip>
          <a:srcRect b="10846"/>
          <a:stretch/>
        </p:blipFill>
        <p:spPr bwMode="auto">
          <a:xfrm>
            <a:off x="-321854" y="-842831"/>
            <a:ext cx="6192051" cy="8298000"/>
          </a:xfrm>
          <a:prstGeom prst="parallelogram">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111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D9D36D6-2AC5-46A1-A849-4C82D5264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D82F87A-D818-F85E-074D-41D13E44F551}"/>
              </a:ext>
            </a:extLst>
          </p:cNvPr>
          <p:cNvSpPr>
            <a:spLocks noGrp="1"/>
          </p:cNvSpPr>
          <p:nvPr>
            <p:ph type="ctrTitle"/>
            <p:custDataLst>
              <p:tags r:id="rId2"/>
            </p:custDataLst>
          </p:nvPr>
        </p:nvSpPr>
        <p:spPr>
          <a:xfrm>
            <a:off x="5859922" y="1757432"/>
            <a:ext cx="5998840" cy="3343135"/>
          </a:xfrm>
          <a:noFill/>
        </p:spPr>
        <p:txBody>
          <a:bodyPr>
            <a:normAutofit/>
          </a:bodyPr>
          <a:lstStyle/>
          <a:p>
            <a:pPr algn="l"/>
            <a:r>
              <a:rPr lang="fr-CA" sz="5400"/>
              <a:t>Charge de travail élevée et contraintes de temps</a:t>
            </a:r>
            <a:endParaRPr lang="fr-CA" sz="5200"/>
          </a:p>
        </p:txBody>
      </p:sp>
      <p:pic>
        <p:nvPicPr>
          <p:cNvPr id="3074" name="Picture 2">
            <a:extLst>
              <a:ext uri="{FF2B5EF4-FFF2-40B4-BE49-F238E27FC236}">
                <a16:creationId xmlns:a16="http://schemas.microsoft.com/office/drawing/2014/main" id="{8D9D28F8-C6D7-39A2-00FD-72BC588B0486}"/>
              </a:ext>
            </a:extLst>
          </p:cNvPr>
          <p:cNvPicPr>
            <a:picLocks noChangeAspect="1" noChangeArrowheads="1"/>
          </p:cNvPicPr>
          <p:nvPr>
            <p:custDataLst>
              <p:tags r:id="rId3"/>
            </p:custDataLst>
          </p:nvPr>
        </p:nvPicPr>
        <p:blipFill rotWithShape="1">
          <a:blip r:embed="rId5">
            <a:extLst>
              <a:ext uri="{28A0092B-C50C-407E-A947-70E740481C1C}">
                <a14:useLocalDpi xmlns:a14="http://schemas.microsoft.com/office/drawing/2010/main" val="0"/>
              </a:ext>
            </a:extLst>
          </a:blip>
          <a:srcRect t="2834" r="2" b="11010"/>
          <a:stretch/>
        </p:blipFill>
        <p:spPr bwMode="auto">
          <a:xfrm>
            <a:off x="-140776" y="-1112109"/>
            <a:ext cx="6405098" cy="8298597"/>
          </a:xfrm>
          <a:prstGeom prst="parallelogram">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0960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8"/>
</p:tagLst>
</file>

<file path=ppt/tags/tag18.xml><?xml version="1.0" encoding="utf-8"?>
<p:tagLst xmlns:a="http://schemas.openxmlformats.org/drawingml/2006/main" xmlns:r="http://schemas.openxmlformats.org/officeDocument/2006/relationships" xmlns:p="http://schemas.openxmlformats.org/presentationml/2006/main">
  <p:tag name="NUM" val="9"/>
</p:tagLst>
</file>

<file path=ppt/tags/tag19.xml><?xml version="1.0" encoding="utf-8"?>
<p:tagLst xmlns:a="http://schemas.openxmlformats.org/drawingml/2006/main" xmlns:r="http://schemas.openxmlformats.org/officeDocument/2006/relationships" xmlns:p="http://schemas.openxmlformats.org/presentationml/2006/main">
  <p:tag name="NUM" val="10"/>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4"/>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9DB0F1EBD11448A355A5F0112A0162" ma:contentTypeVersion="8" ma:contentTypeDescription="Crée un document." ma:contentTypeScope="" ma:versionID="445aec2032bc1b05eadf417aa192e0bc">
  <xsd:schema xmlns:xsd="http://www.w3.org/2001/XMLSchema" xmlns:xs="http://www.w3.org/2001/XMLSchema" xmlns:p="http://schemas.microsoft.com/office/2006/metadata/properties" xmlns:ns2="dc06e792-3df1-4150-9cbd-76997002671e" targetNamespace="http://schemas.microsoft.com/office/2006/metadata/properties" ma:root="true" ma:fieldsID="af196085142e32f4f01be284c0846b9b" ns2:_="">
    <xsd:import namespace="dc06e792-3df1-4150-9cbd-76997002671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06e792-3df1-4150-9cbd-7699700267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529DFF-905C-43A7-81AC-A00219AFB7E2}">
  <ds:schemaRefs>
    <ds:schemaRef ds:uri="http://schemas.openxmlformats.org/package/2006/metadata/core-properties"/>
    <ds:schemaRef ds:uri="http://www.w3.org/XML/1998/namespace"/>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6585b4c0-1b82-4614-b822-470707d8bbfe"/>
    <ds:schemaRef ds:uri="4d6ca1d1-e04e-4c57-8618-c3f058499350"/>
    <ds:schemaRef ds:uri="http://purl.org/dc/terms/"/>
  </ds:schemaRefs>
</ds:datastoreItem>
</file>

<file path=customXml/itemProps2.xml><?xml version="1.0" encoding="utf-8"?>
<ds:datastoreItem xmlns:ds="http://schemas.openxmlformats.org/officeDocument/2006/customXml" ds:itemID="{C91503E3-9A22-4940-8C16-7AFCE3E15C71}"/>
</file>

<file path=customXml/itemProps3.xml><?xml version="1.0" encoding="utf-8"?>
<ds:datastoreItem xmlns:ds="http://schemas.openxmlformats.org/officeDocument/2006/customXml" ds:itemID="{F3BDABEC-4CD7-4E08-AB9C-71AED8AE0DFB}">
  <ds:schemaRefs>
    <ds:schemaRef ds:uri="http://schemas.microsoft.com/sharepoint/v3/contenttype/forms"/>
  </ds:schemaRefs>
</ds:datastoreItem>
</file>

<file path=docMetadata/LabelInfo.xml><?xml version="1.0" encoding="utf-8"?>
<clbl:labelList xmlns:clbl="http://schemas.microsoft.com/office/2020/mipLabelMetadata">
  <clbl:label id="{f6fdb3b2-8627-411b-9af1-04540f5ff4ea}" enabled="0" method="" siteId="{f6fdb3b2-8627-411b-9af1-04540f5ff4ea}" removed="1"/>
</clbl:labelList>
</file>

<file path=docProps/app.xml><?xml version="1.0" encoding="utf-8"?>
<Properties xmlns="http://schemas.openxmlformats.org/officeDocument/2006/extended-properties" xmlns:vt="http://schemas.openxmlformats.org/officeDocument/2006/docPropsVTypes">
  <TotalTime>0</TotalTime>
  <Words>1088</Words>
  <Application>Microsoft Office PowerPoint</Application>
  <PresentationFormat>Grand écran</PresentationFormat>
  <Paragraphs>93</Paragraphs>
  <Slides>27</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27</vt:i4>
      </vt:variant>
    </vt:vector>
  </HeadingPairs>
  <TitlesOfParts>
    <vt:vector size="33" baseType="lpstr">
      <vt:lpstr>Aptos</vt:lpstr>
      <vt:lpstr>Arial</vt:lpstr>
      <vt:lpstr>Arial Nova Cond</vt:lpstr>
      <vt:lpstr>Calibri</vt:lpstr>
      <vt:lpstr>Segoe UI</vt:lpstr>
      <vt:lpstr>Thème Office</vt:lpstr>
      <vt:lpstr>Aiguiser ses réflexes : prévention de la violence au travail</vt:lpstr>
      <vt:lpstr>Éléments de réflexion</vt:lpstr>
      <vt:lpstr>Présentation PowerPoint</vt:lpstr>
      <vt:lpstr>La violence et les risques psychosociaux </vt:lpstr>
      <vt:lpstr>Identifier les aspects problématiques ou risqués de cette situation</vt:lpstr>
      <vt:lpstr>Violence et harcèlement</vt:lpstr>
      <vt:lpstr>Violence et harcèlement</vt:lpstr>
      <vt:lpstr>Le faible soutien  des collègues et du supérieur</vt:lpstr>
      <vt:lpstr>Charge de travail élevée et contraintes de temps</vt:lpstr>
      <vt:lpstr>Peu d’autonomie et d’influence dans le travail</vt:lpstr>
      <vt:lpstr>L’insécurité d’emploi</vt:lpstr>
      <vt:lpstr>Peu de justice organisationnelle</vt:lpstr>
      <vt:lpstr>La faible reconnaissance des efforts et des résultats</vt:lpstr>
      <vt:lpstr>Les risques psychosociaux du travail</vt:lpstr>
      <vt:lpstr>Présentation PowerPoint</vt:lpstr>
      <vt:lpstr>L’importance de la prévention</vt:lpstr>
      <vt:lpstr>L’importance de la prévention</vt:lpstr>
      <vt:lpstr>L’importance de la prévention</vt:lpstr>
      <vt:lpstr>Des mesures de prévention?</vt:lpstr>
      <vt:lpstr>Questions en plénière</vt:lpstr>
      <vt:lpstr>Questions en plénière (suite)</vt:lpstr>
      <vt:lpstr>Pistes d’action</vt:lpstr>
      <vt:lpstr>Pistes d’action</vt:lpstr>
      <vt:lpstr>Adopter et promouvoir une perspective globale en prévention de la violence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Enrika Dupré</dc:creator>
  <cp:lastModifiedBy>Karimme Vega</cp:lastModifiedBy>
  <cp:revision>2</cp:revision>
  <dcterms:created xsi:type="dcterms:W3CDTF">2025-04-17T15:39:50Z</dcterms:created>
  <dcterms:modified xsi:type="dcterms:W3CDTF">2026-02-13T13:27:50Z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0x010100EE9DB0F1EBD11448A355A5F0112A0162</vt:lpwstr>
  </property>
  <property fmtid="{D5CDD505-2E9C-101B-9397-08002B2CF9AE}" pid="3" name="MediaServiceImageTags">
    <vt:lpwstr/>
  </property>
</Properties>
</file>