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18288000" cy="10287000"/>
  <p:notesSz cx="6858000" cy="9144000"/>
  <p:embeddedFontLst>
    <p:embeddedFont>
      <p:font typeface="Open Sans" panose="020B0606030504020204" pitchFamily="34" charset="0"/>
      <p:regular r:id="rId34"/>
    </p:embeddedFont>
    <p:embeddedFont>
      <p:font typeface="Open Sans Bold" panose="020B0604020202020204" charset="0"/>
      <p:regular r:id="rId35"/>
    </p:embeddedFont>
    <p:embeddedFont>
      <p:font typeface="Poppins" panose="00000500000000000000" pitchFamily="2" charset="0"/>
      <p:regular r:id="rId36"/>
      <p:bold r:id="rId37"/>
      <p:boldItalic r:id="rId38"/>
    </p:embeddedFont>
    <p:embeddedFont>
      <p:font typeface="Poppins Bold" panose="00000800000000000000" pitchFamily="2" charset="0"/>
      <p:regular r:id="rId39"/>
      <p:bold r:id="rId40"/>
    </p:embeddedFont>
    <p:embeddedFont>
      <p:font typeface="Poppins Italics" panose="020B0604020202020204"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11.05.2026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Pendant longtemps, le travail représentait une forme de sécurité :</a:t>
            </a:r>
          </a:p>
          <a:p>
            <a:endParaRPr lang="en-US"/>
          </a:p>
          <a:p>
            <a:r>
              <a:rPr lang="en-US"/>
              <a:t>un revenu stable,</a:t>
            </a:r>
          </a:p>
          <a:p>
            <a:r>
              <a:rPr lang="en-US"/>
              <a:t>un logement,</a:t>
            </a:r>
          </a:p>
          <a:p>
            <a:r>
              <a:rPr lang="en-US"/>
              <a:t>une certaine prévisibilité,</a:t>
            </a:r>
          </a:p>
          <a:p>
            <a:r>
              <a:rPr lang="en-US"/>
              <a:t>et la possibilité de construire un projet de vie.</a:t>
            </a:r>
          </a:p>
          <a:p>
            <a:endParaRPr lang="en-US"/>
          </a:p>
          <a:p>
            <a:r>
              <a:rPr lang="en-US"/>
              <a:t>Mais aujourd’hui, de nombreux jeunes travaillent sans pour autant atteindre cette stabilité.</a:t>
            </a:r>
          </a:p>
          <a:p>
            <a:endParaRPr lang="en-US"/>
          </a:p>
          <a:p>
            <a:r>
              <a:rPr lang="en-US"/>
              <a:t>Et avant même de parler des données, il y a une question qu’on entend souvent dans l’espace public…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*Contre 50 % pour les personnes âgées de 30 ans et plus.</a:t>
            </a:r>
          </a:p>
          <a:p>
            <a:endParaRPr lang="en-US"/>
          </a:p>
          <a:p>
            <a:r>
              <a:rPr lang="en-US"/>
              <a:t>GreenShield en partenariat avec Recherche en santé mentale Canada (RSMC) auprès de 2745 personnes âgées de 16 ans et plus, dont 2213 âgés de 16 à 29 ans, entre les 11 et 21 septembre derniers. : https://www.ledevoir.com/economie/934989/jeunes-canadiens-inquiets-avenir-professionnel</a:t>
            </a:r>
          </a:p>
          <a:p>
            <a:r>
              <a:rPr lang="en-US"/>
              <a:t>https://static1.squarespace.com/static/5f9978fdff01872f76f38a09/t/6915f537e5aa0209f0b45aa5/1763046712013/FR_Generation+Under+Pressure_Economic+and+Employment+Challenges+on+Youth+Mental+Health.pdf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2026, FRAPRU: https://www.frapru.qc.ca/wp-content/uploads/2026/02/MemoirePreBudgetQc2026_FRAPRU.pdf</a:t>
            </a:r>
          </a:p>
          <a:p>
            <a:endParaRPr lang="en-US"/>
          </a:p>
          <a:p>
            <a:endParaRPr lang="en-US"/>
          </a:p>
          <a:p>
            <a:r>
              <a:rPr lang="en-US"/>
              <a:t>Lorsqu’une personne vit constamment dans l’incertitude, les impacts dépassent largement la sphère professionnelle.</a:t>
            </a:r>
          </a:p>
          <a:p>
            <a:endParaRPr lang="en-US"/>
          </a:p>
          <a:p>
            <a:r>
              <a:rPr lang="en-US"/>
              <a:t>L’instabilité finit par toucher :</a:t>
            </a:r>
          </a:p>
          <a:p>
            <a:endParaRPr lang="en-US"/>
          </a:p>
          <a:p>
            <a:r>
              <a:rPr lang="en-US"/>
              <a:t>-le logement,</a:t>
            </a:r>
          </a:p>
          <a:p>
            <a:r>
              <a:rPr lang="en-US"/>
              <a:t>-la santé mentale,</a:t>
            </a:r>
          </a:p>
          <a:p>
            <a:r>
              <a:rPr lang="en-US"/>
              <a:t>-l’alimentation,</a:t>
            </a:r>
          </a:p>
          <a:p>
            <a:r>
              <a:rPr lang="en-US"/>
              <a:t>-les relations,</a:t>
            </a:r>
          </a:p>
          <a:p>
            <a:r>
              <a:rPr lang="en-US"/>
              <a:t>-et même la capacité à imaginer l’avenir.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 2025 : https://www.youthfulcities.com/blog/2025/01/03/les-jeunes-lequite-et-la-crise-du-logement-qui-peut-devenir-proprietaire/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Résultat : des personnes qui auraient pu s’en sortir se retrouvent à utiliser des services normalement destinés aux plus marginalisés. </a:t>
            </a:r>
          </a:p>
          <a:p>
            <a:endParaRPr lang="en-US"/>
          </a:p>
          <a:p>
            <a:r>
              <a:rPr lang="en-US"/>
              <a:t>Ces derniers n’ont alors plus d’aide disponible et finissent par vivre dans la rue ou dans des campements.</a:t>
            </a:r>
          </a:p>
          <a:p>
            <a:endParaRPr lang="en-US"/>
          </a:p>
          <a:p>
            <a:r>
              <a:rPr lang="en-US"/>
              <a:t>https://www.lapresse.ca/actualites/2025-07-29/crise-du-logement/jeunes-diplomes-et-sans-logis.php</a:t>
            </a:r>
          </a:p>
          <a:p>
            <a:endParaRPr lang="en-US"/>
          </a:p>
          <a:p>
            <a:r>
              <a:rPr lang="en-US"/>
              <a:t>1 jeune sur 4 (27%):</a:t>
            </a:r>
          </a:p>
          <a:p>
            <a:r>
              <a:rPr lang="en-US"/>
              <a:t>Norme de qualité, de taille et d'abordabilité)</a:t>
            </a:r>
          </a:p>
          <a:p>
            <a:r>
              <a:rPr lang="en-US"/>
              <a:t>Statistique Canada, Recencement de la population de 2021, analyse par l'ISQ</a:t>
            </a:r>
          </a:p>
          <a:p>
            <a:r>
              <a:rPr lang="en-US"/>
              <a:t>https://www.24heures.ca/2023/12/01/chez-moi-il-ny-a-pas-de-plancher-1-jeune-sur-4-narrive-pas-a-se-loger-convenablement-au-quebec/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Dans l’espace public, on entend souvent plusieurs discours sur les jeunes et leur rapport au travail. Mais est-ce qu’ils reflètent réellement leur réalité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https://chairejeunesse.ca/wp-content/uploads/2026/03/Bulletin_OJSCRJ2025_VF.pdf</a:t>
            </a:r>
          </a:p>
          <a:p>
            <a:r>
              <a:rPr lang="en-US"/>
              <a:t>(Longo, Bourdon, Vachon, St-Jean, Pugliese, Ledoux et al., 2021)</a:t>
            </a:r>
          </a:p>
          <a:p>
            <a:r>
              <a:rPr lang="en-US"/>
              <a:t>(Gallant, Lechaume, Longo, Bourdon, Fleury, Gauthier et al., 2023)</a:t>
            </a:r>
          </a:p>
          <a:p>
            <a:r>
              <a:rPr lang="en-US"/>
              <a:t>l’Enquête sur la population active (EPA) de Statistique Canada 2024</a:t>
            </a:r>
          </a:p>
          <a:p>
            <a:endParaRPr lang="en-US"/>
          </a:p>
          <a:p>
            <a:endParaRPr lang="en-US"/>
          </a:p>
          <a:p>
            <a:r>
              <a:rPr lang="en-US"/>
              <a:t>Et pour comprendre pourquoi plusieurs jeunes recherchent davantage de flexibilité, de sens ou de sécurité… il faut regarder le contexte dans lequel ils entrent sur le marché du travail.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Kari Norman, LJ Valencia et Randall Bartlett, « Hausse du taux de chômage chez les jeunes : pourquoi si forte, pourquoi si rapide ?» Desjardins, Études économiques, 4 septembre 2025. https://www.desjardins.com/content/dam/pdf/fr/particuliers/epargne-placements/etudes-economiques/can ada-taux-chomage-jeunes-4-septembre-2025.pdf</a:t>
            </a:r>
          </a:p>
          <a:p>
            <a:endParaRPr lang="en-US"/>
          </a:p>
          <a:p>
            <a:r>
              <a:rPr lang="en-US"/>
              <a:t>https://www.carrefourdequebec.com/2025/07/les-jeunes-peinent-a-se-trouver-un-emploi-a-quebec/</a:t>
            </a:r>
          </a:p>
          <a:p>
            <a:r>
              <a:rPr lang="en-US"/>
              <a:t>https://www150.statcan.gc.ca/n1/pub/81-595-m/81-595-m2025001-fra.htm/</a:t>
            </a:r>
          </a:p>
          <a:p>
            <a:r>
              <a:rPr lang="en-US"/>
              <a:t>https://www.cnesst.gouv.qc.ca/sites/default/files/documents/portrait-des-jeunes_1.pdf/</a:t>
            </a:r>
          </a:p>
          <a:p>
            <a:endParaRPr lang="en-US"/>
          </a:p>
          <a:p>
            <a:r>
              <a:rPr lang="en-US"/>
              <a:t>Portrait clientèle CCJ 2019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https://www150.statcan.gc.ca/n1/pub/81-595-m/81-595-m2025001-fra.htm/</a:t>
            </a:r>
          </a:p>
          <a:p>
            <a:endParaRPr lang="en-US"/>
          </a:p>
          <a:p>
            <a:r>
              <a:rPr lang="en-US"/>
              <a:t>Kari Norman, LJ Valencia et Randall Bartlett, « Hausse du taux de chômage chez les jeunes : pourquoi si forte, pourquoi si rapide ?» Desjardins, Études économiques, 4 septembre 2025.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Et lorsqu’on additionne cette instabilité professionnelle à la hausse du coût de la vie, les impacts débordent rapidement la sphère économique.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sv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3.sv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0.sv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jpeg"/><Relationship Id="rId21" Type="http://schemas.openxmlformats.org/officeDocument/2006/relationships/image" Target="../media/image25.png"/><Relationship Id="rId7" Type="http://schemas.openxmlformats.org/officeDocument/2006/relationships/image" Target="../media/image11.jpe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1.jpeg"/><Relationship Id="rId16" Type="http://schemas.openxmlformats.org/officeDocument/2006/relationships/image" Target="../media/image20.sv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jpe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0.svg"/></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jpeg"/><Relationship Id="rId7"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0.pn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hyperlink" Target="https://www.ledevoir.com/changements-climatiques?rc_source=recirculation&amp;rc_medium=hyperlien&amp;rc_campaign=corps_texte" TargetMode="External"/><Relationship Id="rId4" Type="http://schemas.openxmlformats.org/officeDocument/2006/relationships/hyperlink" Target="https://www.ledevoir.com/endettement?rc_source=recirculation&amp;rc_medium=hyperlien&amp;rc_campaign=corps_text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chairejeunesse.ca/wp-content/uploads/2026/03/Bulletin_OJSCRJ2025_VF.pdf(Longo,%20Bourdon,%20Vachon,%20St-Jean,%20Pugliese,%20Ledoux%20et%20al.,%202021)(Gallant,%20Lechaume,%20Longo,%20Bourdon,%20Fleury,%20Gauthier%20et%20al.,%202023)l%E2%80%99Enqu%C3%AAte%20sur%20la%20population%20active%20(EPA)%20de%20Statistique%20Canada%20202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fr-FR"/>
          </a:p>
        </p:txBody>
      </p:sp>
      <p:grpSp>
        <p:nvGrpSpPr>
          <p:cNvPr id="3" name="Group 3"/>
          <p:cNvGrpSpPr/>
          <p:nvPr/>
        </p:nvGrpSpPr>
        <p:grpSpPr>
          <a:xfrm>
            <a:off x="0" y="0"/>
            <a:ext cx="18288000" cy="10287000"/>
            <a:chOff x="0" y="0"/>
            <a:chExt cx="7224889" cy="4064000"/>
          </a:xfrm>
        </p:grpSpPr>
        <p:sp>
          <p:nvSpPr>
            <p:cNvPr id="4" name="Freeform 4"/>
            <p:cNvSpPr/>
            <p:nvPr/>
          </p:nvSpPr>
          <p:spPr>
            <a:xfrm>
              <a:off x="0" y="0"/>
              <a:ext cx="7224889" cy="4064000"/>
            </a:xfrm>
            <a:custGeom>
              <a:avLst/>
              <a:gdLst/>
              <a:ahLst/>
              <a:cxnLst/>
              <a:rect l="l" t="t" r="r" b="b"/>
              <a:pathLst>
                <a:path w="7224889" h="4064000">
                  <a:moveTo>
                    <a:pt x="0" y="0"/>
                  </a:moveTo>
                  <a:lnTo>
                    <a:pt x="7224889" y="0"/>
                  </a:lnTo>
                  <a:lnTo>
                    <a:pt x="7224889" y="4064000"/>
                  </a:lnTo>
                  <a:lnTo>
                    <a:pt x="0" y="4064000"/>
                  </a:lnTo>
                  <a:close/>
                </a:path>
              </a:pathLst>
            </a:custGeom>
            <a:solidFill>
              <a:srgbClr val="29295C">
                <a:alpha val="96863"/>
              </a:srgbClr>
            </a:solidFill>
          </p:spPr>
          <p:txBody>
            <a:bodyPr/>
            <a:lstStyle/>
            <a:p>
              <a:endParaRPr lang="fr-FR"/>
            </a:p>
          </p:txBody>
        </p:sp>
        <p:sp>
          <p:nvSpPr>
            <p:cNvPr id="5" name="TextBox 5"/>
            <p:cNvSpPr txBox="1"/>
            <p:nvPr/>
          </p:nvSpPr>
          <p:spPr>
            <a:xfrm>
              <a:off x="0" y="-38100"/>
              <a:ext cx="7224889" cy="4102100"/>
            </a:xfrm>
            <a:prstGeom prst="rect">
              <a:avLst/>
            </a:prstGeom>
          </p:spPr>
          <p:txBody>
            <a:bodyPr lIns="50800" tIns="50800" rIns="50800" bIns="50800" rtlCol="0" anchor="ctr"/>
            <a:lstStyle/>
            <a:p>
              <a:pPr algn="ctr">
                <a:lnSpc>
                  <a:spcPts val="1819"/>
                </a:lnSpc>
                <a:spcBef>
                  <a:spcPct val="0"/>
                </a:spcBef>
              </a:pPr>
              <a:endParaRPr/>
            </a:p>
          </p:txBody>
        </p:sp>
      </p:grpSp>
      <p:sp>
        <p:nvSpPr>
          <p:cNvPr id="6" name="Freeform 6"/>
          <p:cNvSpPr/>
          <p:nvPr/>
        </p:nvSpPr>
        <p:spPr>
          <a:xfrm rot="9568812">
            <a:off x="12260546" y="-1787918"/>
            <a:ext cx="6439144" cy="6846048"/>
          </a:xfrm>
          <a:custGeom>
            <a:avLst/>
            <a:gdLst/>
            <a:ahLst/>
            <a:cxnLst/>
            <a:rect l="l" t="t" r="r" b="b"/>
            <a:pathLst>
              <a:path w="6439144" h="6846048">
                <a:moveTo>
                  <a:pt x="0" y="0"/>
                </a:moveTo>
                <a:lnTo>
                  <a:pt x="6439144" y="0"/>
                </a:lnTo>
                <a:lnTo>
                  <a:pt x="6439144" y="6846048"/>
                </a:lnTo>
                <a:lnTo>
                  <a:pt x="0" y="6846048"/>
                </a:lnTo>
                <a:lnTo>
                  <a:pt x="0" y="0"/>
                </a:lnTo>
                <a:close/>
              </a:path>
            </a:pathLst>
          </a:custGeom>
          <a:blipFill>
            <a:blip>
              <a:extLst>
                <a:ext uri="{96DAC541-7B7A-43D3-8B79-37D633B846F1}">
                  <asvg:svgBlip xmlns:asvg="http://schemas.microsoft.com/office/drawing/2016/SVG/main" r:embed="rId3"/>
                </a:ext>
              </a:extLst>
            </a:blip>
            <a:stretch>
              <a:fillRect l="-10198" t="-76" r="-6197" b="-45893"/>
            </a:stretch>
          </a:blipFill>
        </p:spPr>
        <p:txBody>
          <a:bodyPr/>
          <a:lstStyle/>
          <a:p>
            <a:endParaRPr lang="fr-FR"/>
          </a:p>
        </p:txBody>
      </p:sp>
      <p:grpSp>
        <p:nvGrpSpPr>
          <p:cNvPr id="7" name="Group 7"/>
          <p:cNvGrpSpPr/>
          <p:nvPr/>
        </p:nvGrpSpPr>
        <p:grpSpPr>
          <a:xfrm rot="9568812">
            <a:off x="16486281" y="2712283"/>
            <a:ext cx="275660" cy="275660"/>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213A"/>
            </a:solidFill>
          </p:spPr>
          <p:txBody>
            <a:bodyPr/>
            <a:lstStyle/>
            <a:p>
              <a:endParaRPr lang="fr-FR"/>
            </a:p>
          </p:txBody>
        </p:sp>
        <p:sp>
          <p:nvSpPr>
            <p:cNvPr id="9" name="TextBox 9"/>
            <p:cNvSpPr txBox="1"/>
            <p:nvPr/>
          </p:nvSpPr>
          <p:spPr>
            <a:xfrm>
              <a:off x="76200" y="104775"/>
              <a:ext cx="660400" cy="631825"/>
            </a:xfrm>
            <a:prstGeom prst="rect">
              <a:avLst/>
            </a:prstGeom>
          </p:spPr>
          <p:txBody>
            <a:bodyPr lIns="31363" tIns="31363" rIns="31363" bIns="31363" rtlCol="0" anchor="ctr"/>
            <a:lstStyle/>
            <a:p>
              <a:pPr algn="ctr">
                <a:lnSpc>
                  <a:spcPts val="982"/>
                </a:lnSpc>
              </a:pPr>
              <a:endParaRPr/>
            </a:p>
          </p:txBody>
        </p:sp>
      </p:grpSp>
      <p:grpSp>
        <p:nvGrpSpPr>
          <p:cNvPr id="10" name="Group 10"/>
          <p:cNvGrpSpPr/>
          <p:nvPr/>
        </p:nvGrpSpPr>
        <p:grpSpPr>
          <a:xfrm rot="9568812">
            <a:off x="16242462" y="3229826"/>
            <a:ext cx="275660" cy="27566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295C"/>
            </a:solidFill>
          </p:spPr>
          <p:txBody>
            <a:bodyPr/>
            <a:lstStyle/>
            <a:p>
              <a:endParaRPr lang="fr-FR"/>
            </a:p>
          </p:txBody>
        </p:sp>
        <p:sp>
          <p:nvSpPr>
            <p:cNvPr id="12" name="TextBox 12"/>
            <p:cNvSpPr txBox="1"/>
            <p:nvPr/>
          </p:nvSpPr>
          <p:spPr>
            <a:xfrm>
              <a:off x="76200" y="104775"/>
              <a:ext cx="660400" cy="631825"/>
            </a:xfrm>
            <a:prstGeom prst="rect">
              <a:avLst/>
            </a:prstGeom>
          </p:spPr>
          <p:txBody>
            <a:bodyPr lIns="31363" tIns="31363" rIns="31363" bIns="31363" rtlCol="0" anchor="ctr"/>
            <a:lstStyle/>
            <a:p>
              <a:pPr algn="ctr">
                <a:lnSpc>
                  <a:spcPts val="982"/>
                </a:lnSpc>
              </a:pPr>
              <a:endParaRPr/>
            </a:p>
          </p:txBody>
        </p:sp>
      </p:grpSp>
      <p:grpSp>
        <p:nvGrpSpPr>
          <p:cNvPr id="13" name="Group 13"/>
          <p:cNvGrpSpPr/>
          <p:nvPr/>
        </p:nvGrpSpPr>
        <p:grpSpPr>
          <a:xfrm rot="9568812">
            <a:off x="15906788" y="3649797"/>
            <a:ext cx="275660" cy="27566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B03B"/>
            </a:solidFill>
          </p:spPr>
          <p:txBody>
            <a:bodyPr/>
            <a:lstStyle/>
            <a:p>
              <a:endParaRPr lang="fr-FR"/>
            </a:p>
          </p:txBody>
        </p:sp>
        <p:sp>
          <p:nvSpPr>
            <p:cNvPr id="15" name="TextBox 15"/>
            <p:cNvSpPr txBox="1"/>
            <p:nvPr/>
          </p:nvSpPr>
          <p:spPr>
            <a:xfrm>
              <a:off x="76200" y="104775"/>
              <a:ext cx="660400" cy="631825"/>
            </a:xfrm>
            <a:prstGeom prst="rect">
              <a:avLst/>
            </a:prstGeom>
          </p:spPr>
          <p:txBody>
            <a:bodyPr lIns="31363" tIns="31363" rIns="31363" bIns="31363" rtlCol="0" anchor="ctr"/>
            <a:lstStyle/>
            <a:p>
              <a:pPr algn="ctr">
                <a:lnSpc>
                  <a:spcPts val="982"/>
                </a:lnSpc>
              </a:pPr>
              <a:endParaRPr/>
            </a:p>
          </p:txBody>
        </p:sp>
      </p:grpSp>
      <p:sp>
        <p:nvSpPr>
          <p:cNvPr id="16" name="Freeform 16"/>
          <p:cNvSpPr/>
          <p:nvPr/>
        </p:nvSpPr>
        <p:spPr>
          <a:xfrm>
            <a:off x="14789069" y="8520607"/>
            <a:ext cx="2470231" cy="945789"/>
          </a:xfrm>
          <a:custGeom>
            <a:avLst/>
            <a:gdLst/>
            <a:ahLst/>
            <a:cxnLst/>
            <a:rect l="l" t="t" r="r" b="b"/>
            <a:pathLst>
              <a:path w="2470231" h="945789">
                <a:moveTo>
                  <a:pt x="0" y="0"/>
                </a:moveTo>
                <a:lnTo>
                  <a:pt x="2470231" y="0"/>
                </a:lnTo>
                <a:lnTo>
                  <a:pt x="2470231" y="945789"/>
                </a:lnTo>
                <a:lnTo>
                  <a:pt x="0" y="945789"/>
                </a:lnTo>
                <a:lnTo>
                  <a:pt x="0" y="0"/>
                </a:lnTo>
                <a:close/>
              </a:path>
            </a:pathLst>
          </a:custGeom>
          <a:blipFill>
            <a:blip r:embed="rId4"/>
            <a:stretch>
              <a:fillRect/>
            </a:stretch>
          </a:blipFill>
        </p:spPr>
        <p:txBody>
          <a:bodyPr/>
          <a:lstStyle/>
          <a:p>
            <a:endParaRPr lang="fr-FR"/>
          </a:p>
        </p:txBody>
      </p:sp>
      <p:sp>
        <p:nvSpPr>
          <p:cNvPr id="17" name="TextBox 17"/>
          <p:cNvSpPr txBox="1"/>
          <p:nvPr/>
        </p:nvSpPr>
        <p:spPr>
          <a:xfrm>
            <a:off x="1420669" y="3771787"/>
            <a:ext cx="12915499" cy="1095375"/>
          </a:xfrm>
          <a:prstGeom prst="rect">
            <a:avLst/>
          </a:prstGeom>
        </p:spPr>
        <p:txBody>
          <a:bodyPr lIns="0" tIns="0" rIns="0" bIns="0" rtlCol="0" anchor="t">
            <a:spAutoFit/>
          </a:bodyPr>
          <a:lstStyle/>
          <a:p>
            <a:pPr algn="l">
              <a:lnSpc>
                <a:spcPts val="8400"/>
              </a:lnSpc>
            </a:pPr>
            <a:r>
              <a:rPr lang="en-US" sz="6000" b="1">
                <a:solidFill>
                  <a:srgbClr val="FFFFFF"/>
                </a:solidFill>
                <a:latin typeface="Poppins Bold"/>
                <a:ea typeface="Poppins Bold"/>
                <a:cs typeface="Poppins Bold"/>
                <a:sym typeface="Poppins Bold"/>
              </a:rPr>
              <a:t>Précarité en emploi des jeunes</a:t>
            </a:r>
          </a:p>
        </p:txBody>
      </p:sp>
      <p:sp>
        <p:nvSpPr>
          <p:cNvPr id="18" name="TextBox 18"/>
          <p:cNvSpPr txBox="1"/>
          <p:nvPr/>
        </p:nvSpPr>
        <p:spPr>
          <a:xfrm>
            <a:off x="1420669" y="4781437"/>
            <a:ext cx="11317549" cy="542925"/>
          </a:xfrm>
          <a:prstGeom prst="rect">
            <a:avLst/>
          </a:prstGeom>
        </p:spPr>
        <p:txBody>
          <a:bodyPr lIns="0" tIns="0" rIns="0" bIns="0" rtlCol="0" anchor="t">
            <a:spAutoFit/>
          </a:bodyPr>
          <a:lstStyle/>
          <a:p>
            <a:pPr algn="l">
              <a:lnSpc>
                <a:spcPts val="4200"/>
              </a:lnSpc>
            </a:pPr>
            <a:r>
              <a:rPr lang="en-US" sz="3000" i="1">
                <a:solidFill>
                  <a:srgbClr val="FFFFFF"/>
                </a:solidFill>
                <a:latin typeface="Poppins Italics"/>
                <a:ea typeface="Poppins Italics"/>
                <a:cs typeface="Poppins Italics"/>
                <a:sym typeface="Poppins Italics"/>
              </a:rPr>
              <a:t>État des lieux de la situation des jeunes</a:t>
            </a:r>
          </a:p>
        </p:txBody>
      </p:sp>
      <p:sp>
        <p:nvSpPr>
          <p:cNvPr id="19" name="TextBox 19"/>
          <p:cNvSpPr txBox="1"/>
          <p:nvPr/>
        </p:nvSpPr>
        <p:spPr>
          <a:xfrm>
            <a:off x="1420669" y="6668476"/>
            <a:ext cx="1720822" cy="354328"/>
          </a:xfrm>
          <a:prstGeom prst="rect">
            <a:avLst/>
          </a:prstGeom>
        </p:spPr>
        <p:txBody>
          <a:bodyPr wrap="square" lIns="0" tIns="0" rIns="0" bIns="0" rtlCol="0" anchor="t">
            <a:spAutoFit/>
          </a:bodyPr>
          <a:lstStyle/>
          <a:p>
            <a:pPr algn="ctr">
              <a:lnSpc>
                <a:spcPts val="2940"/>
              </a:lnSpc>
            </a:pPr>
            <a:r>
              <a:rPr lang="en-US" sz="2100" dirty="0">
                <a:solidFill>
                  <a:srgbClr val="FFFFFF"/>
                </a:solidFill>
                <a:latin typeface="Poppins"/>
                <a:ea typeface="Poppins"/>
                <a:cs typeface="Poppins"/>
                <a:sym typeface="Poppins"/>
              </a:rPr>
              <a:t>14 </a:t>
            </a:r>
            <a:r>
              <a:rPr lang="en-US" sz="2100" dirty="0" err="1">
                <a:solidFill>
                  <a:srgbClr val="FFFFFF"/>
                </a:solidFill>
                <a:latin typeface="Poppins"/>
                <a:ea typeface="Poppins"/>
                <a:cs typeface="Poppins"/>
                <a:sym typeface="Poppins"/>
              </a:rPr>
              <a:t>mai</a:t>
            </a:r>
            <a:r>
              <a:rPr lang="en-US" sz="2100" dirty="0">
                <a:solidFill>
                  <a:srgbClr val="FFFFFF"/>
                </a:solidFill>
                <a:latin typeface="Poppins"/>
                <a:ea typeface="Poppins"/>
                <a:cs typeface="Poppins"/>
                <a:sym typeface="Poppins"/>
              </a:rPr>
              <a:t> 2026</a:t>
            </a:r>
          </a:p>
        </p:txBody>
      </p:sp>
      <p:sp>
        <p:nvSpPr>
          <p:cNvPr id="20" name="TextBox 20"/>
          <p:cNvSpPr txBox="1"/>
          <p:nvPr/>
        </p:nvSpPr>
        <p:spPr>
          <a:xfrm>
            <a:off x="1420669" y="7491436"/>
            <a:ext cx="11925948" cy="720725"/>
          </a:xfrm>
          <a:prstGeom prst="rect">
            <a:avLst/>
          </a:prstGeom>
        </p:spPr>
        <p:txBody>
          <a:bodyPr lIns="0" tIns="0" rIns="0" bIns="0" rtlCol="0" anchor="t">
            <a:spAutoFit/>
          </a:bodyPr>
          <a:lstStyle/>
          <a:p>
            <a:pPr algn="l">
              <a:lnSpc>
                <a:spcPts val="2800"/>
              </a:lnSpc>
            </a:pPr>
            <a:r>
              <a:rPr lang="en-US" sz="2000">
                <a:solidFill>
                  <a:srgbClr val="FFFFFF"/>
                </a:solidFill>
                <a:latin typeface="Poppins"/>
                <a:ea typeface="Poppins"/>
                <a:cs typeface="Poppins"/>
                <a:sym typeface="Poppins"/>
              </a:rPr>
              <a:t>Andréane Johnston - Coordination générale (CCJ)</a:t>
            </a:r>
          </a:p>
          <a:p>
            <a:pPr algn="l">
              <a:lnSpc>
                <a:spcPts val="2800"/>
              </a:lnSpc>
            </a:pPr>
            <a:r>
              <a:rPr lang="en-US" sz="2000">
                <a:solidFill>
                  <a:srgbClr val="FFFFFF"/>
                </a:solidFill>
                <a:latin typeface="Poppins"/>
                <a:ea typeface="Poppins"/>
                <a:cs typeface="Poppins"/>
                <a:sym typeface="Poppins"/>
              </a:rPr>
              <a:t>Camille Crépieux - Coordination adjointe (CCJ)</a:t>
            </a:r>
          </a:p>
        </p:txBody>
      </p:sp>
      <p:sp>
        <p:nvSpPr>
          <p:cNvPr id="21" name="Freeform 21"/>
          <p:cNvSpPr/>
          <p:nvPr/>
        </p:nvSpPr>
        <p:spPr>
          <a:xfrm>
            <a:off x="1420669" y="8404391"/>
            <a:ext cx="450699" cy="450699"/>
          </a:xfrm>
          <a:custGeom>
            <a:avLst/>
            <a:gdLst/>
            <a:ahLst/>
            <a:cxnLst/>
            <a:rect l="l" t="t" r="r" b="b"/>
            <a:pathLst>
              <a:path w="450699" h="450699">
                <a:moveTo>
                  <a:pt x="0" y="0"/>
                </a:moveTo>
                <a:lnTo>
                  <a:pt x="450699" y="0"/>
                </a:lnTo>
                <a:lnTo>
                  <a:pt x="450699" y="450700"/>
                </a:lnTo>
                <a:lnTo>
                  <a:pt x="0" y="45070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2" name="Freeform 22"/>
          <p:cNvSpPr/>
          <p:nvPr/>
        </p:nvSpPr>
        <p:spPr>
          <a:xfrm>
            <a:off x="2054055" y="8404391"/>
            <a:ext cx="450699" cy="450699"/>
          </a:xfrm>
          <a:custGeom>
            <a:avLst/>
            <a:gdLst/>
            <a:ahLst/>
            <a:cxnLst/>
            <a:rect l="l" t="t" r="r" b="b"/>
            <a:pathLst>
              <a:path w="450699" h="450699">
                <a:moveTo>
                  <a:pt x="0" y="0"/>
                </a:moveTo>
                <a:lnTo>
                  <a:pt x="450699" y="0"/>
                </a:lnTo>
                <a:lnTo>
                  <a:pt x="450699" y="450700"/>
                </a:lnTo>
                <a:lnTo>
                  <a:pt x="0" y="45070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FR"/>
          </a:p>
        </p:txBody>
      </p:sp>
      <p:sp>
        <p:nvSpPr>
          <p:cNvPr id="23" name="Freeform 23"/>
          <p:cNvSpPr/>
          <p:nvPr/>
        </p:nvSpPr>
        <p:spPr>
          <a:xfrm>
            <a:off x="2690792" y="8404391"/>
            <a:ext cx="450699" cy="450699"/>
          </a:xfrm>
          <a:custGeom>
            <a:avLst/>
            <a:gdLst/>
            <a:ahLst/>
            <a:cxnLst/>
            <a:rect l="l" t="t" r="r" b="b"/>
            <a:pathLst>
              <a:path w="450699" h="450699">
                <a:moveTo>
                  <a:pt x="0" y="0"/>
                </a:moveTo>
                <a:lnTo>
                  <a:pt x="450700" y="0"/>
                </a:lnTo>
                <a:lnTo>
                  <a:pt x="450700" y="450700"/>
                </a:lnTo>
                <a:lnTo>
                  <a:pt x="0" y="45070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FR"/>
          </a:p>
        </p:txBody>
      </p:sp>
      <p:sp>
        <p:nvSpPr>
          <p:cNvPr id="24" name="TextBox 24"/>
          <p:cNvSpPr txBox="1"/>
          <p:nvPr/>
        </p:nvSpPr>
        <p:spPr>
          <a:xfrm>
            <a:off x="1420669" y="5912352"/>
            <a:ext cx="3989532" cy="354328"/>
          </a:xfrm>
          <a:prstGeom prst="rect">
            <a:avLst/>
          </a:prstGeom>
        </p:spPr>
        <p:txBody>
          <a:bodyPr wrap="square" lIns="0" tIns="0" rIns="0" bIns="0" rtlCol="0" anchor="t">
            <a:spAutoFit/>
          </a:bodyPr>
          <a:lstStyle/>
          <a:p>
            <a:pPr algn="ctr">
              <a:lnSpc>
                <a:spcPts val="2940"/>
              </a:lnSpc>
            </a:pPr>
            <a:r>
              <a:rPr lang="en-US" sz="2100" dirty="0">
                <a:solidFill>
                  <a:srgbClr val="FFFFFF"/>
                </a:solidFill>
                <a:latin typeface="Poppins"/>
                <a:ea typeface="Poppins"/>
                <a:cs typeface="Poppins"/>
                <a:sym typeface="Poppins"/>
              </a:rPr>
              <a:t>Réseau des jeunes de la CSQ</a:t>
            </a:r>
          </a:p>
        </p:txBody>
      </p:sp>
      <p:sp>
        <p:nvSpPr>
          <p:cNvPr id="25" name="TextBox 25"/>
          <p:cNvSpPr txBox="1"/>
          <p:nvPr/>
        </p:nvSpPr>
        <p:spPr>
          <a:xfrm>
            <a:off x="1420668" y="6290414"/>
            <a:ext cx="5818331" cy="354328"/>
          </a:xfrm>
          <a:prstGeom prst="rect">
            <a:avLst/>
          </a:prstGeom>
        </p:spPr>
        <p:txBody>
          <a:bodyPr wrap="square" lIns="0" tIns="0" rIns="0" bIns="0" rtlCol="0" anchor="t">
            <a:spAutoFit/>
          </a:bodyPr>
          <a:lstStyle/>
          <a:p>
            <a:pPr algn="ctr">
              <a:lnSpc>
                <a:spcPts val="2940"/>
              </a:lnSpc>
            </a:pPr>
            <a:r>
              <a:rPr lang="en-US" sz="2100" dirty="0">
                <a:solidFill>
                  <a:srgbClr val="FFFFFF"/>
                </a:solidFill>
                <a:latin typeface="Poppins"/>
                <a:ea typeface="Poppins"/>
                <a:cs typeface="Poppins"/>
                <a:sym typeface="Poppins"/>
              </a:rPr>
              <a:t>Le </a:t>
            </a:r>
            <a:r>
              <a:rPr lang="en-US" sz="2100" dirty="0" err="1">
                <a:solidFill>
                  <a:srgbClr val="FFFFFF"/>
                </a:solidFill>
                <a:latin typeface="Poppins"/>
                <a:ea typeface="Poppins"/>
                <a:cs typeface="Poppins"/>
                <a:sym typeface="Poppins"/>
              </a:rPr>
              <a:t>Georgesville</a:t>
            </a:r>
            <a:r>
              <a:rPr lang="en-US" sz="2100" dirty="0">
                <a:solidFill>
                  <a:srgbClr val="FFFFFF"/>
                </a:solidFill>
                <a:latin typeface="Poppins"/>
                <a:ea typeface="Poppins"/>
                <a:cs typeface="Poppins"/>
                <a:sym typeface="Poppins"/>
              </a:rPr>
              <a:t> - Saint-Georges de Beauce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fr-FR"/>
          </a:p>
        </p:txBody>
      </p:sp>
      <p:grpSp>
        <p:nvGrpSpPr>
          <p:cNvPr id="3" name="Group 3"/>
          <p:cNvGrpSpPr/>
          <p:nvPr/>
        </p:nvGrpSpPr>
        <p:grpSpPr>
          <a:xfrm>
            <a:off x="0" y="0"/>
            <a:ext cx="18288000" cy="10287000"/>
            <a:chOff x="0" y="0"/>
            <a:chExt cx="7224889" cy="4064000"/>
          </a:xfrm>
        </p:grpSpPr>
        <p:sp>
          <p:nvSpPr>
            <p:cNvPr id="4" name="Freeform 4"/>
            <p:cNvSpPr/>
            <p:nvPr/>
          </p:nvSpPr>
          <p:spPr>
            <a:xfrm>
              <a:off x="0" y="0"/>
              <a:ext cx="7224889" cy="4064000"/>
            </a:xfrm>
            <a:custGeom>
              <a:avLst/>
              <a:gdLst/>
              <a:ahLst/>
              <a:cxnLst/>
              <a:rect l="l" t="t" r="r" b="b"/>
              <a:pathLst>
                <a:path w="7224889" h="4064000">
                  <a:moveTo>
                    <a:pt x="0" y="0"/>
                  </a:moveTo>
                  <a:lnTo>
                    <a:pt x="7224889" y="0"/>
                  </a:lnTo>
                  <a:lnTo>
                    <a:pt x="7224889" y="4064000"/>
                  </a:lnTo>
                  <a:lnTo>
                    <a:pt x="0" y="4064000"/>
                  </a:lnTo>
                  <a:close/>
                </a:path>
              </a:pathLst>
            </a:custGeom>
            <a:solidFill>
              <a:srgbClr val="29295C">
                <a:alpha val="96863"/>
              </a:srgbClr>
            </a:solidFill>
          </p:spPr>
          <p:txBody>
            <a:bodyPr/>
            <a:lstStyle/>
            <a:p>
              <a:endParaRPr lang="fr-FR"/>
            </a:p>
          </p:txBody>
        </p:sp>
        <p:sp>
          <p:nvSpPr>
            <p:cNvPr id="5" name="TextBox 5"/>
            <p:cNvSpPr txBox="1"/>
            <p:nvPr/>
          </p:nvSpPr>
          <p:spPr>
            <a:xfrm>
              <a:off x="0" y="-38100"/>
              <a:ext cx="7224889" cy="4102100"/>
            </a:xfrm>
            <a:prstGeom prst="rect">
              <a:avLst/>
            </a:prstGeom>
          </p:spPr>
          <p:txBody>
            <a:bodyPr lIns="50800" tIns="50800" rIns="50800" bIns="50800" rtlCol="0" anchor="ctr"/>
            <a:lstStyle/>
            <a:p>
              <a:pPr algn="ctr">
                <a:lnSpc>
                  <a:spcPts val="1819"/>
                </a:lnSpc>
                <a:spcBef>
                  <a:spcPct val="0"/>
                </a:spcBef>
              </a:pPr>
              <a:endParaRPr/>
            </a:p>
          </p:txBody>
        </p:sp>
      </p:grpSp>
      <p:grpSp>
        <p:nvGrpSpPr>
          <p:cNvPr id="6" name="Group 6"/>
          <p:cNvGrpSpPr/>
          <p:nvPr/>
        </p:nvGrpSpPr>
        <p:grpSpPr>
          <a:xfrm>
            <a:off x="1028700" y="2533526"/>
            <a:ext cx="16230600" cy="6496607"/>
            <a:chOff x="0" y="0"/>
            <a:chExt cx="4274726" cy="1711041"/>
          </a:xfrm>
        </p:grpSpPr>
        <p:sp>
          <p:nvSpPr>
            <p:cNvPr id="7" name="Freeform 7"/>
            <p:cNvSpPr/>
            <p:nvPr/>
          </p:nvSpPr>
          <p:spPr>
            <a:xfrm>
              <a:off x="0" y="0"/>
              <a:ext cx="4274726" cy="1711041"/>
            </a:xfrm>
            <a:custGeom>
              <a:avLst/>
              <a:gdLst/>
              <a:ahLst/>
              <a:cxnLst/>
              <a:rect l="l" t="t" r="r" b="b"/>
              <a:pathLst>
                <a:path w="4274726" h="1711041">
                  <a:moveTo>
                    <a:pt x="10494" y="0"/>
                  </a:moveTo>
                  <a:lnTo>
                    <a:pt x="4264232" y="0"/>
                  </a:lnTo>
                  <a:cubicBezTo>
                    <a:pt x="4270028" y="0"/>
                    <a:pt x="4274726" y="4698"/>
                    <a:pt x="4274726" y="10494"/>
                  </a:cubicBezTo>
                  <a:lnTo>
                    <a:pt x="4274726" y="1700547"/>
                  </a:lnTo>
                  <a:cubicBezTo>
                    <a:pt x="4274726" y="1703330"/>
                    <a:pt x="4273620" y="1705999"/>
                    <a:pt x="4271652" y="1707967"/>
                  </a:cubicBezTo>
                  <a:cubicBezTo>
                    <a:pt x="4269684" y="1709935"/>
                    <a:pt x="4267015" y="1711041"/>
                    <a:pt x="4264232" y="1711041"/>
                  </a:cubicBezTo>
                  <a:lnTo>
                    <a:pt x="10494" y="1711041"/>
                  </a:lnTo>
                  <a:cubicBezTo>
                    <a:pt x="4698" y="1711041"/>
                    <a:pt x="0" y="1706342"/>
                    <a:pt x="0" y="1700547"/>
                  </a:cubicBezTo>
                  <a:lnTo>
                    <a:pt x="0" y="10494"/>
                  </a:lnTo>
                  <a:cubicBezTo>
                    <a:pt x="0" y="4698"/>
                    <a:pt x="4698" y="0"/>
                    <a:pt x="10494" y="0"/>
                  </a:cubicBezTo>
                  <a:close/>
                </a:path>
              </a:pathLst>
            </a:custGeom>
            <a:solidFill>
              <a:srgbClr val="009EB3"/>
            </a:solidFill>
          </p:spPr>
          <p:txBody>
            <a:bodyPr/>
            <a:lstStyle/>
            <a:p>
              <a:endParaRPr lang="fr-FR"/>
            </a:p>
          </p:txBody>
        </p:sp>
        <p:sp>
          <p:nvSpPr>
            <p:cNvPr id="8" name="TextBox 8"/>
            <p:cNvSpPr txBox="1"/>
            <p:nvPr/>
          </p:nvSpPr>
          <p:spPr>
            <a:xfrm>
              <a:off x="0" y="-38100"/>
              <a:ext cx="4274726" cy="1749141"/>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1240036" y="5901170"/>
            <a:ext cx="3263586" cy="3128963"/>
          </a:xfrm>
          <a:custGeom>
            <a:avLst/>
            <a:gdLst/>
            <a:ahLst/>
            <a:cxnLst/>
            <a:rect l="l" t="t" r="r" b="b"/>
            <a:pathLst>
              <a:path w="3263586" h="3128963">
                <a:moveTo>
                  <a:pt x="0" y="0"/>
                </a:moveTo>
                <a:lnTo>
                  <a:pt x="3263586" y="0"/>
                </a:lnTo>
                <a:lnTo>
                  <a:pt x="3263586" y="3128963"/>
                </a:lnTo>
                <a:lnTo>
                  <a:pt x="0" y="3128963"/>
                </a:lnTo>
                <a:lnTo>
                  <a:pt x="0" y="0"/>
                </a:lnTo>
                <a:close/>
              </a:path>
            </a:pathLst>
          </a:custGeom>
          <a:blipFill>
            <a:blip r:embed="rId4"/>
            <a:stretch>
              <a:fillRect/>
            </a:stretch>
          </a:blipFill>
        </p:spPr>
        <p:txBody>
          <a:bodyPr/>
          <a:lstStyle/>
          <a:p>
            <a:endParaRPr lang="fr-FR"/>
          </a:p>
        </p:txBody>
      </p:sp>
      <p:sp>
        <p:nvSpPr>
          <p:cNvPr id="10" name="TextBox 10"/>
          <p:cNvSpPr txBox="1"/>
          <p:nvPr/>
        </p:nvSpPr>
        <p:spPr>
          <a:xfrm>
            <a:off x="5082850" y="3930804"/>
            <a:ext cx="11530089" cy="3559175"/>
          </a:xfrm>
          <a:prstGeom prst="rect">
            <a:avLst/>
          </a:prstGeom>
        </p:spPr>
        <p:txBody>
          <a:bodyPr lIns="0" tIns="0" rIns="0" bIns="0" rtlCol="0" anchor="t">
            <a:spAutoFit/>
          </a:bodyPr>
          <a:lstStyle/>
          <a:p>
            <a:pPr algn="just">
              <a:lnSpc>
                <a:spcPts val="7000"/>
              </a:lnSpc>
            </a:pPr>
            <a:r>
              <a:rPr lang="en-US" sz="5000" b="1">
                <a:solidFill>
                  <a:srgbClr val="FFFFFF"/>
                </a:solidFill>
                <a:latin typeface="Poppins Bold"/>
                <a:ea typeface="Poppins Bold"/>
                <a:cs typeface="Poppins Bold"/>
                <a:sym typeface="Poppins Bold"/>
              </a:rPr>
              <a:t>Est-ce que vous avez l’impression que la stabilité est devenue plus difficile à atteindre pour les jeunes aujourd’hui ?</a:t>
            </a:r>
          </a:p>
        </p:txBody>
      </p:sp>
      <p:sp>
        <p:nvSpPr>
          <p:cNvPr id="11" name="TextBox 11"/>
          <p:cNvSpPr txBox="1"/>
          <p:nvPr/>
        </p:nvSpPr>
        <p:spPr>
          <a:xfrm>
            <a:off x="1028700" y="885825"/>
            <a:ext cx="16230600" cy="901700"/>
          </a:xfrm>
          <a:prstGeom prst="rect">
            <a:avLst/>
          </a:prstGeom>
        </p:spPr>
        <p:txBody>
          <a:bodyPr lIns="0" tIns="0" rIns="0" bIns="0" rtlCol="0" anchor="t">
            <a:spAutoFit/>
          </a:bodyPr>
          <a:lstStyle/>
          <a:p>
            <a:pPr algn="l">
              <a:lnSpc>
                <a:spcPts val="7000"/>
              </a:lnSpc>
            </a:pPr>
            <a:r>
              <a:rPr lang="en-US" sz="5000" b="1">
                <a:solidFill>
                  <a:srgbClr val="FFFFFF"/>
                </a:solidFill>
                <a:latin typeface="Poppins Bold"/>
                <a:ea typeface="Poppins Bold"/>
                <a:cs typeface="Poppins Bold"/>
                <a:sym typeface="Poppins Bold"/>
              </a:rPr>
              <a:t>Une génération avec peu  de sécurité d’emploi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fr-FR"/>
          </a:p>
        </p:txBody>
      </p:sp>
      <p:grpSp>
        <p:nvGrpSpPr>
          <p:cNvPr id="3" name="Group 3"/>
          <p:cNvGrpSpPr/>
          <p:nvPr/>
        </p:nvGrpSpPr>
        <p:grpSpPr>
          <a:xfrm>
            <a:off x="0" y="0"/>
            <a:ext cx="18288000" cy="10287000"/>
            <a:chOff x="0" y="0"/>
            <a:chExt cx="7224889" cy="4064000"/>
          </a:xfrm>
        </p:grpSpPr>
        <p:sp>
          <p:nvSpPr>
            <p:cNvPr id="4" name="Freeform 4"/>
            <p:cNvSpPr/>
            <p:nvPr/>
          </p:nvSpPr>
          <p:spPr>
            <a:xfrm>
              <a:off x="0" y="0"/>
              <a:ext cx="7224889" cy="4064000"/>
            </a:xfrm>
            <a:custGeom>
              <a:avLst/>
              <a:gdLst/>
              <a:ahLst/>
              <a:cxnLst/>
              <a:rect l="l" t="t" r="r" b="b"/>
              <a:pathLst>
                <a:path w="7224889" h="4064000">
                  <a:moveTo>
                    <a:pt x="0" y="0"/>
                  </a:moveTo>
                  <a:lnTo>
                    <a:pt x="7224889" y="0"/>
                  </a:lnTo>
                  <a:lnTo>
                    <a:pt x="7224889" y="4064000"/>
                  </a:lnTo>
                  <a:lnTo>
                    <a:pt x="0" y="4064000"/>
                  </a:lnTo>
                  <a:close/>
                </a:path>
              </a:pathLst>
            </a:custGeom>
            <a:solidFill>
              <a:srgbClr val="29295C">
                <a:alpha val="96863"/>
              </a:srgbClr>
            </a:solidFill>
          </p:spPr>
          <p:txBody>
            <a:bodyPr/>
            <a:lstStyle/>
            <a:p>
              <a:endParaRPr lang="fr-FR"/>
            </a:p>
          </p:txBody>
        </p:sp>
        <p:sp>
          <p:nvSpPr>
            <p:cNvPr id="5" name="TextBox 5"/>
            <p:cNvSpPr txBox="1"/>
            <p:nvPr/>
          </p:nvSpPr>
          <p:spPr>
            <a:xfrm>
              <a:off x="0" y="-38100"/>
              <a:ext cx="7224889" cy="4102100"/>
            </a:xfrm>
            <a:prstGeom prst="rect">
              <a:avLst/>
            </a:prstGeom>
          </p:spPr>
          <p:txBody>
            <a:bodyPr lIns="50800" tIns="50800" rIns="50800" bIns="50800" rtlCol="0" anchor="ctr"/>
            <a:lstStyle/>
            <a:p>
              <a:pPr algn="ctr">
                <a:lnSpc>
                  <a:spcPts val="1819"/>
                </a:lnSpc>
                <a:spcBef>
                  <a:spcPct val="0"/>
                </a:spcBef>
              </a:pPr>
              <a:endParaRPr/>
            </a:p>
          </p:txBody>
        </p:sp>
      </p:grpSp>
      <p:sp>
        <p:nvSpPr>
          <p:cNvPr id="6" name="Freeform 6"/>
          <p:cNvSpPr/>
          <p:nvPr/>
        </p:nvSpPr>
        <p:spPr>
          <a:xfrm>
            <a:off x="14789069" y="8520607"/>
            <a:ext cx="2470231" cy="945789"/>
          </a:xfrm>
          <a:custGeom>
            <a:avLst/>
            <a:gdLst/>
            <a:ahLst/>
            <a:cxnLst/>
            <a:rect l="l" t="t" r="r" b="b"/>
            <a:pathLst>
              <a:path w="2470231" h="945789">
                <a:moveTo>
                  <a:pt x="0" y="0"/>
                </a:moveTo>
                <a:lnTo>
                  <a:pt x="2470231" y="0"/>
                </a:lnTo>
                <a:lnTo>
                  <a:pt x="2470231" y="945789"/>
                </a:lnTo>
                <a:lnTo>
                  <a:pt x="0" y="945789"/>
                </a:lnTo>
                <a:lnTo>
                  <a:pt x="0" y="0"/>
                </a:lnTo>
                <a:close/>
              </a:path>
            </a:pathLst>
          </a:custGeom>
          <a:blipFill>
            <a:blip r:embed="rId4"/>
            <a:stretch>
              <a:fillRect/>
            </a:stretch>
          </a:blipFill>
        </p:spPr>
        <p:txBody>
          <a:bodyPr/>
          <a:lstStyle/>
          <a:p>
            <a:endParaRPr lang="fr-FR"/>
          </a:p>
        </p:txBody>
      </p:sp>
      <p:sp>
        <p:nvSpPr>
          <p:cNvPr id="7" name="Freeform 7"/>
          <p:cNvSpPr/>
          <p:nvPr/>
        </p:nvSpPr>
        <p:spPr>
          <a:xfrm>
            <a:off x="7366604" y="5593828"/>
            <a:ext cx="3554792" cy="3399674"/>
          </a:xfrm>
          <a:custGeom>
            <a:avLst/>
            <a:gdLst/>
            <a:ahLst/>
            <a:cxnLst/>
            <a:rect l="l" t="t" r="r" b="b"/>
            <a:pathLst>
              <a:path w="3554792" h="3399674">
                <a:moveTo>
                  <a:pt x="0" y="0"/>
                </a:moveTo>
                <a:lnTo>
                  <a:pt x="3554792" y="0"/>
                </a:lnTo>
                <a:lnTo>
                  <a:pt x="3554792" y="3399673"/>
                </a:lnTo>
                <a:lnTo>
                  <a:pt x="0" y="339967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8" name="TextBox 8"/>
          <p:cNvSpPr txBox="1"/>
          <p:nvPr/>
        </p:nvSpPr>
        <p:spPr>
          <a:xfrm>
            <a:off x="3148054" y="3940077"/>
            <a:ext cx="11991892" cy="1095375"/>
          </a:xfrm>
          <a:prstGeom prst="rect">
            <a:avLst/>
          </a:prstGeom>
        </p:spPr>
        <p:txBody>
          <a:bodyPr lIns="0" tIns="0" rIns="0" bIns="0" rtlCol="0" anchor="t">
            <a:spAutoFit/>
          </a:bodyPr>
          <a:lstStyle/>
          <a:p>
            <a:pPr algn="ctr">
              <a:lnSpc>
                <a:spcPts val="8400"/>
              </a:lnSpc>
            </a:pPr>
            <a:r>
              <a:rPr lang="en-US" sz="6000" b="1">
                <a:solidFill>
                  <a:srgbClr val="FFFFFF"/>
                </a:solidFill>
                <a:latin typeface="Poppins Bold"/>
                <a:ea typeface="Poppins Bold"/>
                <a:cs typeface="Poppins Bold"/>
                <a:sym typeface="Poppins Bold"/>
              </a:rPr>
              <a:t>Insécurité financière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fr-FR"/>
          </a:p>
        </p:txBody>
      </p:sp>
      <p:grpSp>
        <p:nvGrpSpPr>
          <p:cNvPr id="3" name="Group 3"/>
          <p:cNvGrpSpPr/>
          <p:nvPr/>
        </p:nvGrpSpPr>
        <p:grpSpPr>
          <a:xfrm>
            <a:off x="0" y="0"/>
            <a:ext cx="18288000" cy="10287000"/>
            <a:chOff x="0" y="0"/>
            <a:chExt cx="7224889" cy="4064000"/>
          </a:xfrm>
        </p:grpSpPr>
        <p:sp>
          <p:nvSpPr>
            <p:cNvPr id="4" name="Freeform 4"/>
            <p:cNvSpPr/>
            <p:nvPr/>
          </p:nvSpPr>
          <p:spPr>
            <a:xfrm>
              <a:off x="0" y="0"/>
              <a:ext cx="7224889" cy="4064000"/>
            </a:xfrm>
            <a:custGeom>
              <a:avLst/>
              <a:gdLst/>
              <a:ahLst/>
              <a:cxnLst/>
              <a:rect l="l" t="t" r="r" b="b"/>
              <a:pathLst>
                <a:path w="7224889" h="4064000">
                  <a:moveTo>
                    <a:pt x="0" y="0"/>
                  </a:moveTo>
                  <a:lnTo>
                    <a:pt x="7224889" y="0"/>
                  </a:lnTo>
                  <a:lnTo>
                    <a:pt x="7224889" y="4064000"/>
                  </a:lnTo>
                  <a:lnTo>
                    <a:pt x="0" y="4064000"/>
                  </a:lnTo>
                  <a:close/>
                </a:path>
              </a:pathLst>
            </a:custGeom>
            <a:solidFill>
              <a:srgbClr val="29295C">
                <a:alpha val="96863"/>
              </a:srgbClr>
            </a:solidFill>
          </p:spPr>
          <p:txBody>
            <a:bodyPr/>
            <a:lstStyle/>
            <a:p>
              <a:endParaRPr lang="fr-FR"/>
            </a:p>
          </p:txBody>
        </p:sp>
        <p:sp>
          <p:nvSpPr>
            <p:cNvPr id="5" name="TextBox 5"/>
            <p:cNvSpPr txBox="1"/>
            <p:nvPr/>
          </p:nvSpPr>
          <p:spPr>
            <a:xfrm>
              <a:off x="0" y="-38100"/>
              <a:ext cx="7224889" cy="4102100"/>
            </a:xfrm>
            <a:prstGeom prst="rect">
              <a:avLst/>
            </a:prstGeom>
          </p:spPr>
          <p:txBody>
            <a:bodyPr lIns="50800" tIns="50800" rIns="50800" bIns="50800" rtlCol="0" anchor="ctr"/>
            <a:lstStyle/>
            <a:p>
              <a:pPr algn="ctr">
                <a:lnSpc>
                  <a:spcPts val="1819"/>
                </a:lnSpc>
                <a:spcBef>
                  <a:spcPct val="0"/>
                </a:spcBef>
              </a:pPr>
              <a:endParaRPr/>
            </a:p>
          </p:txBody>
        </p:sp>
      </p:grpSp>
      <p:sp>
        <p:nvSpPr>
          <p:cNvPr id="6" name="TextBox 6"/>
          <p:cNvSpPr txBox="1"/>
          <p:nvPr/>
        </p:nvSpPr>
        <p:spPr>
          <a:xfrm>
            <a:off x="1028700" y="885825"/>
            <a:ext cx="16230600" cy="901700"/>
          </a:xfrm>
          <a:prstGeom prst="rect">
            <a:avLst/>
          </a:prstGeom>
        </p:spPr>
        <p:txBody>
          <a:bodyPr lIns="0" tIns="0" rIns="0" bIns="0" rtlCol="0" anchor="t">
            <a:spAutoFit/>
          </a:bodyPr>
          <a:lstStyle/>
          <a:p>
            <a:pPr algn="l">
              <a:lnSpc>
                <a:spcPts val="7000"/>
              </a:lnSpc>
            </a:pPr>
            <a:r>
              <a:rPr lang="en-US" sz="5000" b="1">
                <a:solidFill>
                  <a:srgbClr val="FFFFFF"/>
                </a:solidFill>
                <a:latin typeface="Poppins Bold"/>
                <a:ea typeface="Poppins Bold"/>
                <a:cs typeface="Poppins Bold"/>
                <a:sym typeface="Poppins Bold"/>
              </a:rPr>
              <a:t>Insécurité financière</a:t>
            </a:r>
          </a:p>
        </p:txBody>
      </p:sp>
      <p:grpSp>
        <p:nvGrpSpPr>
          <p:cNvPr id="7" name="Group 7"/>
          <p:cNvGrpSpPr/>
          <p:nvPr/>
        </p:nvGrpSpPr>
        <p:grpSpPr>
          <a:xfrm>
            <a:off x="1028700" y="2761693"/>
            <a:ext cx="6143555" cy="6496607"/>
            <a:chOff x="0" y="0"/>
            <a:chExt cx="1618056" cy="1711041"/>
          </a:xfrm>
        </p:grpSpPr>
        <p:sp>
          <p:nvSpPr>
            <p:cNvPr id="8" name="Freeform 8"/>
            <p:cNvSpPr/>
            <p:nvPr/>
          </p:nvSpPr>
          <p:spPr>
            <a:xfrm>
              <a:off x="0" y="0"/>
              <a:ext cx="1618056" cy="1711041"/>
            </a:xfrm>
            <a:custGeom>
              <a:avLst/>
              <a:gdLst/>
              <a:ahLst/>
              <a:cxnLst/>
              <a:rect l="l" t="t" r="r" b="b"/>
              <a:pathLst>
                <a:path w="1618056" h="1711041">
                  <a:moveTo>
                    <a:pt x="27724" y="0"/>
                  </a:moveTo>
                  <a:lnTo>
                    <a:pt x="1590332" y="0"/>
                  </a:lnTo>
                  <a:cubicBezTo>
                    <a:pt x="1605643" y="0"/>
                    <a:pt x="1618056" y="12412"/>
                    <a:pt x="1618056" y="27724"/>
                  </a:cubicBezTo>
                  <a:lnTo>
                    <a:pt x="1618056" y="1683317"/>
                  </a:lnTo>
                  <a:cubicBezTo>
                    <a:pt x="1618056" y="1690670"/>
                    <a:pt x="1615135" y="1697721"/>
                    <a:pt x="1609936" y="1702920"/>
                  </a:cubicBezTo>
                  <a:cubicBezTo>
                    <a:pt x="1604736" y="1708120"/>
                    <a:pt x="1597685" y="1711041"/>
                    <a:pt x="1590332" y="1711041"/>
                  </a:cubicBezTo>
                  <a:lnTo>
                    <a:pt x="27724" y="1711041"/>
                  </a:lnTo>
                  <a:cubicBezTo>
                    <a:pt x="12412" y="1711041"/>
                    <a:pt x="0" y="1698628"/>
                    <a:pt x="0" y="1683317"/>
                  </a:cubicBezTo>
                  <a:lnTo>
                    <a:pt x="0" y="27724"/>
                  </a:lnTo>
                  <a:cubicBezTo>
                    <a:pt x="0" y="20371"/>
                    <a:pt x="2921" y="13319"/>
                    <a:pt x="8120" y="8120"/>
                  </a:cubicBezTo>
                  <a:cubicBezTo>
                    <a:pt x="13319" y="2921"/>
                    <a:pt x="20371" y="0"/>
                    <a:pt x="27724" y="0"/>
                  </a:cubicBezTo>
                  <a:close/>
                </a:path>
              </a:pathLst>
            </a:custGeom>
            <a:solidFill>
              <a:srgbClr val="009EB3"/>
            </a:solidFill>
          </p:spPr>
          <p:txBody>
            <a:bodyPr/>
            <a:lstStyle/>
            <a:p>
              <a:endParaRPr lang="fr-FR"/>
            </a:p>
          </p:txBody>
        </p:sp>
        <p:sp>
          <p:nvSpPr>
            <p:cNvPr id="9" name="TextBox 9"/>
            <p:cNvSpPr txBox="1"/>
            <p:nvPr/>
          </p:nvSpPr>
          <p:spPr>
            <a:xfrm>
              <a:off x="0" y="-38100"/>
              <a:ext cx="1618056" cy="1749141"/>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1240036" y="2997142"/>
            <a:ext cx="1158890" cy="1254550"/>
          </a:xfrm>
          <a:custGeom>
            <a:avLst/>
            <a:gdLst/>
            <a:ahLst/>
            <a:cxnLst/>
            <a:rect l="l" t="t" r="r" b="b"/>
            <a:pathLst>
              <a:path w="1158890" h="1254550">
                <a:moveTo>
                  <a:pt x="0" y="0"/>
                </a:moveTo>
                <a:lnTo>
                  <a:pt x="1158891" y="0"/>
                </a:lnTo>
                <a:lnTo>
                  <a:pt x="1158891" y="1254549"/>
                </a:lnTo>
                <a:lnTo>
                  <a:pt x="0" y="125454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1" name="TextBox 11"/>
          <p:cNvSpPr txBox="1"/>
          <p:nvPr/>
        </p:nvSpPr>
        <p:spPr>
          <a:xfrm>
            <a:off x="1819482" y="3883391"/>
            <a:ext cx="4137147" cy="368300"/>
          </a:xfrm>
          <a:prstGeom prst="rect">
            <a:avLst/>
          </a:prstGeom>
        </p:spPr>
        <p:txBody>
          <a:bodyPr lIns="0" tIns="0" rIns="0" bIns="0" rtlCol="0" anchor="t">
            <a:spAutoFit/>
          </a:bodyPr>
          <a:lstStyle/>
          <a:p>
            <a:pPr algn="l">
              <a:lnSpc>
                <a:spcPts val="2800"/>
              </a:lnSpc>
            </a:pPr>
            <a:r>
              <a:rPr lang="en-US" sz="2000">
                <a:solidFill>
                  <a:srgbClr val="FFFFFF"/>
                </a:solidFill>
                <a:latin typeface="Poppins"/>
                <a:ea typeface="Poppins"/>
                <a:cs typeface="Poppins"/>
                <a:sym typeface="Poppins"/>
              </a:rPr>
              <a:t>Quelques données :</a:t>
            </a:r>
          </a:p>
        </p:txBody>
      </p:sp>
      <p:sp>
        <p:nvSpPr>
          <p:cNvPr id="12" name="TextBox 12"/>
          <p:cNvSpPr txBox="1"/>
          <p:nvPr/>
        </p:nvSpPr>
        <p:spPr>
          <a:xfrm>
            <a:off x="1458631" y="5230292"/>
            <a:ext cx="5283693" cy="2482850"/>
          </a:xfrm>
          <a:prstGeom prst="rect">
            <a:avLst/>
          </a:prstGeom>
        </p:spPr>
        <p:txBody>
          <a:bodyPr lIns="0" tIns="0" rIns="0" bIns="0" rtlCol="0" anchor="t">
            <a:spAutoFit/>
          </a:bodyPr>
          <a:lstStyle/>
          <a:p>
            <a:pPr algn="just">
              <a:lnSpc>
                <a:spcPts val="2800"/>
              </a:lnSpc>
            </a:pPr>
            <a:r>
              <a:rPr lang="en-US" sz="2000">
                <a:solidFill>
                  <a:srgbClr val="FFFFFF"/>
                </a:solidFill>
                <a:latin typeface="Poppins"/>
                <a:ea typeface="Poppins"/>
                <a:cs typeface="Poppins"/>
                <a:sym typeface="Poppins"/>
              </a:rPr>
              <a:t>82% des jeunes Canadiens déclarent être stressés et anxieux quant à l’avenir de leur carrière. Les deux principaux facteurs de ce stress sont l’incapacité à couvrir les dépenses de base (48%) et la difficulté à trouver un emploi stable (34%).</a:t>
            </a:r>
          </a:p>
        </p:txBody>
      </p:sp>
      <p:sp>
        <p:nvSpPr>
          <p:cNvPr id="13" name="TextBox 13"/>
          <p:cNvSpPr txBox="1"/>
          <p:nvPr/>
        </p:nvSpPr>
        <p:spPr>
          <a:xfrm>
            <a:off x="7865331" y="5105400"/>
            <a:ext cx="9393969" cy="2213340"/>
          </a:xfrm>
          <a:prstGeom prst="rect">
            <a:avLst/>
          </a:prstGeom>
        </p:spPr>
        <p:txBody>
          <a:bodyPr lIns="0" tIns="0" rIns="0" bIns="0" rtlCol="0" anchor="t">
            <a:spAutoFit/>
          </a:bodyPr>
          <a:lstStyle/>
          <a:p>
            <a:pPr algn="just">
              <a:lnSpc>
                <a:spcPts val="2954"/>
              </a:lnSpc>
            </a:pPr>
            <a:r>
              <a:rPr lang="en-US" sz="2110">
                <a:solidFill>
                  <a:srgbClr val="FFFFFF"/>
                </a:solidFill>
                <a:latin typeface="Open Sans"/>
                <a:ea typeface="Open Sans"/>
                <a:cs typeface="Open Sans"/>
                <a:sym typeface="Open Sans"/>
              </a:rPr>
              <a:t>Les jeunes issus de la diversité sexuelle et de la pluralité des genres se démarquent de la moyenne nationale dans plusieurs catégories. Ils sont 9 sur 10 à être anxieux face à leur avenir professionnel.</a:t>
            </a:r>
          </a:p>
          <a:p>
            <a:pPr algn="just">
              <a:lnSpc>
                <a:spcPts val="2954"/>
              </a:lnSpc>
            </a:pPr>
            <a:endParaRPr lang="en-US" sz="2110">
              <a:solidFill>
                <a:srgbClr val="FFFFFF"/>
              </a:solidFill>
              <a:latin typeface="Open Sans"/>
              <a:ea typeface="Open Sans"/>
              <a:cs typeface="Open Sans"/>
              <a:sym typeface="Open Sans"/>
            </a:endParaRPr>
          </a:p>
          <a:p>
            <a:pPr algn="just">
              <a:lnSpc>
                <a:spcPts val="2954"/>
              </a:lnSpc>
            </a:pPr>
            <a:r>
              <a:rPr lang="en-US" sz="2110">
                <a:solidFill>
                  <a:srgbClr val="FFFFFF"/>
                </a:solidFill>
                <a:latin typeface="Open Sans"/>
                <a:ea typeface="Open Sans"/>
                <a:cs typeface="Open Sans"/>
                <a:sym typeface="Open Sans"/>
              </a:rPr>
              <a:t>76 % croient que, peu importe leurs efforts, leur avenir financier dépend de facteurs qui échappent à leur contrôle</a:t>
            </a:r>
          </a:p>
        </p:txBody>
      </p:sp>
      <p:sp>
        <p:nvSpPr>
          <p:cNvPr id="14" name="Freeform 14"/>
          <p:cNvSpPr/>
          <p:nvPr/>
        </p:nvSpPr>
        <p:spPr>
          <a:xfrm>
            <a:off x="15447235" y="726139"/>
            <a:ext cx="1812065" cy="1732993"/>
          </a:xfrm>
          <a:custGeom>
            <a:avLst/>
            <a:gdLst/>
            <a:ahLst/>
            <a:cxnLst/>
            <a:rect l="l" t="t" r="r" b="b"/>
            <a:pathLst>
              <a:path w="1812065" h="1732993">
                <a:moveTo>
                  <a:pt x="0" y="0"/>
                </a:moveTo>
                <a:lnTo>
                  <a:pt x="1812065" y="0"/>
                </a:lnTo>
                <a:lnTo>
                  <a:pt x="1812065" y="1732993"/>
                </a:lnTo>
                <a:lnTo>
                  <a:pt x="0" y="173299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5" name="TextBox 15"/>
          <p:cNvSpPr txBox="1"/>
          <p:nvPr/>
        </p:nvSpPr>
        <p:spPr>
          <a:xfrm>
            <a:off x="7865331" y="4062779"/>
            <a:ext cx="9393969" cy="727440"/>
          </a:xfrm>
          <a:prstGeom prst="rect">
            <a:avLst/>
          </a:prstGeom>
        </p:spPr>
        <p:txBody>
          <a:bodyPr lIns="0" tIns="0" rIns="0" bIns="0" rtlCol="0" anchor="t">
            <a:spAutoFit/>
          </a:bodyPr>
          <a:lstStyle/>
          <a:p>
            <a:pPr algn="just">
              <a:lnSpc>
                <a:spcPts val="2954"/>
              </a:lnSpc>
            </a:pPr>
            <a:r>
              <a:rPr lang="en-US" sz="2110">
                <a:solidFill>
                  <a:srgbClr val="FFFFFF"/>
                </a:solidFill>
                <a:latin typeface="Open Sans"/>
                <a:ea typeface="Open Sans"/>
                <a:cs typeface="Open Sans"/>
                <a:sym typeface="Open Sans"/>
              </a:rPr>
              <a:t>Des populations issues de groupes marginalisés davantage touchées par l’insécurité financière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fr-FR"/>
          </a:p>
        </p:txBody>
      </p:sp>
      <p:grpSp>
        <p:nvGrpSpPr>
          <p:cNvPr id="3" name="Group 3"/>
          <p:cNvGrpSpPr/>
          <p:nvPr/>
        </p:nvGrpSpPr>
        <p:grpSpPr>
          <a:xfrm>
            <a:off x="0" y="0"/>
            <a:ext cx="18288000" cy="10287000"/>
            <a:chOff x="0" y="0"/>
            <a:chExt cx="7224889" cy="4064000"/>
          </a:xfrm>
        </p:grpSpPr>
        <p:sp>
          <p:nvSpPr>
            <p:cNvPr id="4" name="Freeform 4"/>
            <p:cNvSpPr/>
            <p:nvPr/>
          </p:nvSpPr>
          <p:spPr>
            <a:xfrm>
              <a:off x="0" y="0"/>
              <a:ext cx="7224889" cy="4064000"/>
            </a:xfrm>
            <a:custGeom>
              <a:avLst/>
              <a:gdLst/>
              <a:ahLst/>
              <a:cxnLst/>
              <a:rect l="l" t="t" r="r" b="b"/>
              <a:pathLst>
                <a:path w="7224889" h="4064000">
                  <a:moveTo>
                    <a:pt x="0" y="0"/>
                  </a:moveTo>
                  <a:lnTo>
                    <a:pt x="7224889" y="0"/>
                  </a:lnTo>
                  <a:lnTo>
                    <a:pt x="7224889" y="4064000"/>
                  </a:lnTo>
                  <a:lnTo>
                    <a:pt x="0" y="4064000"/>
                  </a:lnTo>
                  <a:close/>
                </a:path>
              </a:pathLst>
            </a:custGeom>
            <a:solidFill>
              <a:srgbClr val="29295C">
                <a:alpha val="96863"/>
              </a:srgbClr>
            </a:solidFill>
          </p:spPr>
          <p:txBody>
            <a:bodyPr/>
            <a:lstStyle/>
            <a:p>
              <a:endParaRPr lang="fr-FR"/>
            </a:p>
          </p:txBody>
        </p:sp>
        <p:sp>
          <p:nvSpPr>
            <p:cNvPr id="5" name="TextBox 5"/>
            <p:cNvSpPr txBox="1"/>
            <p:nvPr/>
          </p:nvSpPr>
          <p:spPr>
            <a:xfrm>
              <a:off x="0" y="-38100"/>
              <a:ext cx="7224889" cy="4102100"/>
            </a:xfrm>
            <a:prstGeom prst="rect">
              <a:avLst/>
            </a:prstGeom>
          </p:spPr>
          <p:txBody>
            <a:bodyPr lIns="50800" tIns="50800" rIns="50800" bIns="50800" rtlCol="0" anchor="ctr"/>
            <a:lstStyle/>
            <a:p>
              <a:pPr algn="ctr">
                <a:lnSpc>
                  <a:spcPts val="1819"/>
                </a:lnSpc>
                <a:spcBef>
                  <a:spcPct val="0"/>
                </a:spcBef>
              </a:pPr>
              <a:endParaRPr/>
            </a:p>
          </p:txBody>
        </p:sp>
      </p:grpSp>
      <p:sp>
        <p:nvSpPr>
          <p:cNvPr id="6" name="Freeform 6"/>
          <p:cNvSpPr/>
          <p:nvPr/>
        </p:nvSpPr>
        <p:spPr>
          <a:xfrm>
            <a:off x="14789069" y="8520607"/>
            <a:ext cx="2470231" cy="945789"/>
          </a:xfrm>
          <a:custGeom>
            <a:avLst/>
            <a:gdLst/>
            <a:ahLst/>
            <a:cxnLst/>
            <a:rect l="l" t="t" r="r" b="b"/>
            <a:pathLst>
              <a:path w="2470231" h="945789">
                <a:moveTo>
                  <a:pt x="0" y="0"/>
                </a:moveTo>
                <a:lnTo>
                  <a:pt x="2470231" y="0"/>
                </a:lnTo>
                <a:lnTo>
                  <a:pt x="2470231" y="945789"/>
                </a:lnTo>
                <a:lnTo>
                  <a:pt x="0" y="945789"/>
                </a:lnTo>
                <a:lnTo>
                  <a:pt x="0" y="0"/>
                </a:lnTo>
                <a:close/>
              </a:path>
            </a:pathLst>
          </a:custGeom>
          <a:blipFill>
            <a:blip r:embed="rId4"/>
            <a:stretch>
              <a:fillRect/>
            </a:stretch>
          </a:blipFill>
        </p:spPr>
        <p:txBody>
          <a:bodyPr/>
          <a:lstStyle/>
          <a:p>
            <a:endParaRPr lang="fr-FR"/>
          </a:p>
        </p:txBody>
      </p:sp>
      <p:sp>
        <p:nvSpPr>
          <p:cNvPr id="7" name="Freeform 7"/>
          <p:cNvSpPr/>
          <p:nvPr/>
        </p:nvSpPr>
        <p:spPr>
          <a:xfrm>
            <a:off x="7556365" y="5605303"/>
            <a:ext cx="3175270" cy="3175270"/>
          </a:xfrm>
          <a:custGeom>
            <a:avLst/>
            <a:gdLst/>
            <a:ahLst/>
            <a:cxnLst/>
            <a:rect l="l" t="t" r="r" b="b"/>
            <a:pathLst>
              <a:path w="3175270" h="3175270">
                <a:moveTo>
                  <a:pt x="0" y="0"/>
                </a:moveTo>
                <a:lnTo>
                  <a:pt x="3175270" y="0"/>
                </a:lnTo>
                <a:lnTo>
                  <a:pt x="3175270" y="3175270"/>
                </a:lnTo>
                <a:lnTo>
                  <a:pt x="0" y="317527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8" name="TextBox 8"/>
          <p:cNvSpPr txBox="1"/>
          <p:nvPr/>
        </p:nvSpPr>
        <p:spPr>
          <a:xfrm>
            <a:off x="3148054" y="3940077"/>
            <a:ext cx="11991892" cy="1095375"/>
          </a:xfrm>
          <a:prstGeom prst="rect">
            <a:avLst/>
          </a:prstGeom>
        </p:spPr>
        <p:txBody>
          <a:bodyPr lIns="0" tIns="0" rIns="0" bIns="0" rtlCol="0" anchor="t">
            <a:spAutoFit/>
          </a:bodyPr>
          <a:lstStyle/>
          <a:p>
            <a:pPr algn="ctr">
              <a:lnSpc>
                <a:spcPts val="8400"/>
              </a:lnSpc>
            </a:pPr>
            <a:r>
              <a:rPr lang="en-US" sz="6000" b="1">
                <a:solidFill>
                  <a:srgbClr val="FFFFFF"/>
                </a:solidFill>
                <a:latin typeface="Poppins Bold"/>
                <a:ea typeface="Poppins Bold"/>
                <a:cs typeface="Poppins Bold"/>
                <a:sym typeface="Poppins Bold"/>
              </a:rPr>
              <a:t>Coût du logement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fr-FR"/>
          </a:p>
        </p:txBody>
      </p:sp>
      <p:grpSp>
        <p:nvGrpSpPr>
          <p:cNvPr id="3" name="Group 3"/>
          <p:cNvGrpSpPr/>
          <p:nvPr/>
        </p:nvGrpSpPr>
        <p:grpSpPr>
          <a:xfrm>
            <a:off x="0" y="0"/>
            <a:ext cx="18288000" cy="10287000"/>
            <a:chOff x="0" y="0"/>
            <a:chExt cx="7224889" cy="4064000"/>
          </a:xfrm>
        </p:grpSpPr>
        <p:sp>
          <p:nvSpPr>
            <p:cNvPr id="4" name="Freeform 4"/>
            <p:cNvSpPr/>
            <p:nvPr/>
          </p:nvSpPr>
          <p:spPr>
            <a:xfrm>
              <a:off x="0" y="0"/>
              <a:ext cx="7224889" cy="4064000"/>
            </a:xfrm>
            <a:custGeom>
              <a:avLst/>
              <a:gdLst/>
              <a:ahLst/>
              <a:cxnLst/>
              <a:rect l="l" t="t" r="r" b="b"/>
              <a:pathLst>
                <a:path w="7224889" h="4064000">
                  <a:moveTo>
                    <a:pt x="0" y="0"/>
                  </a:moveTo>
                  <a:lnTo>
                    <a:pt x="7224889" y="0"/>
                  </a:lnTo>
                  <a:lnTo>
                    <a:pt x="7224889" y="4064000"/>
                  </a:lnTo>
                  <a:lnTo>
                    <a:pt x="0" y="4064000"/>
                  </a:lnTo>
                  <a:close/>
                </a:path>
              </a:pathLst>
            </a:custGeom>
            <a:solidFill>
              <a:srgbClr val="29295C">
                <a:alpha val="96863"/>
              </a:srgbClr>
            </a:solidFill>
          </p:spPr>
          <p:txBody>
            <a:bodyPr/>
            <a:lstStyle/>
            <a:p>
              <a:endParaRPr lang="fr-FR"/>
            </a:p>
          </p:txBody>
        </p:sp>
        <p:sp>
          <p:nvSpPr>
            <p:cNvPr id="5" name="TextBox 5"/>
            <p:cNvSpPr txBox="1"/>
            <p:nvPr/>
          </p:nvSpPr>
          <p:spPr>
            <a:xfrm>
              <a:off x="0" y="-38100"/>
              <a:ext cx="7224889" cy="4102100"/>
            </a:xfrm>
            <a:prstGeom prst="rect">
              <a:avLst/>
            </a:prstGeom>
          </p:spPr>
          <p:txBody>
            <a:bodyPr lIns="50800" tIns="50800" rIns="50800" bIns="50800" rtlCol="0" anchor="ctr"/>
            <a:lstStyle/>
            <a:p>
              <a:pPr algn="ctr">
                <a:lnSpc>
                  <a:spcPts val="1819"/>
                </a:lnSpc>
                <a:spcBef>
                  <a:spcPct val="0"/>
                </a:spcBef>
              </a:pPr>
              <a:endParaRPr/>
            </a:p>
          </p:txBody>
        </p:sp>
      </p:grpSp>
      <p:sp>
        <p:nvSpPr>
          <p:cNvPr id="6" name="TextBox 6"/>
          <p:cNvSpPr txBox="1"/>
          <p:nvPr/>
        </p:nvSpPr>
        <p:spPr>
          <a:xfrm>
            <a:off x="1028700" y="924591"/>
            <a:ext cx="16230600" cy="901700"/>
          </a:xfrm>
          <a:prstGeom prst="rect">
            <a:avLst/>
          </a:prstGeom>
        </p:spPr>
        <p:txBody>
          <a:bodyPr lIns="0" tIns="0" rIns="0" bIns="0" rtlCol="0" anchor="t">
            <a:spAutoFit/>
          </a:bodyPr>
          <a:lstStyle/>
          <a:p>
            <a:pPr algn="l">
              <a:lnSpc>
                <a:spcPts val="7000"/>
              </a:lnSpc>
            </a:pPr>
            <a:r>
              <a:rPr lang="en-US" sz="5000" b="1">
                <a:solidFill>
                  <a:srgbClr val="FFFFFF"/>
                </a:solidFill>
                <a:latin typeface="Poppins Bold"/>
                <a:ea typeface="Poppins Bold"/>
                <a:cs typeface="Poppins Bold"/>
                <a:sym typeface="Poppins Bold"/>
              </a:rPr>
              <a:t>Le coût d’un toit au dessus de la tête...</a:t>
            </a:r>
          </a:p>
        </p:txBody>
      </p:sp>
      <p:sp>
        <p:nvSpPr>
          <p:cNvPr id="7" name="Freeform 7"/>
          <p:cNvSpPr/>
          <p:nvPr/>
        </p:nvSpPr>
        <p:spPr>
          <a:xfrm>
            <a:off x="15526307" y="694291"/>
            <a:ext cx="1732993" cy="1732993"/>
          </a:xfrm>
          <a:custGeom>
            <a:avLst/>
            <a:gdLst/>
            <a:ahLst/>
            <a:cxnLst/>
            <a:rect l="l" t="t" r="r" b="b"/>
            <a:pathLst>
              <a:path w="1732993" h="1732993">
                <a:moveTo>
                  <a:pt x="0" y="0"/>
                </a:moveTo>
                <a:lnTo>
                  <a:pt x="1732993" y="0"/>
                </a:lnTo>
                <a:lnTo>
                  <a:pt x="1732993" y="1732993"/>
                </a:lnTo>
                <a:lnTo>
                  <a:pt x="0" y="173299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grpSp>
        <p:nvGrpSpPr>
          <p:cNvPr id="8" name="Group 8"/>
          <p:cNvGrpSpPr/>
          <p:nvPr/>
        </p:nvGrpSpPr>
        <p:grpSpPr>
          <a:xfrm>
            <a:off x="1028700" y="5946542"/>
            <a:ext cx="16230600" cy="3311758"/>
            <a:chOff x="0" y="0"/>
            <a:chExt cx="4274726" cy="872233"/>
          </a:xfrm>
        </p:grpSpPr>
        <p:sp>
          <p:nvSpPr>
            <p:cNvPr id="9" name="Freeform 9"/>
            <p:cNvSpPr/>
            <p:nvPr/>
          </p:nvSpPr>
          <p:spPr>
            <a:xfrm>
              <a:off x="0" y="0"/>
              <a:ext cx="4274726" cy="872233"/>
            </a:xfrm>
            <a:custGeom>
              <a:avLst/>
              <a:gdLst/>
              <a:ahLst/>
              <a:cxnLst/>
              <a:rect l="l" t="t" r="r" b="b"/>
              <a:pathLst>
                <a:path w="4274726" h="872233">
                  <a:moveTo>
                    <a:pt x="10494" y="0"/>
                  </a:moveTo>
                  <a:lnTo>
                    <a:pt x="4264232" y="0"/>
                  </a:lnTo>
                  <a:cubicBezTo>
                    <a:pt x="4270028" y="0"/>
                    <a:pt x="4274726" y="4698"/>
                    <a:pt x="4274726" y="10494"/>
                  </a:cubicBezTo>
                  <a:lnTo>
                    <a:pt x="4274726" y="861739"/>
                  </a:lnTo>
                  <a:cubicBezTo>
                    <a:pt x="4274726" y="864522"/>
                    <a:pt x="4273620" y="867191"/>
                    <a:pt x="4271652" y="869159"/>
                  </a:cubicBezTo>
                  <a:cubicBezTo>
                    <a:pt x="4269684" y="871127"/>
                    <a:pt x="4267015" y="872233"/>
                    <a:pt x="4264232" y="872233"/>
                  </a:cubicBezTo>
                  <a:lnTo>
                    <a:pt x="10494" y="872233"/>
                  </a:lnTo>
                  <a:cubicBezTo>
                    <a:pt x="4698" y="872233"/>
                    <a:pt x="0" y="867534"/>
                    <a:pt x="0" y="861739"/>
                  </a:cubicBezTo>
                  <a:lnTo>
                    <a:pt x="0" y="10494"/>
                  </a:lnTo>
                  <a:cubicBezTo>
                    <a:pt x="0" y="4698"/>
                    <a:pt x="4698" y="0"/>
                    <a:pt x="10494" y="0"/>
                  </a:cubicBezTo>
                  <a:close/>
                </a:path>
              </a:pathLst>
            </a:custGeom>
            <a:solidFill>
              <a:srgbClr val="009EB3"/>
            </a:solidFill>
          </p:spPr>
          <p:txBody>
            <a:bodyPr/>
            <a:lstStyle/>
            <a:p>
              <a:endParaRPr lang="fr-FR"/>
            </a:p>
          </p:txBody>
        </p:sp>
        <p:sp>
          <p:nvSpPr>
            <p:cNvPr id="10" name="TextBox 10"/>
            <p:cNvSpPr txBox="1"/>
            <p:nvPr/>
          </p:nvSpPr>
          <p:spPr>
            <a:xfrm>
              <a:off x="0" y="-38100"/>
              <a:ext cx="4274726" cy="910333"/>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1584462" y="6354873"/>
            <a:ext cx="8838207" cy="2114550"/>
          </a:xfrm>
          <a:prstGeom prst="rect">
            <a:avLst/>
          </a:prstGeom>
        </p:spPr>
        <p:txBody>
          <a:bodyPr lIns="0" tIns="0" rIns="0" bIns="0" rtlCol="0" anchor="t">
            <a:spAutoFit/>
          </a:bodyPr>
          <a:lstStyle/>
          <a:p>
            <a:pPr algn="just">
              <a:lnSpc>
                <a:spcPts val="4200"/>
              </a:lnSpc>
              <a:spcBef>
                <a:spcPct val="0"/>
              </a:spcBef>
            </a:pPr>
            <a:r>
              <a:rPr lang="en-US" sz="3000" b="1">
                <a:solidFill>
                  <a:srgbClr val="FFFFFF"/>
                </a:solidFill>
                <a:latin typeface="Open Sans Bold"/>
                <a:ea typeface="Open Sans Bold"/>
                <a:cs typeface="Open Sans Bold"/>
                <a:sym typeface="Open Sans Bold"/>
              </a:rPr>
              <a:t>« Il y a des jeunes qui cognent aux auberges qui ont de meilleurs salaires que celui d’entrée de base d’une intervenante. Et ils n’arrivent pas à se loge » </a:t>
            </a:r>
          </a:p>
        </p:txBody>
      </p:sp>
      <p:grpSp>
        <p:nvGrpSpPr>
          <p:cNvPr id="12" name="Group 12"/>
          <p:cNvGrpSpPr/>
          <p:nvPr/>
        </p:nvGrpSpPr>
        <p:grpSpPr>
          <a:xfrm>
            <a:off x="10956008" y="6376588"/>
            <a:ext cx="2451665" cy="245166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fr-FR"/>
            </a:p>
          </p:txBody>
        </p:sp>
      </p:grpSp>
      <p:sp>
        <p:nvSpPr>
          <p:cNvPr id="14" name="Freeform 14"/>
          <p:cNvSpPr/>
          <p:nvPr/>
        </p:nvSpPr>
        <p:spPr>
          <a:xfrm>
            <a:off x="13765846" y="7031715"/>
            <a:ext cx="3170590" cy="1141412"/>
          </a:xfrm>
          <a:custGeom>
            <a:avLst/>
            <a:gdLst/>
            <a:ahLst/>
            <a:cxnLst/>
            <a:rect l="l" t="t" r="r" b="b"/>
            <a:pathLst>
              <a:path w="3170590" h="1141412">
                <a:moveTo>
                  <a:pt x="0" y="0"/>
                </a:moveTo>
                <a:lnTo>
                  <a:pt x="3170589" y="0"/>
                </a:lnTo>
                <a:lnTo>
                  <a:pt x="3170589" y="1141412"/>
                </a:lnTo>
                <a:lnTo>
                  <a:pt x="0" y="1141412"/>
                </a:lnTo>
                <a:lnTo>
                  <a:pt x="0" y="0"/>
                </a:lnTo>
                <a:close/>
              </a:path>
            </a:pathLst>
          </a:custGeom>
          <a:blipFill>
            <a:blip r:embed="rId6"/>
            <a:stretch>
              <a:fillRect/>
            </a:stretch>
          </a:blipFill>
        </p:spPr>
        <p:txBody>
          <a:bodyPr/>
          <a:lstStyle/>
          <a:p>
            <a:endParaRPr lang="fr-FR"/>
          </a:p>
        </p:txBody>
      </p:sp>
      <p:sp>
        <p:nvSpPr>
          <p:cNvPr id="15" name="TextBox 15"/>
          <p:cNvSpPr txBox="1"/>
          <p:nvPr/>
        </p:nvSpPr>
        <p:spPr>
          <a:xfrm>
            <a:off x="1028700" y="2788316"/>
            <a:ext cx="9393969" cy="2584815"/>
          </a:xfrm>
          <a:prstGeom prst="rect">
            <a:avLst/>
          </a:prstGeom>
        </p:spPr>
        <p:txBody>
          <a:bodyPr lIns="0" tIns="0" rIns="0" bIns="0" rtlCol="0" anchor="t">
            <a:spAutoFit/>
          </a:bodyPr>
          <a:lstStyle/>
          <a:p>
            <a:pPr algn="just">
              <a:lnSpc>
                <a:spcPts val="2954"/>
              </a:lnSpc>
            </a:pPr>
            <a:r>
              <a:rPr lang="en-US" sz="2110">
                <a:solidFill>
                  <a:srgbClr val="FFFFFF"/>
                </a:solidFill>
                <a:latin typeface="Open Sans"/>
                <a:ea typeface="Open Sans"/>
                <a:cs typeface="Open Sans"/>
                <a:sym typeface="Open Sans"/>
              </a:rPr>
              <a:t>Depuis 2018, soit le début de la pénurie de logements à l’échelle provinciale, le loyer moyen a augmenté de 62 % au Québec.</a:t>
            </a:r>
          </a:p>
          <a:p>
            <a:pPr algn="just">
              <a:lnSpc>
                <a:spcPts val="2954"/>
              </a:lnSpc>
            </a:pPr>
            <a:endParaRPr lang="en-US" sz="2110">
              <a:solidFill>
                <a:srgbClr val="FFFFFF"/>
              </a:solidFill>
              <a:latin typeface="Open Sans"/>
              <a:ea typeface="Open Sans"/>
              <a:cs typeface="Open Sans"/>
              <a:sym typeface="Open Sans"/>
            </a:endParaRPr>
          </a:p>
          <a:p>
            <a:pPr algn="just">
              <a:lnSpc>
                <a:spcPts val="2954"/>
              </a:lnSpc>
            </a:pPr>
            <a:r>
              <a:rPr lang="en-US" sz="2110">
                <a:solidFill>
                  <a:srgbClr val="FFFFFF"/>
                </a:solidFill>
                <a:latin typeface="Open Sans"/>
                <a:ea typeface="Open Sans"/>
                <a:cs typeface="Open Sans"/>
                <a:sym typeface="Open Sans"/>
              </a:rPr>
              <a:t>Comme c’est le cas pour tout type de crises, la crise du logement touche plus durement les jeunes.</a:t>
            </a:r>
          </a:p>
          <a:p>
            <a:pPr algn="just">
              <a:lnSpc>
                <a:spcPts val="2954"/>
              </a:lnSpc>
            </a:pPr>
            <a:r>
              <a:rPr lang="en-US" sz="2110">
                <a:solidFill>
                  <a:srgbClr val="FFFFFF"/>
                </a:solidFill>
                <a:latin typeface="Open Sans"/>
                <a:ea typeface="Open Sans"/>
                <a:cs typeface="Open Sans"/>
                <a:sym typeface="Open Sans"/>
              </a:rPr>
              <a:t>Même les jeunes qui travaillent à temps plein peinent désormais à se loger.</a:t>
            </a:r>
          </a:p>
        </p:txBody>
      </p:sp>
      <p:sp>
        <p:nvSpPr>
          <p:cNvPr id="16" name="TextBox 16"/>
          <p:cNvSpPr txBox="1"/>
          <p:nvPr/>
        </p:nvSpPr>
        <p:spPr>
          <a:xfrm>
            <a:off x="2571390" y="8594573"/>
            <a:ext cx="7851279" cy="233680"/>
          </a:xfrm>
          <a:prstGeom prst="rect">
            <a:avLst/>
          </a:prstGeom>
        </p:spPr>
        <p:txBody>
          <a:bodyPr lIns="0" tIns="0" rIns="0" bIns="0" rtlCol="0" anchor="t">
            <a:spAutoFit/>
          </a:bodyPr>
          <a:lstStyle/>
          <a:p>
            <a:pPr algn="ctr">
              <a:lnSpc>
                <a:spcPts val="1819"/>
              </a:lnSpc>
              <a:spcBef>
                <a:spcPct val="0"/>
              </a:spcBef>
            </a:pPr>
            <a:r>
              <a:rPr lang="en-US" sz="1299">
                <a:solidFill>
                  <a:srgbClr val="FFFFFF"/>
                </a:solidFill>
                <a:latin typeface="Poppins"/>
                <a:ea typeface="Poppins"/>
                <a:cs typeface="Poppins"/>
                <a:sym typeface="Poppins"/>
              </a:rPr>
              <a:t>- Marc-André Bélanger, directeur général du Regroupement des Auberges du cœur du Québec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fr-FR"/>
          </a:p>
        </p:txBody>
      </p:sp>
      <p:grpSp>
        <p:nvGrpSpPr>
          <p:cNvPr id="3" name="Group 3"/>
          <p:cNvGrpSpPr/>
          <p:nvPr/>
        </p:nvGrpSpPr>
        <p:grpSpPr>
          <a:xfrm>
            <a:off x="0" y="0"/>
            <a:ext cx="18288000" cy="10287000"/>
            <a:chOff x="0" y="0"/>
            <a:chExt cx="7224889" cy="4064000"/>
          </a:xfrm>
        </p:grpSpPr>
        <p:sp>
          <p:nvSpPr>
            <p:cNvPr id="4" name="Freeform 4"/>
            <p:cNvSpPr/>
            <p:nvPr/>
          </p:nvSpPr>
          <p:spPr>
            <a:xfrm>
              <a:off x="0" y="0"/>
              <a:ext cx="7224889" cy="4064000"/>
            </a:xfrm>
            <a:custGeom>
              <a:avLst/>
              <a:gdLst/>
              <a:ahLst/>
              <a:cxnLst/>
              <a:rect l="l" t="t" r="r" b="b"/>
              <a:pathLst>
                <a:path w="7224889" h="4064000">
                  <a:moveTo>
                    <a:pt x="0" y="0"/>
                  </a:moveTo>
                  <a:lnTo>
                    <a:pt x="7224889" y="0"/>
                  </a:lnTo>
                  <a:lnTo>
                    <a:pt x="7224889" y="4064000"/>
                  </a:lnTo>
                  <a:lnTo>
                    <a:pt x="0" y="4064000"/>
                  </a:lnTo>
                  <a:close/>
                </a:path>
              </a:pathLst>
            </a:custGeom>
            <a:solidFill>
              <a:srgbClr val="29295C">
                <a:alpha val="96863"/>
              </a:srgbClr>
            </a:solidFill>
          </p:spPr>
          <p:txBody>
            <a:bodyPr/>
            <a:lstStyle/>
            <a:p>
              <a:endParaRPr lang="fr-FR"/>
            </a:p>
          </p:txBody>
        </p:sp>
        <p:sp>
          <p:nvSpPr>
            <p:cNvPr id="5" name="TextBox 5"/>
            <p:cNvSpPr txBox="1"/>
            <p:nvPr/>
          </p:nvSpPr>
          <p:spPr>
            <a:xfrm>
              <a:off x="0" y="-38100"/>
              <a:ext cx="7224889" cy="4102100"/>
            </a:xfrm>
            <a:prstGeom prst="rect">
              <a:avLst/>
            </a:prstGeom>
          </p:spPr>
          <p:txBody>
            <a:bodyPr lIns="50800" tIns="50800" rIns="50800" bIns="50800" rtlCol="0" anchor="ctr"/>
            <a:lstStyle/>
            <a:p>
              <a:pPr algn="ctr">
                <a:lnSpc>
                  <a:spcPts val="1819"/>
                </a:lnSpc>
                <a:spcBef>
                  <a:spcPct val="0"/>
                </a:spcBef>
              </a:pPr>
              <a:endParaRPr/>
            </a:p>
          </p:txBody>
        </p:sp>
      </p:grpSp>
      <p:grpSp>
        <p:nvGrpSpPr>
          <p:cNvPr id="6" name="Group 6"/>
          <p:cNvGrpSpPr/>
          <p:nvPr/>
        </p:nvGrpSpPr>
        <p:grpSpPr>
          <a:xfrm>
            <a:off x="1028700" y="2570602"/>
            <a:ext cx="6143555" cy="7069880"/>
            <a:chOff x="0" y="0"/>
            <a:chExt cx="1618056" cy="1862026"/>
          </a:xfrm>
        </p:grpSpPr>
        <p:sp>
          <p:nvSpPr>
            <p:cNvPr id="7" name="Freeform 7"/>
            <p:cNvSpPr/>
            <p:nvPr/>
          </p:nvSpPr>
          <p:spPr>
            <a:xfrm>
              <a:off x="0" y="0"/>
              <a:ext cx="1618056" cy="1862026"/>
            </a:xfrm>
            <a:custGeom>
              <a:avLst/>
              <a:gdLst/>
              <a:ahLst/>
              <a:cxnLst/>
              <a:rect l="l" t="t" r="r" b="b"/>
              <a:pathLst>
                <a:path w="1618056" h="1862026">
                  <a:moveTo>
                    <a:pt x="27724" y="0"/>
                  </a:moveTo>
                  <a:lnTo>
                    <a:pt x="1590332" y="0"/>
                  </a:lnTo>
                  <a:cubicBezTo>
                    <a:pt x="1605643" y="0"/>
                    <a:pt x="1618056" y="12412"/>
                    <a:pt x="1618056" y="27724"/>
                  </a:cubicBezTo>
                  <a:lnTo>
                    <a:pt x="1618056" y="1834302"/>
                  </a:lnTo>
                  <a:cubicBezTo>
                    <a:pt x="1618056" y="1841655"/>
                    <a:pt x="1615135" y="1848707"/>
                    <a:pt x="1609936" y="1853906"/>
                  </a:cubicBezTo>
                  <a:cubicBezTo>
                    <a:pt x="1604736" y="1859105"/>
                    <a:pt x="1597685" y="1862026"/>
                    <a:pt x="1590332" y="1862026"/>
                  </a:cubicBezTo>
                  <a:lnTo>
                    <a:pt x="27724" y="1862026"/>
                  </a:lnTo>
                  <a:cubicBezTo>
                    <a:pt x="20371" y="1862026"/>
                    <a:pt x="13319" y="1859105"/>
                    <a:pt x="8120" y="1853906"/>
                  </a:cubicBezTo>
                  <a:cubicBezTo>
                    <a:pt x="2921" y="1848707"/>
                    <a:pt x="0" y="1841655"/>
                    <a:pt x="0" y="1834302"/>
                  </a:cubicBezTo>
                  <a:lnTo>
                    <a:pt x="0" y="27724"/>
                  </a:lnTo>
                  <a:cubicBezTo>
                    <a:pt x="0" y="20371"/>
                    <a:pt x="2921" y="13319"/>
                    <a:pt x="8120" y="8120"/>
                  </a:cubicBezTo>
                  <a:cubicBezTo>
                    <a:pt x="13319" y="2921"/>
                    <a:pt x="20371" y="0"/>
                    <a:pt x="27724" y="0"/>
                  </a:cubicBezTo>
                  <a:close/>
                </a:path>
              </a:pathLst>
            </a:custGeom>
            <a:solidFill>
              <a:srgbClr val="009EB3"/>
            </a:solidFill>
          </p:spPr>
          <p:txBody>
            <a:bodyPr/>
            <a:lstStyle/>
            <a:p>
              <a:endParaRPr lang="fr-FR"/>
            </a:p>
          </p:txBody>
        </p:sp>
        <p:sp>
          <p:nvSpPr>
            <p:cNvPr id="8" name="TextBox 8"/>
            <p:cNvSpPr txBox="1"/>
            <p:nvPr/>
          </p:nvSpPr>
          <p:spPr>
            <a:xfrm>
              <a:off x="0" y="-38100"/>
              <a:ext cx="1618056" cy="1900126"/>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1240036" y="2806051"/>
            <a:ext cx="1158890" cy="1254550"/>
          </a:xfrm>
          <a:custGeom>
            <a:avLst/>
            <a:gdLst/>
            <a:ahLst/>
            <a:cxnLst/>
            <a:rect l="l" t="t" r="r" b="b"/>
            <a:pathLst>
              <a:path w="1158890" h="1254550">
                <a:moveTo>
                  <a:pt x="0" y="0"/>
                </a:moveTo>
                <a:lnTo>
                  <a:pt x="1158891" y="0"/>
                </a:lnTo>
                <a:lnTo>
                  <a:pt x="1158891" y="1254549"/>
                </a:lnTo>
                <a:lnTo>
                  <a:pt x="0" y="125454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0" name="TextBox 10"/>
          <p:cNvSpPr txBox="1"/>
          <p:nvPr/>
        </p:nvSpPr>
        <p:spPr>
          <a:xfrm>
            <a:off x="1819482" y="3692300"/>
            <a:ext cx="4137147" cy="368300"/>
          </a:xfrm>
          <a:prstGeom prst="rect">
            <a:avLst/>
          </a:prstGeom>
        </p:spPr>
        <p:txBody>
          <a:bodyPr lIns="0" tIns="0" rIns="0" bIns="0" rtlCol="0" anchor="t">
            <a:spAutoFit/>
          </a:bodyPr>
          <a:lstStyle/>
          <a:p>
            <a:pPr algn="l">
              <a:lnSpc>
                <a:spcPts val="2800"/>
              </a:lnSpc>
            </a:pPr>
            <a:r>
              <a:rPr lang="en-US" sz="2000">
                <a:solidFill>
                  <a:srgbClr val="FFFFFF"/>
                </a:solidFill>
                <a:latin typeface="Poppins"/>
                <a:ea typeface="Poppins"/>
                <a:cs typeface="Poppins"/>
                <a:sym typeface="Poppins"/>
              </a:rPr>
              <a:t>Quelques données :</a:t>
            </a:r>
          </a:p>
        </p:txBody>
      </p:sp>
      <p:sp>
        <p:nvSpPr>
          <p:cNvPr id="11" name="TextBox 11"/>
          <p:cNvSpPr txBox="1"/>
          <p:nvPr/>
        </p:nvSpPr>
        <p:spPr>
          <a:xfrm>
            <a:off x="1458631" y="4308475"/>
            <a:ext cx="5283693" cy="4949825"/>
          </a:xfrm>
          <a:prstGeom prst="rect">
            <a:avLst/>
          </a:prstGeom>
        </p:spPr>
        <p:txBody>
          <a:bodyPr lIns="0" tIns="0" rIns="0" bIns="0" rtlCol="0" anchor="t">
            <a:spAutoFit/>
          </a:bodyPr>
          <a:lstStyle/>
          <a:p>
            <a:pPr algn="just">
              <a:lnSpc>
                <a:spcPts val="2800"/>
              </a:lnSpc>
            </a:pPr>
            <a:r>
              <a:rPr lang="en-US" sz="2000">
                <a:solidFill>
                  <a:srgbClr val="FFFFFF"/>
                </a:solidFill>
                <a:latin typeface="Poppins"/>
                <a:ea typeface="Poppins"/>
                <a:cs typeface="Poppins"/>
                <a:sym typeface="Poppins"/>
              </a:rPr>
              <a:t>40% des jeunes paient jusqu’à 1 100$ par mois pour le logement (loyer/hypothèque + services publics).</a:t>
            </a:r>
          </a:p>
          <a:p>
            <a:pPr algn="just">
              <a:lnSpc>
                <a:spcPts val="2800"/>
              </a:lnSpc>
            </a:pPr>
            <a:endParaRPr lang="en-US" sz="2000">
              <a:solidFill>
                <a:srgbClr val="FFFFFF"/>
              </a:solidFill>
              <a:latin typeface="Poppins"/>
              <a:ea typeface="Poppins"/>
              <a:cs typeface="Poppins"/>
              <a:sym typeface="Poppins"/>
            </a:endParaRPr>
          </a:p>
          <a:p>
            <a:pPr algn="just">
              <a:lnSpc>
                <a:spcPts val="2800"/>
              </a:lnSpc>
            </a:pPr>
            <a:r>
              <a:rPr lang="en-US" sz="2000">
                <a:solidFill>
                  <a:srgbClr val="FFFFFF"/>
                </a:solidFill>
                <a:latin typeface="Poppins"/>
                <a:ea typeface="Poppins"/>
                <a:cs typeface="Poppins"/>
                <a:sym typeface="Poppins"/>
              </a:rPr>
              <a:t>28% des jeunes paient entre 1 100$ et 2 100$. </a:t>
            </a:r>
          </a:p>
          <a:p>
            <a:pPr algn="just">
              <a:lnSpc>
                <a:spcPts val="2800"/>
              </a:lnSpc>
            </a:pPr>
            <a:endParaRPr lang="en-US" sz="2000">
              <a:solidFill>
                <a:srgbClr val="FFFFFF"/>
              </a:solidFill>
              <a:latin typeface="Poppins"/>
              <a:ea typeface="Poppins"/>
              <a:cs typeface="Poppins"/>
              <a:sym typeface="Poppins"/>
            </a:endParaRPr>
          </a:p>
          <a:p>
            <a:pPr algn="just">
              <a:lnSpc>
                <a:spcPts val="2800"/>
              </a:lnSpc>
            </a:pPr>
            <a:r>
              <a:rPr lang="en-US" sz="2000">
                <a:solidFill>
                  <a:srgbClr val="FFFFFF"/>
                </a:solidFill>
                <a:latin typeface="Poppins"/>
                <a:ea typeface="Poppins"/>
                <a:cs typeface="Poppins"/>
                <a:sym typeface="Poppins"/>
              </a:rPr>
              <a:t>17% paient plus de 2 100$, sacrifiant souvent d’autres besoins pour garder un toit au-dessus de leur tête.</a:t>
            </a:r>
          </a:p>
          <a:p>
            <a:pPr algn="just">
              <a:lnSpc>
                <a:spcPts val="2800"/>
              </a:lnSpc>
            </a:pPr>
            <a:endParaRPr lang="en-US" sz="2000">
              <a:solidFill>
                <a:srgbClr val="FFFFFF"/>
              </a:solidFill>
              <a:latin typeface="Poppins"/>
              <a:ea typeface="Poppins"/>
              <a:cs typeface="Poppins"/>
              <a:sym typeface="Poppins"/>
            </a:endParaRPr>
          </a:p>
          <a:p>
            <a:pPr algn="just">
              <a:lnSpc>
                <a:spcPts val="2800"/>
              </a:lnSpc>
            </a:pPr>
            <a:r>
              <a:rPr lang="en-US" sz="2000">
                <a:solidFill>
                  <a:srgbClr val="FFFFFF"/>
                </a:solidFill>
                <a:latin typeface="Poppins"/>
                <a:ea typeface="Poppins"/>
                <a:cs typeface="Poppins"/>
                <a:sym typeface="Poppins"/>
              </a:rPr>
              <a:t>44% des jeunes vivent avec d’autres pour réduire les coûts, et ce pourcentage passe à 52,5% chez les 18-25 ans.</a:t>
            </a:r>
          </a:p>
        </p:txBody>
      </p:sp>
      <p:sp>
        <p:nvSpPr>
          <p:cNvPr id="12" name="TextBox 12"/>
          <p:cNvSpPr txBox="1"/>
          <p:nvPr/>
        </p:nvSpPr>
        <p:spPr>
          <a:xfrm>
            <a:off x="7596826" y="5762625"/>
            <a:ext cx="9551004" cy="1054100"/>
          </a:xfrm>
          <a:prstGeom prst="rect">
            <a:avLst/>
          </a:prstGeom>
        </p:spPr>
        <p:txBody>
          <a:bodyPr lIns="0" tIns="0" rIns="0" bIns="0" rtlCol="0" anchor="t">
            <a:spAutoFit/>
          </a:bodyPr>
          <a:lstStyle/>
          <a:p>
            <a:pPr algn="just">
              <a:lnSpc>
                <a:spcPts val="2800"/>
              </a:lnSpc>
            </a:pPr>
            <a:r>
              <a:rPr lang="en-US" sz="2000">
                <a:solidFill>
                  <a:srgbClr val="FFFFFF"/>
                </a:solidFill>
                <a:latin typeface="Open Sans"/>
                <a:ea typeface="Open Sans"/>
                <a:cs typeface="Open Sans"/>
                <a:sym typeface="Open Sans"/>
              </a:rPr>
              <a:t>La situation est encore plus préoccupante pour les jeunes issus des minorités visibles, les jeunes des Premières Nations et Inuit (PNI), les jeunes judiciarisés, les jeunes en situation de handicap ainsi que les jeunes parents.</a:t>
            </a:r>
          </a:p>
        </p:txBody>
      </p:sp>
      <p:sp>
        <p:nvSpPr>
          <p:cNvPr id="13" name="Freeform 13"/>
          <p:cNvSpPr/>
          <p:nvPr/>
        </p:nvSpPr>
        <p:spPr>
          <a:xfrm>
            <a:off x="15526307" y="694291"/>
            <a:ext cx="1732993" cy="1732993"/>
          </a:xfrm>
          <a:custGeom>
            <a:avLst/>
            <a:gdLst/>
            <a:ahLst/>
            <a:cxnLst/>
            <a:rect l="l" t="t" r="r" b="b"/>
            <a:pathLst>
              <a:path w="1732993" h="1732993">
                <a:moveTo>
                  <a:pt x="0" y="0"/>
                </a:moveTo>
                <a:lnTo>
                  <a:pt x="1732993" y="0"/>
                </a:lnTo>
                <a:lnTo>
                  <a:pt x="1732993" y="1732993"/>
                </a:lnTo>
                <a:lnTo>
                  <a:pt x="0" y="173299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4" name="TextBox 14"/>
          <p:cNvSpPr txBox="1"/>
          <p:nvPr/>
        </p:nvSpPr>
        <p:spPr>
          <a:xfrm>
            <a:off x="1028700" y="885825"/>
            <a:ext cx="16230600" cy="901700"/>
          </a:xfrm>
          <a:prstGeom prst="rect">
            <a:avLst/>
          </a:prstGeom>
        </p:spPr>
        <p:txBody>
          <a:bodyPr lIns="0" tIns="0" rIns="0" bIns="0" rtlCol="0" anchor="t">
            <a:spAutoFit/>
          </a:bodyPr>
          <a:lstStyle/>
          <a:p>
            <a:pPr algn="l">
              <a:lnSpc>
                <a:spcPts val="7000"/>
              </a:lnSpc>
            </a:pPr>
            <a:r>
              <a:rPr lang="en-US" sz="5000" b="1">
                <a:solidFill>
                  <a:srgbClr val="FFFFFF"/>
                </a:solidFill>
                <a:latin typeface="Poppins Bold"/>
                <a:ea typeface="Poppins Bold"/>
                <a:cs typeface="Poppins Bold"/>
                <a:sym typeface="Poppins Bold"/>
              </a:rPr>
              <a:t>Le coût d’un toit au dessus de la tête...</a:t>
            </a:r>
          </a:p>
        </p:txBody>
      </p:sp>
      <p:sp>
        <p:nvSpPr>
          <p:cNvPr id="15" name="TextBox 15"/>
          <p:cNvSpPr txBox="1"/>
          <p:nvPr/>
        </p:nvSpPr>
        <p:spPr>
          <a:xfrm>
            <a:off x="7596826" y="4760730"/>
            <a:ext cx="9551004" cy="727440"/>
          </a:xfrm>
          <a:prstGeom prst="rect">
            <a:avLst/>
          </a:prstGeom>
        </p:spPr>
        <p:txBody>
          <a:bodyPr lIns="0" tIns="0" rIns="0" bIns="0" rtlCol="0" anchor="t">
            <a:spAutoFit/>
          </a:bodyPr>
          <a:lstStyle/>
          <a:p>
            <a:pPr algn="just">
              <a:lnSpc>
                <a:spcPts val="2954"/>
              </a:lnSpc>
            </a:pPr>
            <a:r>
              <a:rPr lang="en-US" sz="2110">
                <a:solidFill>
                  <a:srgbClr val="FFFFFF"/>
                </a:solidFill>
                <a:latin typeface="Open Sans"/>
                <a:ea typeface="Open Sans"/>
                <a:cs typeface="Open Sans"/>
                <a:sym typeface="Open Sans"/>
              </a:rPr>
              <a:t>Des populations issues de groupes marginalisés davantage touchées par le coût du logement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fr-FR"/>
          </a:p>
        </p:txBody>
      </p:sp>
      <p:grpSp>
        <p:nvGrpSpPr>
          <p:cNvPr id="3" name="Group 3"/>
          <p:cNvGrpSpPr/>
          <p:nvPr/>
        </p:nvGrpSpPr>
        <p:grpSpPr>
          <a:xfrm>
            <a:off x="0" y="0"/>
            <a:ext cx="18288000" cy="10287000"/>
            <a:chOff x="0" y="0"/>
            <a:chExt cx="7224889" cy="4064000"/>
          </a:xfrm>
        </p:grpSpPr>
        <p:sp>
          <p:nvSpPr>
            <p:cNvPr id="4" name="Freeform 4"/>
            <p:cNvSpPr/>
            <p:nvPr/>
          </p:nvSpPr>
          <p:spPr>
            <a:xfrm>
              <a:off x="0" y="0"/>
              <a:ext cx="7224889" cy="4064000"/>
            </a:xfrm>
            <a:custGeom>
              <a:avLst/>
              <a:gdLst/>
              <a:ahLst/>
              <a:cxnLst/>
              <a:rect l="l" t="t" r="r" b="b"/>
              <a:pathLst>
                <a:path w="7224889" h="4064000">
                  <a:moveTo>
                    <a:pt x="0" y="0"/>
                  </a:moveTo>
                  <a:lnTo>
                    <a:pt x="7224889" y="0"/>
                  </a:lnTo>
                  <a:lnTo>
                    <a:pt x="7224889" y="4064000"/>
                  </a:lnTo>
                  <a:lnTo>
                    <a:pt x="0" y="4064000"/>
                  </a:lnTo>
                  <a:close/>
                </a:path>
              </a:pathLst>
            </a:custGeom>
            <a:solidFill>
              <a:srgbClr val="29295C">
                <a:alpha val="96863"/>
              </a:srgbClr>
            </a:solidFill>
          </p:spPr>
          <p:txBody>
            <a:bodyPr/>
            <a:lstStyle/>
            <a:p>
              <a:endParaRPr lang="fr-FR"/>
            </a:p>
          </p:txBody>
        </p:sp>
        <p:sp>
          <p:nvSpPr>
            <p:cNvPr id="5" name="TextBox 5"/>
            <p:cNvSpPr txBox="1"/>
            <p:nvPr/>
          </p:nvSpPr>
          <p:spPr>
            <a:xfrm>
              <a:off x="0" y="-38100"/>
              <a:ext cx="7224889" cy="4102100"/>
            </a:xfrm>
            <a:prstGeom prst="rect">
              <a:avLst/>
            </a:prstGeom>
          </p:spPr>
          <p:txBody>
            <a:bodyPr lIns="50800" tIns="50800" rIns="50800" bIns="50800" rtlCol="0" anchor="ctr"/>
            <a:lstStyle/>
            <a:p>
              <a:pPr algn="ctr">
                <a:lnSpc>
                  <a:spcPts val="1819"/>
                </a:lnSpc>
                <a:spcBef>
                  <a:spcPct val="0"/>
                </a:spcBef>
              </a:pPr>
              <a:endParaRPr/>
            </a:p>
          </p:txBody>
        </p:sp>
      </p:grpSp>
      <p:sp>
        <p:nvSpPr>
          <p:cNvPr id="6" name="TextBox 6"/>
          <p:cNvSpPr txBox="1"/>
          <p:nvPr/>
        </p:nvSpPr>
        <p:spPr>
          <a:xfrm>
            <a:off x="1028700" y="885825"/>
            <a:ext cx="16230600" cy="901700"/>
          </a:xfrm>
          <a:prstGeom prst="rect">
            <a:avLst/>
          </a:prstGeom>
        </p:spPr>
        <p:txBody>
          <a:bodyPr lIns="0" tIns="0" rIns="0" bIns="0" rtlCol="0" anchor="t">
            <a:spAutoFit/>
          </a:bodyPr>
          <a:lstStyle/>
          <a:p>
            <a:pPr algn="l">
              <a:lnSpc>
                <a:spcPts val="7000"/>
              </a:lnSpc>
            </a:pPr>
            <a:r>
              <a:rPr lang="en-US" sz="5000" b="1">
                <a:solidFill>
                  <a:srgbClr val="FFFFFF"/>
                </a:solidFill>
                <a:latin typeface="Poppins Bold"/>
                <a:ea typeface="Poppins Bold"/>
                <a:cs typeface="Poppins Bold"/>
                <a:sym typeface="Poppins Bold"/>
              </a:rPr>
              <a:t>Le coût d’un toit au dessus de la tête...</a:t>
            </a:r>
          </a:p>
        </p:txBody>
      </p:sp>
      <p:sp>
        <p:nvSpPr>
          <p:cNvPr id="7" name="Freeform 7"/>
          <p:cNvSpPr/>
          <p:nvPr/>
        </p:nvSpPr>
        <p:spPr>
          <a:xfrm>
            <a:off x="15526307" y="694291"/>
            <a:ext cx="1732993" cy="1732993"/>
          </a:xfrm>
          <a:custGeom>
            <a:avLst/>
            <a:gdLst/>
            <a:ahLst/>
            <a:cxnLst/>
            <a:rect l="l" t="t" r="r" b="b"/>
            <a:pathLst>
              <a:path w="1732993" h="1732993">
                <a:moveTo>
                  <a:pt x="0" y="0"/>
                </a:moveTo>
                <a:lnTo>
                  <a:pt x="1732993" y="0"/>
                </a:lnTo>
                <a:lnTo>
                  <a:pt x="1732993" y="1732993"/>
                </a:lnTo>
                <a:lnTo>
                  <a:pt x="0" y="173299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grpSp>
        <p:nvGrpSpPr>
          <p:cNvPr id="8" name="Group 8"/>
          <p:cNvGrpSpPr/>
          <p:nvPr/>
        </p:nvGrpSpPr>
        <p:grpSpPr>
          <a:xfrm>
            <a:off x="1028700" y="5946542"/>
            <a:ext cx="16230600" cy="3311758"/>
            <a:chOff x="0" y="0"/>
            <a:chExt cx="4274726" cy="872233"/>
          </a:xfrm>
        </p:grpSpPr>
        <p:sp>
          <p:nvSpPr>
            <p:cNvPr id="9" name="Freeform 9"/>
            <p:cNvSpPr/>
            <p:nvPr/>
          </p:nvSpPr>
          <p:spPr>
            <a:xfrm>
              <a:off x="0" y="0"/>
              <a:ext cx="4274726" cy="872233"/>
            </a:xfrm>
            <a:custGeom>
              <a:avLst/>
              <a:gdLst/>
              <a:ahLst/>
              <a:cxnLst/>
              <a:rect l="l" t="t" r="r" b="b"/>
              <a:pathLst>
                <a:path w="4274726" h="872233">
                  <a:moveTo>
                    <a:pt x="10494" y="0"/>
                  </a:moveTo>
                  <a:lnTo>
                    <a:pt x="4264232" y="0"/>
                  </a:lnTo>
                  <a:cubicBezTo>
                    <a:pt x="4270028" y="0"/>
                    <a:pt x="4274726" y="4698"/>
                    <a:pt x="4274726" y="10494"/>
                  </a:cubicBezTo>
                  <a:lnTo>
                    <a:pt x="4274726" y="861739"/>
                  </a:lnTo>
                  <a:cubicBezTo>
                    <a:pt x="4274726" y="864522"/>
                    <a:pt x="4273620" y="867191"/>
                    <a:pt x="4271652" y="869159"/>
                  </a:cubicBezTo>
                  <a:cubicBezTo>
                    <a:pt x="4269684" y="871127"/>
                    <a:pt x="4267015" y="872233"/>
                    <a:pt x="4264232" y="872233"/>
                  </a:cubicBezTo>
                  <a:lnTo>
                    <a:pt x="10494" y="872233"/>
                  </a:lnTo>
                  <a:cubicBezTo>
                    <a:pt x="4698" y="872233"/>
                    <a:pt x="0" y="867534"/>
                    <a:pt x="0" y="861739"/>
                  </a:cubicBezTo>
                  <a:lnTo>
                    <a:pt x="0" y="10494"/>
                  </a:lnTo>
                  <a:cubicBezTo>
                    <a:pt x="0" y="4698"/>
                    <a:pt x="4698" y="0"/>
                    <a:pt x="10494" y="0"/>
                  </a:cubicBezTo>
                  <a:close/>
                </a:path>
              </a:pathLst>
            </a:custGeom>
            <a:solidFill>
              <a:srgbClr val="009EB3"/>
            </a:solidFill>
          </p:spPr>
          <p:txBody>
            <a:bodyPr/>
            <a:lstStyle/>
            <a:p>
              <a:endParaRPr lang="fr-FR"/>
            </a:p>
          </p:txBody>
        </p:sp>
        <p:sp>
          <p:nvSpPr>
            <p:cNvPr id="10" name="TextBox 10"/>
            <p:cNvSpPr txBox="1"/>
            <p:nvPr/>
          </p:nvSpPr>
          <p:spPr>
            <a:xfrm>
              <a:off x="0" y="-38100"/>
              <a:ext cx="4274726" cy="910333"/>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0956008" y="6376588"/>
            <a:ext cx="2451665" cy="245166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b="-30000"/>
              </a:stretch>
            </a:blipFill>
          </p:spPr>
          <p:txBody>
            <a:bodyPr/>
            <a:lstStyle/>
            <a:p>
              <a:endParaRPr lang="fr-FR"/>
            </a:p>
          </p:txBody>
        </p:sp>
      </p:grpSp>
      <p:sp>
        <p:nvSpPr>
          <p:cNvPr id="13" name="Freeform 13"/>
          <p:cNvSpPr/>
          <p:nvPr/>
        </p:nvSpPr>
        <p:spPr>
          <a:xfrm>
            <a:off x="13941073" y="6376588"/>
            <a:ext cx="2113151" cy="1225833"/>
          </a:xfrm>
          <a:custGeom>
            <a:avLst/>
            <a:gdLst/>
            <a:ahLst/>
            <a:cxnLst/>
            <a:rect l="l" t="t" r="r" b="b"/>
            <a:pathLst>
              <a:path w="2113151" h="1225833">
                <a:moveTo>
                  <a:pt x="0" y="0"/>
                </a:moveTo>
                <a:lnTo>
                  <a:pt x="2113151" y="0"/>
                </a:lnTo>
                <a:lnTo>
                  <a:pt x="2113151" y="1225833"/>
                </a:lnTo>
                <a:lnTo>
                  <a:pt x="0" y="1225833"/>
                </a:lnTo>
                <a:lnTo>
                  <a:pt x="0" y="0"/>
                </a:lnTo>
                <a:close/>
              </a:path>
            </a:pathLst>
          </a:custGeom>
          <a:blipFill>
            <a:blip r:embed="rId6"/>
            <a:stretch>
              <a:fillRect/>
            </a:stretch>
          </a:blipFill>
        </p:spPr>
        <p:txBody>
          <a:bodyPr/>
          <a:lstStyle/>
          <a:p>
            <a:endParaRPr lang="fr-FR"/>
          </a:p>
        </p:txBody>
      </p:sp>
      <p:sp>
        <p:nvSpPr>
          <p:cNvPr id="14" name="Freeform 14"/>
          <p:cNvSpPr/>
          <p:nvPr/>
        </p:nvSpPr>
        <p:spPr>
          <a:xfrm>
            <a:off x="13701205" y="7713232"/>
            <a:ext cx="3323572" cy="1424852"/>
          </a:xfrm>
          <a:custGeom>
            <a:avLst/>
            <a:gdLst/>
            <a:ahLst/>
            <a:cxnLst/>
            <a:rect l="l" t="t" r="r" b="b"/>
            <a:pathLst>
              <a:path w="3323572" h="1424852">
                <a:moveTo>
                  <a:pt x="0" y="0"/>
                </a:moveTo>
                <a:lnTo>
                  <a:pt x="3323571" y="0"/>
                </a:lnTo>
                <a:lnTo>
                  <a:pt x="3323571" y="1424852"/>
                </a:lnTo>
                <a:lnTo>
                  <a:pt x="0" y="1424852"/>
                </a:lnTo>
                <a:lnTo>
                  <a:pt x="0" y="0"/>
                </a:lnTo>
                <a:close/>
              </a:path>
            </a:pathLst>
          </a:custGeom>
          <a:blipFill>
            <a:blip r:embed="rId7"/>
            <a:stretch>
              <a:fillRect/>
            </a:stretch>
          </a:blipFill>
        </p:spPr>
        <p:txBody>
          <a:bodyPr/>
          <a:lstStyle/>
          <a:p>
            <a:endParaRPr lang="fr-FR"/>
          </a:p>
        </p:txBody>
      </p:sp>
      <p:sp>
        <p:nvSpPr>
          <p:cNvPr id="15" name="TextBox 15"/>
          <p:cNvSpPr txBox="1"/>
          <p:nvPr/>
        </p:nvSpPr>
        <p:spPr>
          <a:xfrm>
            <a:off x="1584462" y="6591977"/>
            <a:ext cx="8838207" cy="1581150"/>
          </a:xfrm>
          <a:prstGeom prst="rect">
            <a:avLst/>
          </a:prstGeom>
        </p:spPr>
        <p:txBody>
          <a:bodyPr lIns="0" tIns="0" rIns="0" bIns="0" rtlCol="0" anchor="t">
            <a:spAutoFit/>
          </a:bodyPr>
          <a:lstStyle/>
          <a:p>
            <a:pPr algn="just">
              <a:lnSpc>
                <a:spcPts val="4200"/>
              </a:lnSpc>
              <a:spcBef>
                <a:spcPct val="0"/>
              </a:spcBef>
            </a:pPr>
            <a:r>
              <a:rPr lang="en-US" sz="3000" b="1">
                <a:solidFill>
                  <a:srgbClr val="FFFFFF"/>
                </a:solidFill>
                <a:latin typeface="Open Sans Bold"/>
                <a:ea typeface="Open Sans Bold"/>
                <a:cs typeface="Open Sans Bold"/>
                <a:sym typeface="Open Sans Bold"/>
              </a:rPr>
              <a:t>Depuis quelques années, « le coût du logement devient un facteur beaucoup plus important dans la production de l’itinérance »</a:t>
            </a:r>
          </a:p>
        </p:txBody>
      </p:sp>
      <p:sp>
        <p:nvSpPr>
          <p:cNvPr id="16" name="TextBox 16"/>
          <p:cNvSpPr txBox="1"/>
          <p:nvPr/>
        </p:nvSpPr>
        <p:spPr>
          <a:xfrm>
            <a:off x="1028700" y="2974054"/>
            <a:ext cx="9393969" cy="2213340"/>
          </a:xfrm>
          <a:prstGeom prst="rect">
            <a:avLst/>
          </a:prstGeom>
        </p:spPr>
        <p:txBody>
          <a:bodyPr lIns="0" tIns="0" rIns="0" bIns="0" rtlCol="0" anchor="t">
            <a:spAutoFit/>
          </a:bodyPr>
          <a:lstStyle/>
          <a:p>
            <a:pPr algn="just">
              <a:lnSpc>
                <a:spcPts val="2954"/>
              </a:lnSpc>
            </a:pPr>
            <a:r>
              <a:rPr lang="en-US" sz="2110" dirty="0">
                <a:solidFill>
                  <a:srgbClr val="FFFFFF"/>
                </a:solidFill>
                <a:latin typeface="Open Sans"/>
                <a:ea typeface="Open Sans"/>
                <a:cs typeface="Open Sans"/>
                <a:sym typeface="Open Sans"/>
              </a:rPr>
              <a:t>Du 1er </a:t>
            </a:r>
            <a:r>
              <a:rPr lang="en-US" sz="2110" dirty="0" err="1">
                <a:solidFill>
                  <a:srgbClr val="FFFFFF"/>
                </a:solidFill>
                <a:latin typeface="Open Sans"/>
                <a:ea typeface="Open Sans"/>
                <a:cs typeface="Open Sans"/>
                <a:sym typeface="Open Sans"/>
              </a:rPr>
              <a:t>avril</a:t>
            </a:r>
            <a:r>
              <a:rPr lang="en-US" sz="2110" dirty="0">
                <a:solidFill>
                  <a:srgbClr val="FFFFFF"/>
                </a:solidFill>
                <a:latin typeface="Open Sans"/>
                <a:ea typeface="Open Sans"/>
                <a:cs typeface="Open Sans"/>
                <a:sym typeface="Open Sans"/>
              </a:rPr>
              <a:t> 2022 au 31 mars 2023, le </a:t>
            </a:r>
            <a:r>
              <a:rPr lang="en-US" sz="2110" dirty="0" err="1">
                <a:solidFill>
                  <a:srgbClr val="FFFFFF"/>
                </a:solidFill>
                <a:latin typeface="Open Sans"/>
                <a:ea typeface="Open Sans"/>
                <a:cs typeface="Open Sans"/>
                <a:sym typeface="Open Sans"/>
              </a:rPr>
              <a:t>Regroupement</a:t>
            </a:r>
            <a:r>
              <a:rPr lang="en-US" sz="2110" dirty="0">
                <a:solidFill>
                  <a:srgbClr val="FFFFFF"/>
                </a:solidFill>
                <a:latin typeface="Open Sans"/>
                <a:ea typeface="Open Sans"/>
                <a:cs typeface="Open Sans"/>
                <a:sym typeface="Open Sans"/>
              </a:rPr>
              <a:t> des Auberges du </a:t>
            </a:r>
            <a:r>
              <a:rPr lang="en-US" sz="2110" dirty="0" err="1">
                <a:solidFill>
                  <a:srgbClr val="FFFFFF"/>
                </a:solidFill>
                <a:latin typeface="Open Sans"/>
                <a:ea typeface="Open Sans"/>
                <a:cs typeface="Open Sans"/>
                <a:sym typeface="Open Sans"/>
              </a:rPr>
              <a:t>coeur</a:t>
            </a:r>
            <a:r>
              <a:rPr lang="en-US" sz="2110" dirty="0">
                <a:solidFill>
                  <a:srgbClr val="FFFFFF"/>
                </a:solidFill>
                <a:latin typeface="Open Sans"/>
                <a:ea typeface="Open Sans"/>
                <a:cs typeface="Open Sans"/>
                <a:sym typeface="Open Sans"/>
              </a:rPr>
              <a:t> du Québec a </a:t>
            </a:r>
            <a:r>
              <a:rPr lang="en-US" sz="2110" dirty="0" err="1">
                <a:solidFill>
                  <a:srgbClr val="FFFFFF"/>
                </a:solidFill>
                <a:latin typeface="Open Sans"/>
                <a:ea typeface="Open Sans"/>
                <a:cs typeface="Open Sans"/>
                <a:sym typeface="Open Sans"/>
              </a:rPr>
              <a:t>refusé</a:t>
            </a:r>
            <a:r>
              <a:rPr lang="en-US" sz="2110" dirty="0">
                <a:solidFill>
                  <a:srgbClr val="FFFFFF"/>
                </a:solidFill>
                <a:latin typeface="Open Sans"/>
                <a:ea typeface="Open Sans"/>
                <a:cs typeface="Open Sans"/>
                <a:sym typeface="Open Sans"/>
              </a:rPr>
              <a:t> 293 </a:t>
            </a:r>
            <a:r>
              <a:rPr lang="en-US" sz="2110" dirty="0" err="1">
                <a:solidFill>
                  <a:srgbClr val="FFFFFF"/>
                </a:solidFill>
                <a:latin typeface="Open Sans"/>
                <a:ea typeface="Open Sans"/>
                <a:cs typeface="Open Sans"/>
                <a:sym typeface="Open Sans"/>
              </a:rPr>
              <a:t>demandes</a:t>
            </a:r>
            <a:r>
              <a:rPr lang="en-US" sz="2110" dirty="0">
                <a:solidFill>
                  <a:srgbClr val="FFFFFF"/>
                </a:solidFill>
                <a:latin typeface="Open Sans"/>
                <a:ea typeface="Open Sans"/>
                <a:cs typeface="Open Sans"/>
                <a:sym typeface="Open Sans"/>
              </a:rPr>
              <a:t>. Pour la </a:t>
            </a:r>
            <a:r>
              <a:rPr lang="en-US" sz="2110" dirty="0" err="1">
                <a:solidFill>
                  <a:srgbClr val="FFFFFF"/>
                </a:solidFill>
                <a:latin typeface="Open Sans"/>
                <a:ea typeface="Open Sans"/>
                <a:cs typeface="Open Sans"/>
                <a:sym typeface="Open Sans"/>
              </a:rPr>
              <a:t>même</a:t>
            </a:r>
            <a:r>
              <a:rPr lang="en-US" sz="2110" dirty="0">
                <a:solidFill>
                  <a:srgbClr val="FFFFFF"/>
                </a:solidFill>
                <a:latin typeface="Open Sans"/>
                <a:ea typeface="Open Sans"/>
                <a:cs typeface="Open Sans"/>
                <a:sym typeface="Open Sans"/>
              </a:rPr>
              <a:t> </a:t>
            </a:r>
            <a:r>
              <a:rPr lang="en-US" sz="2110" dirty="0" err="1">
                <a:solidFill>
                  <a:srgbClr val="FFFFFF"/>
                </a:solidFill>
                <a:latin typeface="Open Sans"/>
                <a:ea typeface="Open Sans"/>
                <a:cs typeface="Open Sans"/>
                <a:sym typeface="Open Sans"/>
              </a:rPr>
              <a:t>période</a:t>
            </a:r>
            <a:r>
              <a:rPr lang="en-US" sz="2110" dirty="0">
                <a:solidFill>
                  <a:srgbClr val="FFFFFF"/>
                </a:solidFill>
                <a:latin typeface="Open Sans"/>
                <a:ea typeface="Open Sans"/>
                <a:cs typeface="Open Sans"/>
                <a:sym typeface="Open Sans"/>
              </a:rPr>
              <a:t> </a:t>
            </a:r>
            <a:r>
              <a:rPr lang="en-US" sz="2110" dirty="0" err="1">
                <a:solidFill>
                  <a:srgbClr val="FFFFFF"/>
                </a:solidFill>
                <a:latin typeface="Open Sans"/>
                <a:ea typeface="Open Sans"/>
                <a:cs typeface="Open Sans"/>
                <a:sym typeface="Open Sans"/>
              </a:rPr>
              <a:t>en</a:t>
            </a:r>
            <a:r>
              <a:rPr lang="en-US" sz="2110" dirty="0">
                <a:solidFill>
                  <a:srgbClr val="FFFFFF"/>
                </a:solidFill>
                <a:latin typeface="Open Sans"/>
                <a:ea typeface="Open Sans"/>
                <a:cs typeface="Open Sans"/>
                <a:sym typeface="Open Sans"/>
              </a:rPr>
              <a:t> 2025, 858 </a:t>
            </a:r>
            <a:r>
              <a:rPr lang="en-US" sz="2110" dirty="0" err="1">
                <a:solidFill>
                  <a:srgbClr val="FFFFFF"/>
                </a:solidFill>
                <a:latin typeface="Open Sans"/>
                <a:ea typeface="Open Sans"/>
                <a:cs typeface="Open Sans"/>
                <a:sym typeface="Open Sans"/>
              </a:rPr>
              <a:t>demandes</a:t>
            </a:r>
            <a:r>
              <a:rPr lang="en-US" sz="2110" dirty="0">
                <a:solidFill>
                  <a:srgbClr val="FFFFFF"/>
                </a:solidFill>
                <a:latin typeface="Open Sans"/>
                <a:ea typeface="Open Sans"/>
                <a:cs typeface="Open Sans"/>
                <a:sym typeface="Open Sans"/>
              </a:rPr>
              <a:t> </a:t>
            </a:r>
            <a:r>
              <a:rPr lang="en-US" sz="2110" dirty="0" err="1">
                <a:solidFill>
                  <a:srgbClr val="FFFFFF"/>
                </a:solidFill>
                <a:latin typeface="Open Sans"/>
                <a:ea typeface="Open Sans"/>
                <a:cs typeface="Open Sans"/>
                <a:sym typeface="Open Sans"/>
              </a:rPr>
              <a:t>ont</a:t>
            </a:r>
            <a:r>
              <a:rPr lang="en-US" sz="2110" dirty="0">
                <a:solidFill>
                  <a:srgbClr val="FFFFFF"/>
                </a:solidFill>
                <a:latin typeface="Open Sans"/>
                <a:ea typeface="Open Sans"/>
                <a:cs typeface="Open Sans"/>
                <a:sym typeface="Open Sans"/>
              </a:rPr>
              <a:t> </a:t>
            </a:r>
            <a:r>
              <a:rPr lang="en-US" sz="2110" dirty="0" err="1">
                <a:solidFill>
                  <a:srgbClr val="FFFFFF"/>
                </a:solidFill>
                <a:latin typeface="Open Sans"/>
                <a:ea typeface="Open Sans"/>
                <a:cs typeface="Open Sans"/>
                <a:sym typeface="Open Sans"/>
              </a:rPr>
              <a:t>été</a:t>
            </a:r>
            <a:r>
              <a:rPr lang="en-US" sz="2110" dirty="0">
                <a:solidFill>
                  <a:srgbClr val="FFFFFF"/>
                </a:solidFill>
                <a:latin typeface="Open Sans"/>
                <a:ea typeface="Open Sans"/>
                <a:cs typeface="Open Sans"/>
                <a:sym typeface="Open Sans"/>
              </a:rPr>
              <a:t> </a:t>
            </a:r>
            <a:r>
              <a:rPr lang="en-US" sz="2110" dirty="0" err="1">
                <a:solidFill>
                  <a:srgbClr val="FFFFFF"/>
                </a:solidFill>
                <a:latin typeface="Open Sans"/>
                <a:ea typeface="Open Sans"/>
                <a:cs typeface="Open Sans"/>
                <a:sym typeface="Open Sans"/>
              </a:rPr>
              <a:t>déclinées</a:t>
            </a:r>
            <a:r>
              <a:rPr lang="en-US" sz="2110" dirty="0">
                <a:solidFill>
                  <a:srgbClr val="FFFFFF"/>
                </a:solidFill>
                <a:latin typeface="Open Sans"/>
                <a:ea typeface="Open Sans"/>
                <a:cs typeface="Open Sans"/>
                <a:sym typeface="Open Sans"/>
              </a:rPr>
              <a:t>, </a:t>
            </a:r>
            <a:r>
              <a:rPr lang="en-US" sz="2110" dirty="0" err="1">
                <a:solidFill>
                  <a:srgbClr val="FFFFFF"/>
                </a:solidFill>
                <a:latin typeface="Open Sans"/>
                <a:ea typeface="Open Sans"/>
                <a:cs typeface="Open Sans"/>
                <a:sym typeface="Open Sans"/>
              </a:rPr>
              <a:t>soit</a:t>
            </a:r>
            <a:r>
              <a:rPr lang="en-US" sz="2110" dirty="0">
                <a:solidFill>
                  <a:srgbClr val="FFFFFF"/>
                </a:solidFill>
                <a:latin typeface="Open Sans"/>
                <a:ea typeface="Open Sans"/>
                <a:cs typeface="Open Sans"/>
                <a:sym typeface="Open Sans"/>
              </a:rPr>
              <a:t> </a:t>
            </a:r>
            <a:r>
              <a:rPr lang="en-US" sz="2110" dirty="0" err="1">
                <a:solidFill>
                  <a:srgbClr val="FFFFFF"/>
                </a:solidFill>
                <a:latin typeface="Open Sans"/>
                <a:ea typeface="Open Sans"/>
                <a:cs typeface="Open Sans"/>
                <a:sym typeface="Open Sans"/>
              </a:rPr>
              <a:t>presque</a:t>
            </a:r>
            <a:r>
              <a:rPr lang="en-US" sz="2110" dirty="0">
                <a:solidFill>
                  <a:srgbClr val="FFFFFF"/>
                </a:solidFill>
                <a:latin typeface="Open Sans"/>
                <a:ea typeface="Open Sans"/>
                <a:cs typeface="Open Sans"/>
                <a:sym typeface="Open Sans"/>
              </a:rPr>
              <a:t> trois </a:t>
            </a:r>
            <a:r>
              <a:rPr lang="en-US" sz="2110" dirty="0" err="1">
                <a:solidFill>
                  <a:srgbClr val="FFFFFF"/>
                </a:solidFill>
                <a:latin typeface="Open Sans"/>
                <a:ea typeface="Open Sans"/>
                <a:cs typeface="Open Sans"/>
                <a:sym typeface="Open Sans"/>
              </a:rPr>
              <a:t>fois</a:t>
            </a:r>
            <a:r>
              <a:rPr lang="en-US" sz="2110" dirty="0">
                <a:solidFill>
                  <a:srgbClr val="FFFFFF"/>
                </a:solidFill>
                <a:latin typeface="Open Sans"/>
                <a:ea typeface="Open Sans"/>
                <a:cs typeface="Open Sans"/>
                <a:sym typeface="Open Sans"/>
              </a:rPr>
              <a:t> plus.</a:t>
            </a:r>
          </a:p>
          <a:p>
            <a:pPr algn="just">
              <a:lnSpc>
                <a:spcPts val="2954"/>
              </a:lnSpc>
            </a:pPr>
            <a:endParaRPr lang="en-US" sz="2110" dirty="0">
              <a:solidFill>
                <a:srgbClr val="FFFFFF"/>
              </a:solidFill>
              <a:latin typeface="Open Sans"/>
              <a:ea typeface="Open Sans"/>
              <a:cs typeface="Open Sans"/>
              <a:sym typeface="Open Sans"/>
            </a:endParaRPr>
          </a:p>
          <a:p>
            <a:pPr algn="just">
              <a:lnSpc>
                <a:spcPts val="2954"/>
              </a:lnSpc>
            </a:pPr>
            <a:r>
              <a:rPr lang="en-US" sz="2110" dirty="0">
                <a:solidFill>
                  <a:srgbClr val="FFFFFF"/>
                </a:solidFill>
                <a:latin typeface="Open Sans"/>
                <a:ea typeface="Open Sans"/>
                <a:cs typeface="Open Sans"/>
                <a:sym typeface="Open Sans"/>
              </a:rPr>
              <a:t>En 2021, plus d’un jeune sur 44 </a:t>
            </a:r>
            <a:r>
              <a:rPr lang="en-US" sz="2110" dirty="0" err="1">
                <a:solidFill>
                  <a:srgbClr val="FFFFFF"/>
                </a:solidFill>
                <a:latin typeface="Open Sans"/>
                <a:ea typeface="Open Sans"/>
                <a:cs typeface="Open Sans"/>
                <a:sym typeface="Open Sans"/>
              </a:rPr>
              <a:t>vivait</a:t>
            </a:r>
            <a:r>
              <a:rPr lang="en-US" sz="2110" dirty="0">
                <a:solidFill>
                  <a:srgbClr val="FFFFFF"/>
                </a:solidFill>
                <a:latin typeface="Open Sans"/>
                <a:ea typeface="Open Sans"/>
                <a:cs typeface="Open Sans"/>
                <a:sym typeface="Open Sans"/>
              </a:rPr>
              <a:t> dans un </a:t>
            </a:r>
            <a:r>
              <a:rPr lang="en-US" sz="2110" dirty="0" err="1">
                <a:solidFill>
                  <a:srgbClr val="FFFFFF"/>
                </a:solidFill>
                <a:latin typeface="Open Sans"/>
                <a:ea typeface="Open Sans"/>
                <a:cs typeface="Open Sans"/>
                <a:sym typeface="Open Sans"/>
              </a:rPr>
              <a:t>logement</a:t>
            </a:r>
            <a:r>
              <a:rPr lang="en-US" sz="2110" dirty="0">
                <a:solidFill>
                  <a:srgbClr val="FFFFFF"/>
                </a:solidFill>
                <a:latin typeface="Open Sans"/>
                <a:ea typeface="Open Sans"/>
                <a:cs typeface="Open Sans"/>
                <a:sym typeface="Open Sans"/>
              </a:rPr>
              <a:t> “non acceptable” ... la proportion a très </a:t>
            </a:r>
            <a:r>
              <a:rPr lang="en-US" sz="2110" dirty="0" err="1">
                <a:solidFill>
                  <a:srgbClr val="FFFFFF"/>
                </a:solidFill>
                <a:latin typeface="Open Sans"/>
                <a:ea typeface="Open Sans"/>
                <a:cs typeface="Open Sans"/>
                <a:sym typeface="Open Sans"/>
              </a:rPr>
              <a:t>certainement</a:t>
            </a:r>
            <a:r>
              <a:rPr lang="en-US" sz="2110" dirty="0">
                <a:solidFill>
                  <a:srgbClr val="FFFFFF"/>
                </a:solidFill>
                <a:latin typeface="Open Sans"/>
                <a:ea typeface="Open Sans"/>
                <a:cs typeface="Open Sans"/>
                <a:sym typeface="Open Sans"/>
              </a:rPr>
              <a:t> </a:t>
            </a:r>
            <a:r>
              <a:rPr lang="en-US" sz="2110" dirty="0" err="1">
                <a:solidFill>
                  <a:srgbClr val="FFFFFF"/>
                </a:solidFill>
                <a:latin typeface="Open Sans"/>
                <a:ea typeface="Open Sans"/>
                <a:cs typeface="Open Sans"/>
                <a:sym typeface="Open Sans"/>
              </a:rPr>
              <a:t>augmenté</a:t>
            </a:r>
            <a:r>
              <a:rPr lang="en-US" sz="2110" dirty="0">
                <a:solidFill>
                  <a:srgbClr val="FFFFFF"/>
                </a:solidFill>
                <a:latin typeface="Open Sans"/>
                <a:ea typeface="Open Sans"/>
                <a:cs typeface="Open Sans"/>
                <a:sym typeface="Open Sans"/>
              </a:rPr>
              <a:t> </a:t>
            </a:r>
            <a:r>
              <a:rPr lang="en-US" sz="2110" dirty="0" err="1">
                <a:solidFill>
                  <a:srgbClr val="FFFFFF"/>
                </a:solidFill>
                <a:latin typeface="Open Sans"/>
                <a:ea typeface="Open Sans"/>
                <a:cs typeface="Open Sans"/>
                <a:sym typeface="Open Sans"/>
              </a:rPr>
              <a:t>selon</a:t>
            </a:r>
            <a:r>
              <a:rPr lang="en-US" sz="2110" dirty="0">
                <a:solidFill>
                  <a:srgbClr val="FFFFFF"/>
                </a:solidFill>
                <a:latin typeface="Open Sans"/>
                <a:ea typeface="Open Sans"/>
                <a:cs typeface="Open Sans"/>
                <a:sym typeface="Open Sans"/>
              </a:rPr>
              <a:t> les experts</a:t>
            </a:r>
          </a:p>
        </p:txBody>
      </p:sp>
      <p:sp>
        <p:nvSpPr>
          <p:cNvPr id="17" name="TextBox 17"/>
          <p:cNvSpPr txBox="1"/>
          <p:nvPr/>
        </p:nvSpPr>
        <p:spPr>
          <a:xfrm>
            <a:off x="2459174" y="8387558"/>
            <a:ext cx="8075712" cy="233680"/>
          </a:xfrm>
          <a:prstGeom prst="rect">
            <a:avLst/>
          </a:prstGeom>
        </p:spPr>
        <p:txBody>
          <a:bodyPr lIns="0" tIns="0" rIns="0" bIns="0" rtlCol="0" anchor="t">
            <a:spAutoFit/>
          </a:bodyPr>
          <a:lstStyle/>
          <a:p>
            <a:pPr algn="ctr">
              <a:lnSpc>
                <a:spcPts val="1819"/>
              </a:lnSpc>
              <a:spcBef>
                <a:spcPct val="0"/>
              </a:spcBef>
            </a:pPr>
            <a:r>
              <a:rPr lang="en-US" sz="1299">
                <a:solidFill>
                  <a:srgbClr val="FFFFFF"/>
                </a:solidFill>
                <a:latin typeface="Poppins"/>
                <a:ea typeface="Poppins"/>
                <a:cs typeface="Poppins"/>
                <a:sym typeface="Poppins"/>
              </a:rPr>
              <a:t>- Nick Revington, professeur d’études urbaines à l’Institut national de recherche scientifique (INRS)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fr-FR"/>
          </a:p>
        </p:txBody>
      </p:sp>
      <p:grpSp>
        <p:nvGrpSpPr>
          <p:cNvPr id="3" name="Group 3"/>
          <p:cNvGrpSpPr/>
          <p:nvPr/>
        </p:nvGrpSpPr>
        <p:grpSpPr>
          <a:xfrm>
            <a:off x="0" y="0"/>
            <a:ext cx="18288000" cy="10287000"/>
            <a:chOff x="0" y="0"/>
            <a:chExt cx="7224889" cy="4064000"/>
          </a:xfrm>
        </p:grpSpPr>
        <p:sp>
          <p:nvSpPr>
            <p:cNvPr id="4" name="Freeform 4"/>
            <p:cNvSpPr/>
            <p:nvPr/>
          </p:nvSpPr>
          <p:spPr>
            <a:xfrm>
              <a:off x="0" y="0"/>
              <a:ext cx="7224889" cy="4064000"/>
            </a:xfrm>
            <a:custGeom>
              <a:avLst/>
              <a:gdLst/>
              <a:ahLst/>
              <a:cxnLst/>
              <a:rect l="l" t="t" r="r" b="b"/>
              <a:pathLst>
                <a:path w="7224889" h="4064000">
                  <a:moveTo>
                    <a:pt x="0" y="0"/>
                  </a:moveTo>
                  <a:lnTo>
                    <a:pt x="7224889" y="0"/>
                  </a:lnTo>
                  <a:lnTo>
                    <a:pt x="7224889" y="4064000"/>
                  </a:lnTo>
                  <a:lnTo>
                    <a:pt x="0" y="4064000"/>
                  </a:lnTo>
                  <a:close/>
                </a:path>
              </a:pathLst>
            </a:custGeom>
            <a:solidFill>
              <a:srgbClr val="29295C">
                <a:alpha val="96863"/>
              </a:srgbClr>
            </a:solidFill>
          </p:spPr>
          <p:txBody>
            <a:bodyPr/>
            <a:lstStyle/>
            <a:p>
              <a:endParaRPr lang="fr-FR"/>
            </a:p>
          </p:txBody>
        </p:sp>
        <p:sp>
          <p:nvSpPr>
            <p:cNvPr id="5" name="TextBox 5"/>
            <p:cNvSpPr txBox="1"/>
            <p:nvPr/>
          </p:nvSpPr>
          <p:spPr>
            <a:xfrm>
              <a:off x="0" y="-38100"/>
              <a:ext cx="7224889" cy="4102100"/>
            </a:xfrm>
            <a:prstGeom prst="rect">
              <a:avLst/>
            </a:prstGeom>
          </p:spPr>
          <p:txBody>
            <a:bodyPr lIns="50800" tIns="50800" rIns="50800" bIns="50800" rtlCol="0" anchor="ctr"/>
            <a:lstStyle/>
            <a:p>
              <a:pPr algn="ctr">
                <a:lnSpc>
                  <a:spcPts val="1819"/>
                </a:lnSpc>
                <a:spcBef>
                  <a:spcPct val="0"/>
                </a:spcBef>
              </a:pPr>
              <a:endParaRPr/>
            </a:p>
          </p:txBody>
        </p:sp>
      </p:grpSp>
      <p:sp>
        <p:nvSpPr>
          <p:cNvPr id="6" name="Freeform 6"/>
          <p:cNvSpPr/>
          <p:nvPr/>
        </p:nvSpPr>
        <p:spPr>
          <a:xfrm>
            <a:off x="14789069" y="8520607"/>
            <a:ext cx="2470231" cy="945789"/>
          </a:xfrm>
          <a:custGeom>
            <a:avLst/>
            <a:gdLst/>
            <a:ahLst/>
            <a:cxnLst/>
            <a:rect l="l" t="t" r="r" b="b"/>
            <a:pathLst>
              <a:path w="2470231" h="945789">
                <a:moveTo>
                  <a:pt x="0" y="0"/>
                </a:moveTo>
                <a:lnTo>
                  <a:pt x="2470231" y="0"/>
                </a:lnTo>
                <a:lnTo>
                  <a:pt x="2470231" y="945789"/>
                </a:lnTo>
                <a:lnTo>
                  <a:pt x="0" y="945789"/>
                </a:lnTo>
                <a:lnTo>
                  <a:pt x="0" y="0"/>
                </a:lnTo>
                <a:close/>
              </a:path>
            </a:pathLst>
          </a:custGeom>
          <a:blipFill>
            <a:blip r:embed="rId4"/>
            <a:stretch>
              <a:fillRect/>
            </a:stretch>
          </a:blipFill>
        </p:spPr>
        <p:txBody>
          <a:bodyPr/>
          <a:lstStyle/>
          <a:p>
            <a:endParaRPr lang="fr-FR"/>
          </a:p>
        </p:txBody>
      </p:sp>
      <p:sp>
        <p:nvSpPr>
          <p:cNvPr id="7" name="Freeform 7"/>
          <p:cNvSpPr/>
          <p:nvPr/>
        </p:nvSpPr>
        <p:spPr>
          <a:xfrm>
            <a:off x="7595667" y="5685368"/>
            <a:ext cx="3206707" cy="3572932"/>
          </a:xfrm>
          <a:custGeom>
            <a:avLst/>
            <a:gdLst/>
            <a:ahLst/>
            <a:cxnLst/>
            <a:rect l="l" t="t" r="r" b="b"/>
            <a:pathLst>
              <a:path w="3206707" h="3572932">
                <a:moveTo>
                  <a:pt x="0" y="0"/>
                </a:moveTo>
                <a:lnTo>
                  <a:pt x="3206707" y="0"/>
                </a:lnTo>
                <a:lnTo>
                  <a:pt x="3206707" y="3572932"/>
                </a:lnTo>
                <a:lnTo>
                  <a:pt x="0" y="357293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8" name="TextBox 8"/>
          <p:cNvSpPr txBox="1"/>
          <p:nvPr/>
        </p:nvSpPr>
        <p:spPr>
          <a:xfrm>
            <a:off x="1028700" y="2981325"/>
            <a:ext cx="16340640" cy="2162175"/>
          </a:xfrm>
          <a:prstGeom prst="rect">
            <a:avLst/>
          </a:prstGeom>
        </p:spPr>
        <p:txBody>
          <a:bodyPr lIns="0" tIns="0" rIns="0" bIns="0" rtlCol="0" anchor="t">
            <a:spAutoFit/>
          </a:bodyPr>
          <a:lstStyle/>
          <a:p>
            <a:pPr algn="ctr">
              <a:lnSpc>
                <a:spcPts val="8400"/>
              </a:lnSpc>
            </a:pPr>
            <a:r>
              <a:rPr lang="en-US" sz="6000" b="1">
                <a:solidFill>
                  <a:srgbClr val="FFFFFF"/>
                </a:solidFill>
                <a:latin typeface="Poppins Bold"/>
                <a:ea typeface="Poppins Bold"/>
                <a:cs typeface="Poppins Bold"/>
                <a:sym typeface="Poppins Bold"/>
              </a:rPr>
              <a:t>Santé psychologique et risques psychosociaux</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fr-FR"/>
          </a:p>
        </p:txBody>
      </p:sp>
      <p:grpSp>
        <p:nvGrpSpPr>
          <p:cNvPr id="3" name="Group 3"/>
          <p:cNvGrpSpPr/>
          <p:nvPr/>
        </p:nvGrpSpPr>
        <p:grpSpPr>
          <a:xfrm>
            <a:off x="0" y="0"/>
            <a:ext cx="18288000" cy="10287000"/>
            <a:chOff x="0" y="0"/>
            <a:chExt cx="7224889" cy="4064000"/>
          </a:xfrm>
        </p:grpSpPr>
        <p:sp>
          <p:nvSpPr>
            <p:cNvPr id="4" name="Freeform 4"/>
            <p:cNvSpPr/>
            <p:nvPr/>
          </p:nvSpPr>
          <p:spPr>
            <a:xfrm>
              <a:off x="0" y="0"/>
              <a:ext cx="7224889" cy="4064000"/>
            </a:xfrm>
            <a:custGeom>
              <a:avLst/>
              <a:gdLst/>
              <a:ahLst/>
              <a:cxnLst/>
              <a:rect l="l" t="t" r="r" b="b"/>
              <a:pathLst>
                <a:path w="7224889" h="4064000">
                  <a:moveTo>
                    <a:pt x="0" y="0"/>
                  </a:moveTo>
                  <a:lnTo>
                    <a:pt x="7224889" y="0"/>
                  </a:lnTo>
                  <a:lnTo>
                    <a:pt x="7224889" y="4064000"/>
                  </a:lnTo>
                  <a:lnTo>
                    <a:pt x="0" y="4064000"/>
                  </a:lnTo>
                  <a:close/>
                </a:path>
              </a:pathLst>
            </a:custGeom>
            <a:solidFill>
              <a:srgbClr val="29295C">
                <a:alpha val="96863"/>
              </a:srgbClr>
            </a:solidFill>
          </p:spPr>
          <p:txBody>
            <a:bodyPr/>
            <a:lstStyle/>
            <a:p>
              <a:endParaRPr lang="fr-FR"/>
            </a:p>
          </p:txBody>
        </p:sp>
        <p:sp>
          <p:nvSpPr>
            <p:cNvPr id="5" name="TextBox 5"/>
            <p:cNvSpPr txBox="1"/>
            <p:nvPr/>
          </p:nvSpPr>
          <p:spPr>
            <a:xfrm>
              <a:off x="0" y="-38100"/>
              <a:ext cx="7224889" cy="4102100"/>
            </a:xfrm>
            <a:prstGeom prst="rect">
              <a:avLst/>
            </a:prstGeom>
          </p:spPr>
          <p:txBody>
            <a:bodyPr lIns="50800" tIns="50800" rIns="50800" bIns="50800" rtlCol="0" anchor="ctr"/>
            <a:lstStyle/>
            <a:p>
              <a:pPr algn="ctr">
                <a:lnSpc>
                  <a:spcPts val="1819"/>
                </a:lnSpc>
                <a:spcBef>
                  <a:spcPct val="0"/>
                </a:spcBef>
              </a:pPr>
              <a:endParaRPr/>
            </a:p>
          </p:txBody>
        </p:sp>
      </p:grpSp>
      <p:grpSp>
        <p:nvGrpSpPr>
          <p:cNvPr id="6" name="Group 6"/>
          <p:cNvGrpSpPr/>
          <p:nvPr/>
        </p:nvGrpSpPr>
        <p:grpSpPr>
          <a:xfrm>
            <a:off x="1028700" y="2857238"/>
            <a:ext cx="6143555" cy="7069880"/>
            <a:chOff x="0" y="0"/>
            <a:chExt cx="1618056" cy="1862026"/>
          </a:xfrm>
        </p:grpSpPr>
        <p:sp>
          <p:nvSpPr>
            <p:cNvPr id="7" name="Freeform 7"/>
            <p:cNvSpPr/>
            <p:nvPr/>
          </p:nvSpPr>
          <p:spPr>
            <a:xfrm>
              <a:off x="0" y="0"/>
              <a:ext cx="1618056" cy="1862026"/>
            </a:xfrm>
            <a:custGeom>
              <a:avLst/>
              <a:gdLst/>
              <a:ahLst/>
              <a:cxnLst/>
              <a:rect l="l" t="t" r="r" b="b"/>
              <a:pathLst>
                <a:path w="1618056" h="1862026">
                  <a:moveTo>
                    <a:pt x="27724" y="0"/>
                  </a:moveTo>
                  <a:lnTo>
                    <a:pt x="1590332" y="0"/>
                  </a:lnTo>
                  <a:cubicBezTo>
                    <a:pt x="1605643" y="0"/>
                    <a:pt x="1618056" y="12412"/>
                    <a:pt x="1618056" y="27724"/>
                  </a:cubicBezTo>
                  <a:lnTo>
                    <a:pt x="1618056" y="1834302"/>
                  </a:lnTo>
                  <a:cubicBezTo>
                    <a:pt x="1618056" y="1841655"/>
                    <a:pt x="1615135" y="1848707"/>
                    <a:pt x="1609936" y="1853906"/>
                  </a:cubicBezTo>
                  <a:cubicBezTo>
                    <a:pt x="1604736" y="1859105"/>
                    <a:pt x="1597685" y="1862026"/>
                    <a:pt x="1590332" y="1862026"/>
                  </a:cubicBezTo>
                  <a:lnTo>
                    <a:pt x="27724" y="1862026"/>
                  </a:lnTo>
                  <a:cubicBezTo>
                    <a:pt x="20371" y="1862026"/>
                    <a:pt x="13319" y="1859105"/>
                    <a:pt x="8120" y="1853906"/>
                  </a:cubicBezTo>
                  <a:cubicBezTo>
                    <a:pt x="2921" y="1848707"/>
                    <a:pt x="0" y="1841655"/>
                    <a:pt x="0" y="1834302"/>
                  </a:cubicBezTo>
                  <a:lnTo>
                    <a:pt x="0" y="27724"/>
                  </a:lnTo>
                  <a:cubicBezTo>
                    <a:pt x="0" y="20371"/>
                    <a:pt x="2921" y="13319"/>
                    <a:pt x="8120" y="8120"/>
                  </a:cubicBezTo>
                  <a:cubicBezTo>
                    <a:pt x="13319" y="2921"/>
                    <a:pt x="20371" y="0"/>
                    <a:pt x="27724" y="0"/>
                  </a:cubicBezTo>
                  <a:close/>
                </a:path>
              </a:pathLst>
            </a:custGeom>
            <a:solidFill>
              <a:srgbClr val="009EB3"/>
            </a:solidFill>
          </p:spPr>
          <p:txBody>
            <a:bodyPr/>
            <a:lstStyle/>
            <a:p>
              <a:endParaRPr lang="fr-FR"/>
            </a:p>
          </p:txBody>
        </p:sp>
        <p:sp>
          <p:nvSpPr>
            <p:cNvPr id="8" name="TextBox 8"/>
            <p:cNvSpPr txBox="1"/>
            <p:nvPr/>
          </p:nvSpPr>
          <p:spPr>
            <a:xfrm>
              <a:off x="0" y="-38100"/>
              <a:ext cx="1618056" cy="1900126"/>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1240036" y="3092687"/>
            <a:ext cx="1158890" cy="1254550"/>
          </a:xfrm>
          <a:custGeom>
            <a:avLst/>
            <a:gdLst/>
            <a:ahLst/>
            <a:cxnLst/>
            <a:rect l="l" t="t" r="r" b="b"/>
            <a:pathLst>
              <a:path w="1158890" h="1254550">
                <a:moveTo>
                  <a:pt x="0" y="0"/>
                </a:moveTo>
                <a:lnTo>
                  <a:pt x="1158891" y="0"/>
                </a:lnTo>
                <a:lnTo>
                  <a:pt x="1158891" y="1254550"/>
                </a:lnTo>
                <a:lnTo>
                  <a:pt x="0" y="125455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0" name="TextBox 10"/>
          <p:cNvSpPr txBox="1"/>
          <p:nvPr/>
        </p:nvSpPr>
        <p:spPr>
          <a:xfrm>
            <a:off x="1819482" y="3978937"/>
            <a:ext cx="4137147" cy="368300"/>
          </a:xfrm>
          <a:prstGeom prst="rect">
            <a:avLst/>
          </a:prstGeom>
        </p:spPr>
        <p:txBody>
          <a:bodyPr lIns="0" tIns="0" rIns="0" bIns="0" rtlCol="0" anchor="t">
            <a:spAutoFit/>
          </a:bodyPr>
          <a:lstStyle/>
          <a:p>
            <a:pPr algn="l">
              <a:lnSpc>
                <a:spcPts val="2800"/>
              </a:lnSpc>
            </a:pPr>
            <a:r>
              <a:rPr lang="en-US" sz="2000">
                <a:solidFill>
                  <a:srgbClr val="FFFFFF"/>
                </a:solidFill>
                <a:latin typeface="Poppins"/>
                <a:ea typeface="Poppins"/>
                <a:cs typeface="Poppins"/>
                <a:sym typeface="Poppins"/>
              </a:rPr>
              <a:t>Quelques données :</a:t>
            </a:r>
          </a:p>
        </p:txBody>
      </p:sp>
      <p:sp>
        <p:nvSpPr>
          <p:cNvPr id="11" name="TextBox 11"/>
          <p:cNvSpPr txBox="1"/>
          <p:nvPr/>
        </p:nvSpPr>
        <p:spPr>
          <a:xfrm>
            <a:off x="1458631" y="4830779"/>
            <a:ext cx="5283693" cy="3892550"/>
          </a:xfrm>
          <a:prstGeom prst="rect">
            <a:avLst/>
          </a:prstGeom>
        </p:spPr>
        <p:txBody>
          <a:bodyPr lIns="0" tIns="0" rIns="0" bIns="0" rtlCol="0" anchor="t">
            <a:spAutoFit/>
          </a:bodyPr>
          <a:lstStyle/>
          <a:p>
            <a:pPr algn="just">
              <a:lnSpc>
                <a:spcPts val="2800"/>
              </a:lnSpc>
            </a:pPr>
            <a:r>
              <a:rPr lang="en-US" sz="2000">
                <a:solidFill>
                  <a:srgbClr val="FFFFFF"/>
                </a:solidFill>
                <a:latin typeface="Poppins"/>
                <a:ea typeface="Poppins"/>
                <a:cs typeface="Poppins"/>
                <a:sym typeface="Poppins"/>
              </a:rPr>
              <a:t>L’exposition aux RPS varie également en fonction de l’âge. En effet, selon l’EQSP (2020-2021) les jeunes de 15 à 24 ans (sans distinction de genre ou de sexe) rapportent davantage de risques liés à une faible ou modérée autorité décisionnelle (52,1%), à une détresse psychologique élevée (31,9% )et à une faible reconnaissance que leurs pairs plus expérimentés sur le marché du travail (21,6%). </a:t>
            </a:r>
          </a:p>
        </p:txBody>
      </p:sp>
      <p:sp>
        <p:nvSpPr>
          <p:cNvPr id="12" name="TextBox 12"/>
          <p:cNvSpPr txBox="1"/>
          <p:nvPr/>
        </p:nvSpPr>
        <p:spPr>
          <a:xfrm>
            <a:off x="1028700" y="885825"/>
            <a:ext cx="16230600" cy="1787525"/>
          </a:xfrm>
          <a:prstGeom prst="rect">
            <a:avLst/>
          </a:prstGeom>
        </p:spPr>
        <p:txBody>
          <a:bodyPr lIns="0" tIns="0" rIns="0" bIns="0" rtlCol="0" anchor="t">
            <a:spAutoFit/>
          </a:bodyPr>
          <a:lstStyle/>
          <a:p>
            <a:pPr algn="l">
              <a:lnSpc>
                <a:spcPts val="7000"/>
              </a:lnSpc>
            </a:pPr>
            <a:r>
              <a:rPr lang="en-US" sz="5000" b="1">
                <a:solidFill>
                  <a:srgbClr val="FFFFFF"/>
                </a:solidFill>
                <a:latin typeface="Poppins Bold"/>
                <a:ea typeface="Poppins Bold"/>
                <a:cs typeface="Poppins Bold"/>
                <a:sym typeface="Poppins Bold"/>
              </a:rPr>
              <a:t>Une exposition au risques psychosociaux</a:t>
            </a:r>
          </a:p>
          <a:p>
            <a:pPr algn="l">
              <a:lnSpc>
                <a:spcPts val="7000"/>
              </a:lnSpc>
            </a:pPr>
            <a:r>
              <a:rPr lang="en-US" sz="5000" b="1">
                <a:solidFill>
                  <a:srgbClr val="FFFFFF"/>
                </a:solidFill>
                <a:latin typeface="Poppins Bold"/>
                <a:ea typeface="Poppins Bold"/>
                <a:cs typeface="Poppins Bold"/>
                <a:sym typeface="Poppins Bold"/>
              </a:rPr>
              <a:t>importante chez les jeunes !</a:t>
            </a:r>
          </a:p>
        </p:txBody>
      </p:sp>
      <p:sp>
        <p:nvSpPr>
          <p:cNvPr id="13" name="TextBox 13"/>
          <p:cNvSpPr txBox="1"/>
          <p:nvPr/>
        </p:nvSpPr>
        <p:spPr>
          <a:xfrm>
            <a:off x="7753406" y="4849829"/>
            <a:ext cx="9505894" cy="2816225"/>
          </a:xfrm>
          <a:prstGeom prst="rect">
            <a:avLst/>
          </a:prstGeom>
        </p:spPr>
        <p:txBody>
          <a:bodyPr lIns="0" tIns="0" rIns="0" bIns="0" rtlCol="0" anchor="t">
            <a:spAutoFit/>
          </a:bodyPr>
          <a:lstStyle/>
          <a:p>
            <a:pPr algn="just">
              <a:lnSpc>
                <a:spcPts val="2800"/>
              </a:lnSpc>
            </a:pPr>
            <a:r>
              <a:rPr lang="en-US" sz="2000">
                <a:solidFill>
                  <a:srgbClr val="FFFFFF"/>
                </a:solidFill>
                <a:latin typeface="Open Sans"/>
                <a:ea typeface="Open Sans"/>
                <a:cs typeface="Open Sans"/>
                <a:sym typeface="Open Sans"/>
              </a:rPr>
              <a:t>Les jeunes en emploi sont plus susceptibles d’être exposés à certains facteurs de risque, notamment en raison d’un manque d’expérience, d’une connaissance limitée de leurs droits, d’une pression de performance et d’une intégration parfois insuffisante dans les milieux de travail. </a:t>
            </a:r>
          </a:p>
          <a:p>
            <a:pPr algn="just">
              <a:lnSpc>
                <a:spcPts val="2800"/>
              </a:lnSpc>
            </a:pPr>
            <a:endParaRPr lang="en-US" sz="2000">
              <a:solidFill>
                <a:srgbClr val="FFFFFF"/>
              </a:solidFill>
              <a:latin typeface="Open Sans"/>
              <a:ea typeface="Open Sans"/>
              <a:cs typeface="Open Sans"/>
              <a:sym typeface="Open Sans"/>
            </a:endParaRPr>
          </a:p>
          <a:p>
            <a:pPr algn="just">
              <a:lnSpc>
                <a:spcPts val="2800"/>
              </a:lnSpc>
            </a:pPr>
            <a:r>
              <a:rPr lang="en-US" sz="2000">
                <a:solidFill>
                  <a:srgbClr val="FFFFFF"/>
                </a:solidFill>
                <a:latin typeface="Open Sans"/>
                <a:ea typeface="Open Sans"/>
                <a:cs typeface="Open Sans"/>
                <a:sym typeface="Open Sans"/>
              </a:rPr>
              <a:t>Ces éléments peuvent se traduire par une plus grande difficulté à poser des limites, une acceptation de conditions de travail inadéquates ou encore une exposition accrue au stress et aux conflits organisationnels. </a:t>
            </a:r>
          </a:p>
        </p:txBody>
      </p:sp>
      <p:sp>
        <p:nvSpPr>
          <p:cNvPr id="14" name="Freeform 14"/>
          <p:cNvSpPr/>
          <p:nvPr/>
        </p:nvSpPr>
        <p:spPr>
          <a:xfrm>
            <a:off x="15617941" y="844538"/>
            <a:ext cx="1641359" cy="1828812"/>
          </a:xfrm>
          <a:custGeom>
            <a:avLst/>
            <a:gdLst/>
            <a:ahLst/>
            <a:cxnLst/>
            <a:rect l="l" t="t" r="r" b="b"/>
            <a:pathLst>
              <a:path w="1641359" h="1828812">
                <a:moveTo>
                  <a:pt x="0" y="0"/>
                </a:moveTo>
                <a:lnTo>
                  <a:pt x="1641359" y="0"/>
                </a:lnTo>
                <a:lnTo>
                  <a:pt x="1641359" y="1828812"/>
                </a:lnTo>
                <a:lnTo>
                  <a:pt x="0" y="182881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fr-FR"/>
          </a:p>
        </p:txBody>
      </p:sp>
      <p:grpSp>
        <p:nvGrpSpPr>
          <p:cNvPr id="3" name="Group 3"/>
          <p:cNvGrpSpPr/>
          <p:nvPr/>
        </p:nvGrpSpPr>
        <p:grpSpPr>
          <a:xfrm>
            <a:off x="0" y="0"/>
            <a:ext cx="18288000" cy="10287000"/>
            <a:chOff x="0" y="0"/>
            <a:chExt cx="7224889" cy="4064000"/>
          </a:xfrm>
        </p:grpSpPr>
        <p:sp>
          <p:nvSpPr>
            <p:cNvPr id="4" name="Freeform 4"/>
            <p:cNvSpPr/>
            <p:nvPr/>
          </p:nvSpPr>
          <p:spPr>
            <a:xfrm>
              <a:off x="0" y="0"/>
              <a:ext cx="7224889" cy="4064000"/>
            </a:xfrm>
            <a:custGeom>
              <a:avLst/>
              <a:gdLst/>
              <a:ahLst/>
              <a:cxnLst/>
              <a:rect l="l" t="t" r="r" b="b"/>
              <a:pathLst>
                <a:path w="7224889" h="4064000">
                  <a:moveTo>
                    <a:pt x="0" y="0"/>
                  </a:moveTo>
                  <a:lnTo>
                    <a:pt x="7224889" y="0"/>
                  </a:lnTo>
                  <a:lnTo>
                    <a:pt x="7224889" y="4064000"/>
                  </a:lnTo>
                  <a:lnTo>
                    <a:pt x="0" y="4064000"/>
                  </a:lnTo>
                  <a:close/>
                </a:path>
              </a:pathLst>
            </a:custGeom>
            <a:solidFill>
              <a:srgbClr val="29295C">
                <a:alpha val="96863"/>
              </a:srgbClr>
            </a:solidFill>
          </p:spPr>
          <p:txBody>
            <a:bodyPr/>
            <a:lstStyle/>
            <a:p>
              <a:endParaRPr lang="fr-FR"/>
            </a:p>
          </p:txBody>
        </p:sp>
        <p:sp>
          <p:nvSpPr>
            <p:cNvPr id="5" name="TextBox 5"/>
            <p:cNvSpPr txBox="1"/>
            <p:nvPr/>
          </p:nvSpPr>
          <p:spPr>
            <a:xfrm>
              <a:off x="0" y="-38100"/>
              <a:ext cx="7224889" cy="4102100"/>
            </a:xfrm>
            <a:prstGeom prst="rect">
              <a:avLst/>
            </a:prstGeom>
          </p:spPr>
          <p:txBody>
            <a:bodyPr lIns="50800" tIns="50800" rIns="50800" bIns="50800" rtlCol="0" anchor="ctr"/>
            <a:lstStyle/>
            <a:p>
              <a:pPr algn="ctr">
                <a:lnSpc>
                  <a:spcPts val="1819"/>
                </a:lnSpc>
                <a:spcBef>
                  <a:spcPct val="0"/>
                </a:spcBef>
              </a:pPr>
              <a:endParaRPr/>
            </a:p>
          </p:txBody>
        </p:sp>
      </p:grpSp>
      <p:sp>
        <p:nvSpPr>
          <p:cNvPr id="6" name="Freeform 6"/>
          <p:cNvSpPr/>
          <p:nvPr/>
        </p:nvSpPr>
        <p:spPr>
          <a:xfrm>
            <a:off x="14789069" y="8520607"/>
            <a:ext cx="2470231" cy="945789"/>
          </a:xfrm>
          <a:custGeom>
            <a:avLst/>
            <a:gdLst/>
            <a:ahLst/>
            <a:cxnLst/>
            <a:rect l="l" t="t" r="r" b="b"/>
            <a:pathLst>
              <a:path w="2470231" h="945789">
                <a:moveTo>
                  <a:pt x="0" y="0"/>
                </a:moveTo>
                <a:lnTo>
                  <a:pt x="2470231" y="0"/>
                </a:lnTo>
                <a:lnTo>
                  <a:pt x="2470231" y="945789"/>
                </a:lnTo>
                <a:lnTo>
                  <a:pt x="0" y="945789"/>
                </a:lnTo>
                <a:lnTo>
                  <a:pt x="0" y="0"/>
                </a:lnTo>
                <a:close/>
              </a:path>
            </a:pathLst>
          </a:custGeom>
          <a:blipFill>
            <a:blip r:embed="rId4"/>
            <a:stretch>
              <a:fillRect/>
            </a:stretch>
          </a:blipFill>
        </p:spPr>
        <p:txBody>
          <a:bodyPr/>
          <a:lstStyle/>
          <a:p>
            <a:endParaRPr lang="fr-FR"/>
          </a:p>
        </p:txBody>
      </p:sp>
      <p:sp>
        <p:nvSpPr>
          <p:cNvPr id="7" name="Freeform 7"/>
          <p:cNvSpPr/>
          <p:nvPr/>
        </p:nvSpPr>
        <p:spPr>
          <a:xfrm>
            <a:off x="7449792" y="5839973"/>
            <a:ext cx="3388417" cy="3418327"/>
          </a:xfrm>
          <a:custGeom>
            <a:avLst/>
            <a:gdLst/>
            <a:ahLst/>
            <a:cxnLst/>
            <a:rect l="l" t="t" r="r" b="b"/>
            <a:pathLst>
              <a:path w="3388417" h="3418327">
                <a:moveTo>
                  <a:pt x="0" y="0"/>
                </a:moveTo>
                <a:lnTo>
                  <a:pt x="3388416" y="0"/>
                </a:lnTo>
                <a:lnTo>
                  <a:pt x="3388416" y="3418327"/>
                </a:lnTo>
                <a:lnTo>
                  <a:pt x="0" y="3418327"/>
                </a:lnTo>
                <a:lnTo>
                  <a:pt x="0" y="0"/>
                </a:lnTo>
                <a:close/>
              </a:path>
            </a:pathLst>
          </a:custGeom>
          <a:blipFill>
            <a:blip r:embed="rId5"/>
            <a:stretch>
              <a:fillRect/>
            </a:stretch>
          </a:blipFill>
        </p:spPr>
        <p:txBody>
          <a:bodyPr/>
          <a:lstStyle/>
          <a:p>
            <a:endParaRPr lang="fr-FR"/>
          </a:p>
        </p:txBody>
      </p:sp>
      <p:sp>
        <p:nvSpPr>
          <p:cNvPr id="8" name="TextBox 8"/>
          <p:cNvSpPr txBox="1"/>
          <p:nvPr/>
        </p:nvSpPr>
        <p:spPr>
          <a:xfrm>
            <a:off x="1028700" y="4048125"/>
            <a:ext cx="16340640" cy="1095375"/>
          </a:xfrm>
          <a:prstGeom prst="rect">
            <a:avLst/>
          </a:prstGeom>
        </p:spPr>
        <p:txBody>
          <a:bodyPr lIns="0" tIns="0" rIns="0" bIns="0" rtlCol="0" anchor="t">
            <a:spAutoFit/>
          </a:bodyPr>
          <a:lstStyle/>
          <a:p>
            <a:pPr algn="ctr">
              <a:lnSpc>
                <a:spcPts val="8400"/>
              </a:lnSpc>
            </a:pPr>
            <a:r>
              <a:rPr lang="en-US" sz="6000" b="1">
                <a:solidFill>
                  <a:srgbClr val="FFFFFF"/>
                </a:solidFill>
                <a:latin typeface="Poppins Bold"/>
                <a:ea typeface="Poppins Bold"/>
                <a:cs typeface="Poppins Bold"/>
                <a:sym typeface="Poppins Bold"/>
              </a:rPr>
              <a:t>Insécurité alimentaire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fr-FR"/>
          </a:p>
        </p:txBody>
      </p:sp>
      <p:grpSp>
        <p:nvGrpSpPr>
          <p:cNvPr id="3" name="Group 3"/>
          <p:cNvGrpSpPr/>
          <p:nvPr/>
        </p:nvGrpSpPr>
        <p:grpSpPr>
          <a:xfrm>
            <a:off x="0" y="2044"/>
            <a:ext cx="18288000" cy="10287000"/>
            <a:chOff x="0" y="0"/>
            <a:chExt cx="7224889" cy="4064000"/>
          </a:xfrm>
        </p:grpSpPr>
        <p:sp>
          <p:nvSpPr>
            <p:cNvPr id="4" name="Freeform 4"/>
            <p:cNvSpPr/>
            <p:nvPr/>
          </p:nvSpPr>
          <p:spPr>
            <a:xfrm>
              <a:off x="0" y="0"/>
              <a:ext cx="7224889" cy="4064000"/>
            </a:xfrm>
            <a:custGeom>
              <a:avLst/>
              <a:gdLst/>
              <a:ahLst/>
              <a:cxnLst/>
              <a:rect l="l" t="t" r="r" b="b"/>
              <a:pathLst>
                <a:path w="7224889" h="4064000">
                  <a:moveTo>
                    <a:pt x="0" y="0"/>
                  </a:moveTo>
                  <a:lnTo>
                    <a:pt x="7224889" y="0"/>
                  </a:lnTo>
                  <a:lnTo>
                    <a:pt x="7224889" y="4064000"/>
                  </a:lnTo>
                  <a:lnTo>
                    <a:pt x="0" y="4064000"/>
                  </a:lnTo>
                  <a:close/>
                </a:path>
              </a:pathLst>
            </a:custGeom>
            <a:solidFill>
              <a:srgbClr val="29295C">
                <a:alpha val="96863"/>
              </a:srgbClr>
            </a:solidFill>
          </p:spPr>
          <p:txBody>
            <a:bodyPr/>
            <a:lstStyle/>
            <a:p>
              <a:endParaRPr lang="fr-FR"/>
            </a:p>
          </p:txBody>
        </p:sp>
        <p:sp>
          <p:nvSpPr>
            <p:cNvPr id="5" name="TextBox 5"/>
            <p:cNvSpPr txBox="1"/>
            <p:nvPr/>
          </p:nvSpPr>
          <p:spPr>
            <a:xfrm>
              <a:off x="0" y="-38100"/>
              <a:ext cx="7224889" cy="4102100"/>
            </a:xfrm>
            <a:prstGeom prst="rect">
              <a:avLst/>
            </a:prstGeom>
          </p:spPr>
          <p:txBody>
            <a:bodyPr lIns="50800" tIns="50800" rIns="50800" bIns="50800" rtlCol="0" anchor="ctr"/>
            <a:lstStyle/>
            <a:p>
              <a:pPr algn="ctr">
                <a:lnSpc>
                  <a:spcPts val="1819"/>
                </a:lnSpc>
                <a:spcBef>
                  <a:spcPct val="0"/>
                </a:spcBef>
              </a:pPr>
              <a:endParaRPr/>
            </a:p>
          </p:txBody>
        </p:sp>
      </p:grpSp>
      <p:grpSp>
        <p:nvGrpSpPr>
          <p:cNvPr id="6" name="Group 6"/>
          <p:cNvGrpSpPr/>
          <p:nvPr/>
        </p:nvGrpSpPr>
        <p:grpSpPr>
          <a:xfrm>
            <a:off x="9221773" y="-525500"/>
            <a:ext cx="9639499" cy="5939649"/>
            <a:chOff x="0" y="0"/>
            <a:chExt cx="2538798" cy="1564352"/>
          </a:xfrm>
        </p:grpSpPr>
        <p:sp>
          <p:nvSpPr>
            <p:cNvPr id="7" name="Freeform 7"/>
            <p:cNvSpPr/>
            <p:nvPr/>
          </p:nvSpPr>
          <p:spPr>
            <a:xfrm>
              <a:off x="0" y="0"/>
              <a:ext cx="2538798" cy="1564352"/>
            </a:xfrm>
            <a:custGeom>
              <a:avLst/>
              <a:gdLst/>
              <a:ahLst/>
              <a:cxnLst/>
              <a:rect l="l" t="t" r="r" b="b"/>
              <a:pathLst>
                <a:path w="2538798" h="1564352">
                  <a:moveTo>
                    <a:pt x="24094" y="0"/>
                  </a:moveTo>
                  <a:lnTo>
                    <a:pt x="2514704" y="0"/>
                  </a:lnTo>
                  <a:cubicBezTo>
                    <a:pt x="2528011" y="0"/>
                    <a:pt x="2538798" y="10787"/>
                    <a:pt x="2538798" y="24094"/>
                  </a:cubicBezTo>
                  <a:lnTo>
                    <a:pt x="2538798" y="1540258"/>
                  </a:lnTo>
                  <a:cubicBezTo>
                    <a:pt x="2538798" y="1553564"/>
                    <a:pt x="2528011" y="1564352"/>
                    <a:pt x="2514704" y="1564352"/>
                  </a:cubicBezTo>
                  <a:lnTo>
                    <a:pt x="24094" y="1564352"/>
                  </a:lnTo>
                  <a:cubicBezTo>
                    <a:pt x="10787" y="1564352"/>
                    <a:pt x="0" y="1553564"/>
                    <a:pt x="0" y="1540258"/>
                  </a:cubicBezTo>
                  <a:lnTo>
                    <a:pt x="0" y="24094"/>
                  </a:lnTo>
                  <a:cubicBezTo>
                    <a:pt x="0" y="10787"/>
                    <a:pt x="10787" y="0"/>
                    <a:pt x="24094" y="0"/>
                  </a:cubicBezTo>
                  <a:close/>
                </a:path>
              </a:pathLst>
            </a:custGeom>
            <a:solidFill>
              <a:srgbClr val="FFFFFF">
                <a:alpha val="88627"/>
              </a:srgbClr>
            </a:solidFill>
          </p:spPr>
          <p:txBody>
            <a:bodyPr/>
            <a:lstStyle/>
            <a:p>
              <a:endParaRPr lang="fr-FR"/>
            </a:p>
          </p:txBody>
        </p:sp>
        <p:sp>
          <p:nvSpPr>
            <p:cNvPr id="8" name="TextBox 8"/>
            <p:cNvSpPr txBox="1"/>
            <p:nvPr/>
          </p:nvSpPr>
          <p:spPr>
            <a:xfrm>
              <a:off x="0" y="-38100"/>
              <a:ext cx="2538798" cy="1602452"/>
            </a:xfrm>
            <a:prstGeom prst="rect">
              <a:avLst/>
            </a:prstGeom>
          </p:spPr>
          <p:txBody>
            <a:bodyPr lIns="50800" tIns="50800" rIns="50800" bIns="50800" rtlCol="0" anchor="ctr"/>
            <a:lstStyle/>
            <a:p>
              <a:pPr algn="ctr">
                <a:lnSpc>
                  <a:spcPts val="3067"/>
                </a:lnSpc>
              </a:pPr>
              <a:endParaRPr/>
            </a:p>
          </p:txBody>
        </p:sp>
      </p:grpSp>
      <p:grpSp>
        <p:nvGrpSpPr>
          <p:cNvPr id="9" name="Group 9"/>
          <p:cNvGrpSpPr/>
          <p:nvPr/>
        </p:nvGrpSpPr>
        <p:grpSpPr>
          <a:xfrm>
            <a:off x="705480" y="2480762"/>
            <a:ext cx="2451665" cy="245166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11041" t="-24282" r="-21258" b="-73988"/>
              </a:stretch>
            </a:blipFill>
          </p:spPr>
          <p:txBody>
            <a:bodyPr/>
            <a:lstStyle/>
            <a:p>
              <a:endParaRPr lang="fr-FR"/>
            </a:p>
          </p:txBody>
        </p:sp>
      </p:grpSp>
      <p:grpSp>
        <p:nvGrpSpPr>
          <p:cNvPr id="11" name="Group 11"/>
          <p:cNvGrpSpPr/>
          <p:nvPr/>
        </p:nvGrpSpPr>
        <p:grpSpPr>
          <a:xfrm>
            <a:off x="3441861" y="2480762"/>
            <a:ext cx="2451665" cy="245166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15588" t="-24282" r="-17610" b="-75335"/>
              </a:stretch>
            </a:blipFill>
          </p:spPr>
          <p:txBody>
            <a:bodyPr/>
            <a:lstStyle/>
            <a:p>
              <a:endParaRPr lang="fr-FR"/>
            </a:p>
          </p:txBody>
        </p:sp>
      </p:grpSp>
      <p:grpSp>
        <p:nvGrpSpPr>
          <p:cNvPr id="13" name="Group 13"/>
          <p:cNvGrpSpPr/>
          <p:nvPr/>
        </p:nvGrpSpPr>
        <p:grpSpPr>
          <a:xfrm>
            <a:off x="704963" y="6083756"/>
            <a:ext cx="2451665" cy="245166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13640" t="-25581" r="-15866" b="-68502"/>
              </a:stretch>
            </a:blipFill>
          </p:spPr>
          <p:txBody>
            <a:bodyPr/>
            <a:lstStyle/>
            <a:p>
              <a:endParaRPr lang="fr-FR"/>
            </a:p>
          </p:txBody>
        </p:sp>
      </p:grpSp>
      <p:grpSp>
        <p:nvGrpSpPr>
          <p:cNvPr id="15" name="Group 15"/>
          <p:cNvGrpSpPr/>
          <p:nvPr/>
        </p:nvGrpSpPr>
        <p:grpSpPr>
          <a:xfrm>
            <a:off x="3441344" y="6083756"/>
            <a:ext cx="2451665" cy="245166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8443" t="-24931" r="-8660" b="-50564"/>
              </a:stretch>
            </a:blipFill>
          </p:spPr>
          <p:txBody>
            <a:bodyPr/>
            <a:lstStyle/>
            <a:p>
              <a:endParaRPr lang="fr-FR"/>
            </a:p>
          </p:txBody>
        </p:sp>
      </p:grpSp>
      <p:grpSp>
        <p:nvGrpSpPr>
          <p:cNvPr id="17" name="Group 17"/>
          <p:cNvGrpSpPr/>
          <p:nvPr/>
        </p:nvGrpSpPr>
        <p:grpSpPr>
          <a:xfrm>
            <a:off x="6179276" y="2480762"/>
            <a:ext cx="2451665" cy="2451665"/>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15588" t="-25581" r="-17016" b="-73145"/>
              </a:stretch>
            </a:blipFill>
          </p:spPr>
          <p:txBody>
            <a:bodyPr/>
            <a:lstStyle/>
            <a:p>
              <a:endParaRPr lang="fr-FR"/>
            </a:p>
          </p:txBody>
        </p:sp>
      </p:grpSp>
      <p:grpSp>
        <p:nvGrpSpPr>
          <p:cNvPr id="19" name="Group 19"/>
          <p:cNvGrpSpPr/>
          <p:nvPr/>
        </p:nvGrpSpPr>
        <p:grpSpPr>
          <a:xfrm>
            <a:off x="6178759" y="6083756"/>
            <a:ext cx="2451665" cy="2451665"/>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23382" t="-24906" r="-24740" b="-97000"/>
              </a:stretch>
            </a:blipFill>
          </p:spPr>
          <p:txBody>
            <a:bodyPr/>
            <a:lstStyle/>
            <a:p>
              <a:endParaRPr lang="fr-FR"/>
            </a:p>
          </p:txBody>
        </p:sp>
      </p:grpSp>
      <p:sp>
        <p:nvSpPr>
          <p:cNvPr id="21" name="Freeform 21"/>
          <p:cNvSpPr/>
          <p:nvPr/>
        </p:nvSpPr>
        <p:spPr>
          <a:xfrm>
            <a:off x="9676150" y="1185005"/>
            <a:ext cx="1464754" cy="1169156"/>
          </a:xfrm>
          <a:custGeom>
            <a:avLst/>
            <a:gdLst/>
            <a:ahLst/>
            <a:cxnLst/>
            <a:rect l="l" t="t" r="r" b="b"/>
            <a:pathLst>
              <a:path w="1464754" h="1169156">
                <a:moveTo>
                  <a:pt x="0" y="0"/>
                </a:moveTo>
                <a:lnTo>
                  <a:pt x="1464754" y="0"/>
                </a:lnTo>
                <a:lnTo>
                  <a:pt x="1464754" y="1169156"/>
                </a:lnTo>
                <a:lnTo>
                  <a:pt x="0" y="1169156"/>
                </a:lnTo>
                <a:lnTo>
                  <a:pt x="0" y="0"/>
                </a:lnTo>
                <a:close/>
              </a:path>
            </a:pathLst>
          </a:custGeom>
          <a:blipFill>
            <a:blip r:embed="rId9"/>
            <a:stretch>
              <a:fillRect/>
            </a:stretch>
          </a:blipFill>
        </p:spPr>
        <p:txBody>
          <a:bodyPr/>
          <a:lstStyle/>
          <a:p>
            <a:endParaRPr lang="fr-FR"/>
          </a:p>
        </p:txBody>
      </p:sp>
      <p:sp>
        <p:nvSpPr>
          <p:cNvPr id="22" name="Freeform 22"/>
          <p:cNvSpPr/>
          <p:nvPr/>
        </p:nvSpPr>
        <p:spPr>
          <a:xfrm>
            <a:off x="11355030" y="1362662"/>
            <a:ext cx="2105293" cy="482470"/>
          </a:xfrm>
          <a:custGeom>
            <a:avLst/>
            <a:gdLst/>
            <a:ahLst/>
            <a:cxnLst/>
            <a:rect l="l" t="t" r="r" b="b"/>
            <a:pathLst>
              <a:path w="2105293" h="482470">
                <a:moveTo>
                  <a:pt x="0" y="0"/>
                </a:moveTo>
                <a:lnTo>
                  <a:pt x="2105293" y="0"/>
                </a:lnTo>
                <a:lnTo>
                  <a:pt x="2105293" y="482471"/>
                </a:lnTo>
                <a:lnTo>
                  <a:pt x="0" y="482471"/>
                </a:lnTo>
                <a:lnTo>
                  <a:pt x="0" y="0"/>
                </a:lnTo>
                <a:close/>
              </a:path>
            </a:pathLst>
          </a:custGeom>
          <a:blipFill>
            <a:blip r:embed="rId10"/>
            <a:stretch>
              <a:fillRect l="-18858" t="-118741" r="-22177" b="-127434"/>
            </a:stretch>
          </a:blipFill>
        </p:spPr>
        <p:txBody>
          <a:bodyPr/>
          <a:lstStyle/>
          <a:p>
            <a:endParaRPr lang="fr-FR"/>
          </a:p>
        </p:txBody>
      </p:sp>
      <p:sp>
        <p:nvSpPr>
          <p:cNvPr id="23" name="Freeform 23"/>
          <p:cNvSpPr/>
          <p:nvPr/>
        </p:nvSpPr>
        <p:spPr>
          <a:xfrm>
            <a:off x="16290727" y="1062542"/>
            <a:ext cx="1201524" cy="991257"/>
          </a:xfrm>
          <a:custGeom>
            <a:avLst/>
            <a:gdLst/>
            <a:ahLst/>
            <a:cxnLst/>
            <a:rect l="l" t="t" r="r" b="b"/>
            <a:pathLst>
              <a:path w="1201524" h="991257">
                <a:moveTo>
                  <a:pt x="0" y="0"/>
                </a:moveTo>
                <a:lnTo>
                  <a:pt x="1201524" y="0"/>
                </a:lnTo>
                <a:lnTo>
                  <a:pt x="1201524" y="991257"/>
                </a:lnTo>
                <a:lnTo>
                  <a:pt x="0" y="991257"/>
                </a:lnTo>
                <a:lnTo>
                  <a:pt x="0" y="0"/>
                </a:lnTo>
                <a:close/>
              </a:path>
            </a:pathLst>
          </a:custGeom>
          <a:blipFill>
            <a:blip r:embed="rId11"/>
            <a:stretch>
              <a:fillRect/>
            </a:stretch>
          </a:blipFill>
        </p:spPr>
        <p:txBody>
          <a:bodyPr/>
          <a:lstStyle/>
          <a:p>
            <a:endParaRPr lang="fr-FR"/>
          </a:p>
        </p:txBody>
      </p:sp>
      <p:sp>
        <p:nvSpPr>
          <p:cNvPr id="24" name="Freeform 24"/>
          <p:cNvSpPr/>
          <p:nvPr/>
        </p:nvSpPr>
        <p:spPr>
          <a:xfrm>
            <a:off x="16290727" y="2341294"/>
            <a:ext cx="1718491" cy="833607"/>
          </a:xfrm>
          <a:custGeom>
            <a:avLst/>
            <a:gdLst/>
            <a:ahLst/>
            <a:cxnLst/>
            <a:rect l="l" t="t" r="r" b="b"/>
            <a:pathLst>
              <a:path w="1718491" h="833607">
                <a:moveTo>
                  <a:pt x="0" y="0"/>
                </a:moveTo>
                <a:lnTo>
                  <a:pt x="1718490" y="0"/>
                </a:lnTo>
                <a:lnTo>
                  <a:pt x="1718490" y="833607"/>
                </a:lnTo>
                <a:lnTo>
                  <a:pt x="0" y="833607"/>
                </a:lnTo>
                <a:lnTo>
                  <a:pt x="0" y="0"/>
                </a:lnTo>
                <a:close/>
              </a:path>
            </a:pathLst>
          </a:custGeom>
          <a:blipFill>
            <a:blip r:embed="rId12"/>
            <a:stretch>
              <a:fillRect t="-18767" b="-18666"/>
            </a:stretch>
          </a:blipFill>
        </p:spPr>
        <p:txBody>
          <a:bodyPr/>
          <a:lstStyle/>
          <a:p>
            <a:endParaRPr lang="fr-FR"/>
          </a:p>
        </p:txBody>
      </p:sp>
      <p:sp>
        <p:nvSpPr>
          <p:cNvPr id="25" name="Freeform 25"/>
          <p:cNvSpPr/>
          <p:nvPr/>
        </p:nvSpPr>
        <p:spPr>
          <a:xfrm>
            <a:off x="13884005" y="1275168"/>
            <a:ext cx="1773282" cy="778631"/>
          </a:xfrm>
          <a:custGeom>
            <a:avLst/>
            <a:gdLst/>
            <a:ahLst/>
            <a:cxnLst/>
            <a:rect l="l" t="t" r="r" b="b"/>
            <a:pathLst>
              <a:path w="1773282" h="778631">
                <a:moveTo>
                  <a:pt x="0" y="0"/>
                </a:moveTo>
                <a:lnTo>
                  <a:pt x="1773282" y="0"/>
                </a:lnTo>
                <a:lnTo>
                  <a:pt x="1773282" y="778631"/>
                </a:lnTo>
                <a:lnTo>
                  <a:pt x="0" y="778631"/>
                </a:lnTo>
                <a:lnTo>
                  <a:pt x="0" y="0"/>
                </a:lnTo>
                <a:close/>
              </a:path>
            </a:pathLst>
          </a:custGeom>
          <a:blipFill>
            <a:blip r:embed="rId13"/>
            <a:stretch>
              <a:fillRect t="-65212" b="-62530"/>
            </a:stretch>
          </a:blipFill>
        </p:spPr>
        <p:txBody>
          <a:bodyPr/>
          <a:lstStyle/>
          <a:p>
            <a:endParaRPr lang="fr-FR"/>
          </a:p>
        </p:txBody>
      </p:sp>
      <p:sp>
        <p:nvSpPr>
          <p:cNvPr id="26" name="Freeform 26"/>
          <p:cNvSpPr/>
          <p:nvPr/>
        </p:nvSpPr>
        <p:spPr>
          <a:xfrm>
            <a:off x="9775550" y="2480762"/>
            <a:ext cx="1511669" cy="526835"/>
          </a:xfrm>
          <a:custGeom>
            <a:avLst/>
            <a:gdLst/>
            <a:ahLst/>
            <a:cxnLst/>
            <a:rect l="l" t="t" r="r" b="b"/>
            <a:pathLst>
              <a:path w="1511669" h="526835">
                <a:moveTo>
                  <a:pt x="0" y="0"/>
                </a:moveTo>
                <a:lnTo>
                  <a:pt x="1511669" y="0"/>
                </a:lnTo>
                <a:lnTo>
                  <a:pt x="1511669" y="526836"/>
                </a:lnTo>
                <a:lnTo>
                  <a:pt x="0" y="526836"/>
                </a:lnTo>
                <a:lnTo>
                  <a:pt x="0" y="0"/>
                </a:lnTo>
                <a:close/>
              </a:path>
            </a:pathLst>
          </a:custGeom>
          <a:blipFill>
            <a:blip r:embed="rId14"/>
            <a:stretch>
              <a:fillRect t="-23656" b="-26983"/>
            </a:stretch>
          </a:blipFill>
        </p:spPr>
        <p:txBody>
          <a:bodyPr/>
          <a:lstStyle/>
          <a:p>
            <a:endParaRPr lang="fr-FR"/>
          </a:p>
        </p:txBody>
      </p:sp>
      <p:sp>
        <p:nvSpPr>
          <p:cNvPr id="27" name="Freeform 27"/>
          <p:cNvSpPr/>
          <p:nvPr/>
        </p:nvSpPr>
        <p:spPr>
          <a:xfrm>
            <a:off x="15232378" y="2444324"/>
            <a:ext cx="669754" cy="867192"/>
          </a:xfrm>
          <a:custGeom>
            <a:avLst/>
            <a:gdLst/>
            <a:ahLst/>
            <a:cxnLst/>
            <a:rect l="l" t="t" r="r" b="b"/>
            <a:pathLst>
              <a:path w="669754" h="867192">
                <a:moveTo>
                  <a:pt x="0" y="0"/>
                </a:moveTo>
                <a:lnTo>
                  <a:pt x="669754" y="0"/>
                </a:lnTo>
                <a:lnTo>
                  <a:pt x="669754" y="867192"/>
                </a:lnTo>
                <a:lnTo>
                  <a:pt x="0" y="867192"/>
                </a:lnTo>
                <a:lnTo>
                  <a:pt x="0" y="0"/>
                </a:lnTo>
                <a:close/>
              </a:path>
            </a:pathLst>
          </a:custGeom>
          <a:blipFill>
            <a:blip r:embed="rId15"/>
            <a:stretch>
              <a:fillRect/>
            </a:stretch>
          </a:blipFill>
        </p:spPr>
        <p:txBody>
          <a:bodyPr/>
          <a:lstStyle/>
          <a:p>
            <a:endParaRPr lang="fr-FR"/>
          </a:p>
        </p:txBody>
      </p:sp>
      <p:sp>
        <p:nvSpPr>
          <p:cNvPr id="28" name="Freeform 28"/>
          <p:cNvSpPr/>
          <p:nvPr/>
        </p:nvSpPr>
        <p:spPr>
          <a:xfrm>
            <a:off x="13527053" y="2444324"/>
            <a:ext cx="1162399" cy="766729"/>
          </a:xfrm>
          <a:custGeom>
            <a:avLst/>
            <a:gdLst/>
            <a:ahLst/>
            <a:cxnLst/>
            <a:rect l="l" t="t" r="r" b="b"/>
            <a:pathLst>
              <a:path w="1162399" h="766729">
                <a:moveTo>
                  <a:pt x="0" y="0"/>
                </a:moveTo>
                <a:lnTo>
                  <a:pt x="1162400" y="0"/>
                </a:lnTo>
                <a:lnTo>
                  <a:pt x="1162400" y="766729"/>
                </a:lnTo>
                <a:lnTo>
                  <a:pt x="0" y="766729"/>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fr-FR"/>
          </a:p>
        </p:txBody>
      </p:sp>
      <p:sp>
        <p:nvSpPr>
          <p:cNvPr id="29" name="Freeform 29"/>
          <p:cNvSpPr/>
          <p:nvPr/>
        </p:nvSpPr>
        <p:spPr>
          <a:xfrm>
            <a:off x="11753829" y="2278339"/>
            <a:ext cx="1169001" cy="932714"/>
          </a:xfrm>
          <a:custGeom>
            <a:avLst/>
            <a:gdLst/>
            <a:ahLst/>
            <a:cxnLst/>
            <a:rect l="l" t="t" r="r" b="b"/>
            <a:pathLst>
              <a:path w="1169001" h="932714">
                <a:moveTo>
                  <a:pt x="0" y="0"/>
                </a:moveTo>
                <a:lnTo>
                  <a:pt x="1169002" y="0"/>
                </a:lnTo>
                <a:lnTo>
                  <a:pt x="1169002" y="932714"/>
                </a:lnTo>
                <a:lnTo>
                  <a:pt x="0" y="932714"/>
                </a:lnTo>
                <a:lnTo>
                  <a:pt x="0" y="0"/>
                </a:lnTo>
                <a:close/>
              </a:path>
            </a:pathLst>
          </a:custGeom>
          <a:blipFill>
            <a:blip r:embed="rId17"/>
            <a:stretch>
              <a:fillRect/>
            </a:stretch>
          </a:blipFill>
        </p:spPr>
        <p:txBody>
          <a:bodyPr/>
          <a:lstStyle/>
          <a:p>
            <a:endParaRPr lang="fr-FR"/>
          </a:p>
        </p:txBody>
      </p:sp>
      <p:sp>
        <p:nvSpPr>
          <p:cNvPr id="30" name="Freeform 30"/>
          <p:cNvSpPr/>
          <p:nvPr/>
        </p:nvSpPr>
        <p:spPr>
          <a:xfrm>
            <a:off x="15436936" y="4679521"/>
            <a:ext cx="2351005" cy="310955"/>
          </a:xfrm>
          <a:custGeom>
            <a:avLst/>
            <a:gdLst/>
            <a:ahLst/>
            <a:cxnLst/>
            <a:rect l="l" t="t" r="r" b="b"/>
            <a:pathLst>
              <a:path w="2351005" h="310955">
                <a:moveTo>
                  <a:pt x="0" y="0"/>
                </a:moveTo>
                <a:lnTo>
                  <a:pt x="2351005" y="0"/>
                </a:lnTo>
                <a:lnTo>
                  <a:pt x="2351005" y="310954"/>
                </a:lnTo>
                <a:lnTo>
                  <a:pt x="0" y="310954"/>
                </a:lnTo>
                <a:lnTo>
                  <a:pt x="0" y="0"/>
                </a:lnTo>
                <a:close/>
              </a:path>
            </a:pathLst>
          </a:custGeom>
          <a:blipFill>
            <a:blip r:embed="rId18"/>
            <a:stretch>
              <a:fillRect/>
            </a:stretch>
          </a:blipFill>
        </p:spPr>
        <p:txBody>
          <a:bodyPr/>
          <a:lstStyle/>
          <a:p>
            <a:endParaRPr lang="fr-FR"/>
          </a:p>
        </p:txBody>
      </p:sp>
      <p:sp>
        <p:nvSpPr>
          <p:cNvPr id="31" name="Freeform 31"/>
          <p:cNvSpPr/>
          <p:nvPr/>
        </p:nvSpPr>
        <p:spPr>
          <a:xfrm>
            <a:off x="16290727" y="3462396"/>
            <a:ext cx="1030685" cy="686136"/>
          </a:xfrm>
          <a:custGeom>
            <a:avLst/>
            <a:gdLst/>
            <a:ahLst/>
            <a:cxnLst/>
            <a:rect l="l" t="t" r="r" b="b"/>
            <a:pathLst>
              <a:path w="1030685" h="686136">
                <a:moveTo>
                  <a:pt x="0" y="0"/>
                </a:moveTo>
                <a:lnTo>
                  <a:pt x="1030684" y="0"/>
                </a:lnTo>
                <a:lnTo>
                  <a:pt x="1030684" y="686136"/>
                </a:lnTo>
                <a:lnTo>
                  <a:pt x="0" y="686136"/>
                </a:lnTo>
                <a:lnTo>
                  <a:pt x="0" y="0"/>
                </a:lnTo>
                <a:close/>
              </a:path>
            </a:pathLst>
          </a:custGeom>
          <a:blipFill>
            <a:blip r:embed="rId19"/>
            <a:stretch>
              <a:fillRect/>
            </a:stretch>
          </a:blipFill>
        </p:spPr>
        <p:txBody>
          <a:bodyPr/>
          <a:lstStyle/>
          <a:p>
            <a:endParaRPr lang="fr-FR"/>
          </a:p>
        </p:txBody>
      </p:sp>
      <p:sp>
        <p:nvSpPr>
          <p:cNvPr id="32" name="Freeform 32"/>
          <p:cNvSpPr/>
          <p:nvPr/>
        </p:nvSpPr>
        <p:spPr>
          <a:xfrm>
            <a:off x="12207383" y="3466660"/>
            <a:ext cx="1048071" cy="816209"/>
          </a:xfrm>
          <a:custGeom>
            <a:avLst/>
            <a:gdLst/>
            <a:ahLst/>
            <a:cxnLst/>
            <a:rect l="l" t="t" r="r" b="b"/>
            <a:pathLst>
              <a:path w="1048071" h="816209">
                <a:moveTo>
                  <a:pt x="0" y="0"/>
                </a:moveTo>
                <a:lnTo>
                  <a:pt x="1048071" y="0"/>
                </a:lnTo>
                <a:lnTo>
                  <a:pt x="1048071" y="816209"/>
                </a:lnTo>
                <a:lnTo>
                  <a:pt x="0" y="816209"/>
                </a:lnTo>
                <a:lnTo>
                  <a:pt x="0" y="0"/>
                </a:lnTo>
                <a:close/>
              </a:path>
            </a:pathLst>
          </a:custGeom>
          <a:blipFill>
            <a:blip r:embed="rId20"/>
            <a:stretch>
              <a:fillRect t="-21792" r="-108260" b="-18216"/>
            </a:stretch>
          </a:blipFill>
        </p:spPr>
        <p:txBody>
          <a:bodyPr/>
          <a:lstStyle/>
          <a:p>
            <a:endParaRPr lang="fr-FR"/>
          </a:p>
        </p:txBody>
      </p:sp>
      <p:sp>
        <p:nvSpPr>
          <p:cNvPr id="33" name="Freeform 33"/>
          <p:cNvSpPr/>
          <p:nvPr/>
        </p:nvSpPr>
        <p:spPr>
          <a:xfrm>
            <a:off x="13731259" y="3570375"/>
            <a:ext cx="2078773" cy="608779"/>
          </a:xfrm>
          <a:custGeom>
            <a:avLst/>
            <a:gdLst/>
            <a:ahLst/>
            <a:cxnLst/>
            <a:rect l="l" t="t" r="r" b="b"/>
            <a:pathLst>
              <a:path w="2078773" h="608779">
                <a:moveTo>
                  <a:pt x="0" y="0"/>
                </a:moveTo>
                <a:lnTo>
                  <a:pt x="2078773" y="0"/>
                </a:lnTo>
                <a:lnTo>
                  <a:pt x="2078773" y="608779"/>
                </a:lnTo>
                <a:lnTo>
                  <a:pt x="0" y="608779"/>
                </a:lnTo>
                <a:lnTo>
                  <a:pt x="0" y="0"/>
                </a:lnTo>
                <a:close/>
              </a:path>
            </a:pathLst>
          </a:custGeom>
          <a:blipFill>
            <a:blip r:embed="rId21"/>
            <a:stretch>
              <a:fillRect t="-42655" b="-41210"/>
            </a:stretch>
          </a:blipFill>
        </p:spPr>
        <p:txBody>
          <a:bodyPr/>
          <a:lstStyle/>
          <a:p>
            <a:endParaRPr lang="fr-FR"/>
          </a:p>
        </p:txBody>
      </p:sp>
      <p:sp>
        <p:nvSpPr>
          <p:cNvPr id="34" name="Freeform 34"/>
          <p:cNvSpPr/>
          <p:nvPr/>
        </p:nvSpPr>
        <p:spPr>
          <a:xfrm>
            <a:off x="9705013" y="3431773"/>
            <a:ext cx="1967172" cy="747382"/>
          </a:xfrm>
          <a:custGeom>
            <a:avLst/>
            <a:gdLst/>
            <a:ahLst/>
            <a:cxnLst/>
            <a:rect l="l" t="t" r="r" b="b"/>
            <a:pathLst>
              <a:path w="1967172" h="747382">
                <a:moveTo>
                  <a:pt x="0" y="0"/>
                </a:moveTo>
                <a:lnTo>
                  <a:pt x="1967172" y="0"/>
                </a:lnTo>
                <a:lnTo>
                  <a:pt x="1967172" y="747381"/>
                </a:lnTo>
                <a:lnTo>
                  <a:pt x="0" y="747381"/>
                </a:lnTo>
                <a:lnTo>
                  <a:pt x="0" y="0"/>
                </a:lnTo>
                <a:close/>
              </a:path>
            </a:pathLst>
          </a:custGeom>
          <a:blipFill>
            <a:blip r:embed="rId22"/>
            <a:stretch>
              <a:fillRect t="-84506" b="-78701"/>
            </a:stretch>
          </a:blipFill>
        </p:spPr>
        <p:txBody>
          <a:bodyPr/>
          <a:lstStyle/>
          <a:p>
            <a:endParaRPr lang="fr-FR"/>
          </a:p>
        </p:txBody>
      </p:sp>
      <p:sp>
        <p:nvSpPr>
          <p:cNvPr id="35" name="Freeform 35"/>
          <p:cNvSpPr/>
          <p:nvPr/>
        </p:nvSpPr>
        <p:spPr>
          <a:xfrm>
            <a:off x="12948397" y="4387007"/>
            <a:ext cx="1864864" cy="711517"/>
          </a:xfrm>
          <a:custGeom>
            <a:avLst/>
            <a:gdLst/>
            <a:ahLst/>
            <a:cxnLst/>
            <a:rect l="l" t="t" r="r" b="b"/>
            <a:pathLst>
              <a:path w="1864864" h="711517">
                <a:moveTo>
                  <a:pt x="0" y="0"/>
                </a:moveTo>
                <a:lnTo>
                  <a:pt x="1864864" y="0"/>
                </a:lnTo>
                <a:lnTo>
                  <a:pt x="1864864" y="711517"/>
                </a:lnTo>
                <a:lnTo>
                  <a:pt x="0" y="711517"/>
                </a:lnTo>
                <a:lnTo>
                  <a:pt x="0" y="0"/>
                </a:lnTo>
                <a:close/>
              </a:path>
            </a:pathLst>
          </a:custGeom>
          <a:blipFill>
            <a:blip r:embed="rId23"/>
            <a:stretch>
              <a:fillRect/>
            </a:stretch>
          </a:blipFill>
        </p:spPr>
        <p:txBody>
          <a:bodyPr/>
          <a:lstStyle/>
          <a:p>
            <a:endParaRPr lang="fr-FR"/>
          </a:p>
        </p:txBody>
      </p:sp>
      <p:sp>
        <p:nvSpPr>
          <p:cNvPr id="36" name="Freeform 36"/>
          <p:cNvSpPr/>
          <p:nvPr/>
        </p:nvSpPr>
        <p:spPr>
          <a:xfrm>
            <a:off x="10249717" y="4435269"/>
            <a:ext cx="2075004" cy="663255"/>
          </a:xfrm>
          <a:custGeom>
            <a:avLst/>
            <a:gdLst/>
            <a:ahLst/>
            <a:cxnLst/>
            <a:rect l="l" t="t" r="r" b="b"/>
            <a:pathLst>
              <a:path w="2075004" h="663255">
                <a:moveTo>
                  <a:pt x="0" y="0"/>
                </a:moveTo>
                <a:lnTo>
                  <a:pt x="2075005" y="0"/>
                </a:lnTo>
                <a:lnTo>
                  <a:pt x="2075005" y="663255"/>
                </a:lnTo>
                <a:lnTo>
                  <a:pt x="0" y="663255"/>
                </a:lnTo>
                <a:lnTo>
                  <a:pt x="0" y="0"/>
                </a:lnTo>
                <a:close/>
              </a:path>
            </a:pathLst>
          </a:custGeom>
          <a:blipFill>
            <a:blip r:embed="rId24"/>
            <a:stretch>
              <a:fillRect t="-7551" b="-7551"/>
            </a:stretch>
          </a:blipFill>
        </p:spPr>
        <p:txBody>
          <a:bodyPr/>
          <a:lstStyle/>
          <a:p>
            <a:endParaRPr lang="fr-FR"/>
          </a:p>
        </p:txBody>
      </p:sp>
      <p:sp>
        <p:nvSpPr>
          <p:cNvPr id="37" name="TextBox 37"/>
          <p:cNvSpPr txBox="1"/>
          <p:nvPr/>
        </p:nvSpPr>
        <p:spPr>
          <a:xfrm>
            <a:off x="673953" y="648287"/>
            <a:ext cx="8035289" cy="1438275"/>
          </a:xfrm>
          <a:prstGeom prst="rect">
            <a:avLst/>
          </a:prstGeom>
        </p:spPr>
        <p:txBody>
          <a:bodyPr lIns="0" tIns="0" rIns="0" bIns="0" rtlCol="0" anchor="t">
            <a:spAutoFit/>
          </a:bodyPr>
          <a:lstStyle/>
          <a:p>
            <a:pPr algn="l">
              <a:lnSpc>
                <a:spcPts val="5400"/>
              </a:lnSpc>
            </a:pPr>
            <a:r>
              <a:rPr lang="en-US" sz="5000">
                <a:solidFill>
                  <a:srgbClr val="FFFFFF"/>
                </a:solidFill>
                <a:latin typeface="Poppins"/>
                <a:ea typeface="Poppins"/>
                <a:cs typeface="Poppins"/>
                <a:sym typeface="Poppins"/>
              </a:rPr>
              <a:t>C’est quoi le Comité consultatif Jeunes ?</a:t>
            </a:r>
          </a:p>
        </p:txBody>
      </p:sp>
      <p:sp>
        <p:nvSpPr>
          <p:cNvPr id="38" name="TextBox 38"/>
          <p:cNvSpPr txBox="1"/>
          <p:nvPr/>
        </p:nvSpPr>
        <p:spPr>
          <a:xfrm>
            <a:off x="673953" y="4954091"/>
            <a:ext cx="2514720" cy="325755"/>
          </a:xfrm>
          <a:prstGeom prst="rect">
            <a:avLst/>
          </a:prstGeom>
        </p:spPr>
        <p:txBody>
          <a:bodyPr lIns="0" tIns="0" rIns="0" bIns="0" rtlCol="0" anchor="t">
            <a:spAutoFit/>
          </a:bodyPr>
          <a:lstStyle/>
          <a:p>
            <a:pPr algn="ctr">
              <a:lnSpc>
                <a:spcPts val="2520"/>
              </a:lnSpc>
            </a:pPr>
            <a:r>
              <a:rPr lang="en-US" sz="1800">
                <a:solidFill>
                  <a:srgbClr val="FFFFFF"/>
                </a:solidFill>
                <a:latin typeface="Poppins"/>
                <a:ea typeface="Poppins"/>
                <a:cs typeface="Poppins"/>
                <a:sym typeface="Poppins"/>
              </a:rPr>
              <a:t>Andréane Johnston</a:t>
            </a:r>
          </a:p>
        </p:txBody>
      </p:sp>
      <p:sp>
        <p:nvSpPr>
          <p:cNvPr id="39" name="TextBox 39"/>
          <p:cNvSpPr txBox="1"/>
          <p:nvPr/>
        </p:nvSpPr>
        <p:spPr>
          <a:xfrm>
            <a:off x="3410334" y="4954091"/>
            <a:ext cx="2514720" cy="325755"/>
          </a:xfrm>
          <a:prstGeom prst="rect">
            <a:avLst/>
          </a:prstGeom>
        </p:spPr>
        <p:txBody>
          <a:bodyPr lIns="0" tIns="0" rIns="0" bIns="0" rtlCol="0" anchor="t">
            <a:spAutoFit/>
          </a:bodyPr>
          <a:lstStyle/>
          <a:p>
            <a:pPr algn="ctr">
              <a:lnSpc>
                <a:spcPts val="2520"/>
              </a:lnSpc>
            </a:pPr>
            <a:r>
              <a:rPr lang="en-US" sz="1800">
                <a:solidFill>
                  <a:srgbClr val="FFFFFF"/>
                </a:solidFill>
                <a:latin typeface="Poppins"/>
                <a:ea typeface="Poppins"/>
                <a:cs typeface="Poppins"/>
                <a:sym typeface="Poppins"/>
              </a:rPr>
              <a:t>Camille Crépieux</a:t>
            </a:r>
          </a:p>
        </p:txBody>
      </p:sp>
      <p:sp>
        <p:nvSpPr>
          <p:cNvPr id="40" name="TextBox 40"/>
          <p:cNvSpPr txBox="1"/>
          <p:nvPr/>
        </p:nvSpPr>
        <p:spPr>
          <a:xfrm>
            <a:off x="6147749" y="4954091"/>
            <a:ext cx="2514720" cy="325755"/>
          </a:xfrm>
          <a:prstGeom prst="rect">
            <a:avLst/>
          </a:prstGeom>
        </p:spPr>
        <p:txBody>
          <a:bodyPr lIns="0" tIns="0" rIns="0" bIns="0" rtlCol="0" anchor="t">
            <a:spAutoFit/>
          </a:bodyPr>
          <a:lstStyle/>
          <a:p>
            <a:pPr algn="ctr">
              <a:lnSpc>
                <a:spcPts val="2520"/>
              </a:lnSpc>
            </a:pPr>
            <a:r>
              <a:rPr lang="en-US" sz="1800">
                <a:solidFill>
                  <a:srgbClr val="FFFFFF"/>
                </a:solidFill>
                <a:latin typeface="Poppins"/>
                <a:ea typeface="Poppins"/>
                <a:cs typeface="Poppins"/>
                <a:sym typeface="Poppins"/>
              </a:rPr>
              <a:t>Sarah Filiatrault</a:t>
            </a:r>
          </a:p>
        </p:txBody>
      </p:sp>
      <p:sp>
        <p:nvSpPr>
          <p:cNvPr id="41" name="TextBox 41"/>
          <p:cNvSpPr txBox="1"/>
          <p:nvPr/>
        </p:nvSpPr>
        <p:spPr>
          <a:xfrm>
            <a:off x="673436" y="8555346"/>
            <a:ext cx="2514720" cy="325755"/>
          </a:xfrm>
          <a:prstGeom prst="rect">
            <a:avLst/>
          </a:prstGeom>
        </p:spPr>
        <p:txBody>
          <a:bodyPr lIns="0" tIns="0" rIns="0" bIns="0" rtlCol="0" anchor="t">
            <a:spAutoFit/>
          </a:bodyPr>
          <a:lstStyle/>
          <a:p>
            <a:pPr algn="ctr">
              <a:lnSpc>
                <a:spcPts val="2520"/>
              </a:lnSpc>
            </a:pPr>
            <a:r>
              <a:rPr lang="en-US" sz="1800">
                <a:solidFill>
                  <a:srgbClr val="FFFFFF"/>
                </a:solidFill>
                <a:latin typeface="Poppins"/>
                <a:ea typeface="Poppins"/>
                <a:cs typeface="Poppins"/>
                <a:sym typeface="Poppins"/>
              </a:rPr>
              <a:t>Lyanna Toupin</a:t>
            </a:r>
          </a:p>
        </p:txBody>
      </p:sp>
      <p:sp>
        <p:nvSpPr>
          <p:cNvPr id="42" name="TextBox 42"/>
          <p:cNvSpPr txBox="1"/>
          <p:nvPr/>
        </p:nvSpPr>
        <p:spPr>
          <a:xfrm>
            <a:off x="3378289" y="8555346"/>
            <a:ext cx="2514720" cy="325755"/>
          </a:xfrm>
          <a:prstGeom prst="rect">
            <a:avLst/>
          </a:prstGeom>
        </p:spPr>
        <p:txBody>
          <a:bodyPr lIns="0" tIns="0" rIns="0" bIns="0" rtlCol="0" anchor="t">
            <a:spAutoFit/>
          </a:bodyPr>
          <a:lstStyle/>
          <a:p>
            <a:pPr algn="ctr">
              <a:lnSpc>
                <a:spcPts val="2520"/>
              </a:lnSpc>
            </a:pPr>
            <a:r>
              <a:rPr lang="en-US" sz="1800">
                <a:solidFill>
                  <a:srgbClr val="FFFFFF"/>
                </a:solidFill>
                <a:latin typeface="Poppins"/>
                <a:ea typeface="Poppins"/>
                <a:cs typeface="Poppins"/>
                <a:sym typeface="Poppins"/>
              </a:rPr>
              <a:t>Mégane Larochelle</a:t>
            </a:r>
          </a:p>
        </p:txBody>
      </p:sp>
      <p:sp>
        <p:nvSpPr>
          <p:cNvPr id="43" name="TextBox 43"/>
          <p:cNvSpPr txBox="1"/>
          <p:nvPr/>
        </p:nvSpPr>
        <p:spPr>
          <a:xfrm>
            <a:off x="6178759" y="8555346"/>
            <a:ext cx="2514720" cy="325755"/>
          </a:xfrm>
          <a:prstGeom prst="rect">
            <a:avLst/>
          </a:prstGeom>
        </p:spPr>
        <p:txBody>
          <a:bodyPr lIns="0" tIns="0" rIns="0" bIns="0" rtlCol="0" anchor="t">
            <a:spAutoFit/>
          </a:bodyPr>
          <a:lstStyle/>
          <a:p>
            <a:pPr algn="ctr">
              <a:lnSpc>
                <a:spcPts val="2520"/>
              </a:lnSpc>
            </a:pPr>
            <a:r>
              <a:rPr lang="en-US" sz="1800">
                <a:solidFill>
                  <a:srgbClr val="FFFFFF"/>
                </a:solidFill>
                <a:latin typeface="Poppins"/>
                <a:ea typeface="Poppins"/>
                <a:cs typeface="Poppins"/>
                <a:sym typeface="Poppins"/>
              </a:rPr>
              <a:t>William Grondin</a:t>
            </a:r>
          </a:p>
        </p:txBody>
      </p:sp>
      <p:sp>
        <p:nvSpPr>
          <p:cNvPr id="44" name="TextBox 44"/>
          <p:cNvSpPr txBox="1"/>
          <p:nvPr/>
        </p:nvSpPr>
        <p:spPr>
          <a:xfrm>
            <a:off x="705480" y="5235270"/>
            <a:ext cx="2514720" cy="325755"/>
          </a:xfrm>
          <a:prstGeom prst="rect">
            <a:avLst/>
          </a:prstGeom>
        </p:spPr>
        <p:txBody>
          <a:bodyPr lIns="0" tIns="0" rIns="0" bIns="0" rtlCol="0" anchor="t">
            <a:spAutoFit/>
          </a:bodyPr>
          <a:lstStyle/>
          <a:p>
            <a:pPr algn="ctr">
              <a:lnSpc>
                <a:spcPts val="2520"/>
              </a:lnSpc>
            </a:pPr>
            <a:r>
              <a:rPr lang="en-US" sz="1800">
                <a:solidFill>
                  <a:srgbClr val="FFFFFF"/>
                </a:solidFill>
                <a:latin typeface="Poppins"/>
                <a:ea typeface="Poppins"/>
                <a:cs typeface="Poppins"/>
                <a:sym typeface="Poppins"/>
              </a:rPr>
              <a:t>Coordo. Générale.</a:t>
            </a:r>
          </a:p>
        </p:txBody>
      </p:sp>
      <p:sp>
        <p:nvSpPr>
          <p:cNvPr id="45" name="TextBox 45"/>
          <p:cNvSpPr txBox="1"/>
          <p:nvPr/>
        </p:nvSpPr>
        <p:spPr>
          <a:xfrm>
            <a:off x="3410334" y="5235270"/>
            <a:ext cx="2514720" cy="325755"/>
          </a:xfrm>
          <a:prstGeom prst="rect">
            <a:avLst/>
          </a:prstGeom>
        </p:spPr>
        <p:txBody>
          <a:bodyPr lIns="0" tIns="0" rIns="0" bIns="0" rtlCol="0" anchor="t">
            <a:spAutoFit/>
          </a:bodyPr>
          <a:lstStyle/>
          <a:p>
            <a:pPr algn="ctr">
              <a:lnSpc>
                <a:spcPts val="2520"/>
              </a:lnSpc>
            </a:pPr>
            <a:r>
              <a:rPr lang="en-US" sz="1800">
                <a:solidFill>
                  <a:srgbClr val="FFFFFF"/>
                </a:solidFill>
                <a:latin typeface="Poppins"/>
                <a:ea typeface="Poppins"/>
                <a:cs typeface="Poppins"/>
                <a:sym typeface="Poppins"/>
              </a:rPr>
              <a:t>Coordo. Adjoint.</a:t>
            </a:r>
          </a:p>
        </p:txBody>
      </p:sp>
      <p:sp>
        <p:nvSpPr>
          <p:cNvPr id="46" name="TextBox 46"/>
          <p:cNvSpPr txBox="1"/>
          <p:nvPr/>
        </p:nvSpPr>
        <p:spPr>
          <a:xfrm>
            <a:off x="6147749" y="5222696"/>
            <a:ext cx="2514720" cy="325755"/>
          </a:xfrm>
          <a:prstGeom prst="rect">
            <a:avLst/>
          </a:prstGeom>
        </p:spPr>
        <p:txBody>
          <a:bodyPr lIns="0" tIns="0" rIns="0" bIns="0" rtlCol="0" anchor="t">
            <a:spAutoFit/>
          </a:bodyPr>
          <a:lstStyle/>
          <a:p>
            <a:pPr algn="ctr">
              <a:lnSpc>
                <a:spcPts val="2520"/>
              </a:lnSpc>
            </a:pPr>
            <a:r>
              <a:rPr lang="en-US" sz="1800">
                <a:solidFill>
                  <a:srgbClr val="FFFFFF"/>
                </a:solidFill>
                <a:latin typeface="Poppins"/>
                <a:ea typeface="Poppins"/>
                <a:cs typeface="Poppins"/>
                <a:sym typeface="Poppins"/>
              </a:rPr>
              <a:t>Présidente</a:t>
            </a:r>
          </a:p>
        </p:txBody>
      </p:sp>
      <p:sp>
        <p:nvSpPr>
          <p:cNvPr id="47" name="TextBox 47"/>
          <p:cNvSpPr txBox="1"/>
          <p:nvPr/>
        </p:nvSpPr>
        <p:spPr>
          <a:xfrm>
            <a:off x="704963" y="8833476"/>
            <a:ext cx="2514720" cy="325755"/>
          </a:xfrm>
          <a:prstGeom prst="rect">
            <a:avLst/>
          </a:prstGeom>
        </p:spPr>
        <p:txBody>
          <a:bodyPr lIns="0" tIns="0" rIns="0" bIns="0" rtlCol="0" anchor="t">
            <a:spAutoFit/>
          </a:bodyPr>
          <a:lstStyle/>
          <a:p>
            <a:pPr algn="ctr">
              <a:lnSpc>
                <a:spcPts val="2520"/>
              </a:lnSpc>
            </a:pPr>
            <a:r>
              <a:rPr lang="en-US" sz="1800">
                <a:solidFill>
                  <a:srgbClr val="FFFFFF"/>
                </a:solidFill>
                <a:latin typeface="Poppins"/>
                <a:ea typeface="Poppins"/>
                <a:cs typeface="Poppins"/>
                <a:sym typeface="Poppins"/>
              </a:rPr>
              <a:t>Vice-présidente</a:t>
            </a:r>
          </a:p>
        </p:txBody>
      </p:sp>
      <p:sp>
        <p:nvSpPr>
          <p:cNvPr id="48" name="TextBox 48"/>
          <p:cNvSpPr txBox="1"/>
          <p:nvPr/>
        </p:nvSpPr>
        <p:spPr>
          <a:xfrm>
            <a:off x="3378289" y="8833476"/>
            <a:ext cx="2514720" cy="325755"/>
          </a:xfrm>
          <a:prstGeom prst="rect">
            <a:avLst/>
          </a:prstGeom>
        </p:spPr>
        <p:txBody>
          <a:bodyPr lIns="0" tIns="0" rIns="0" bIns="0" rtlCol="0" anchor="t">
            <a:spAutoFit/>
          </a:bodyPr>
          <a:lstStyle/>
          <a:p>
            <a:pPr algn="ctr">
              <a:lnSpc>
                <a:spcPts val="2520"/>
              </a:lnSpc>
            </a:pPr>
            <a:r>
              <a:rPr lang="en-US" sz="1800">
                <a:solidFill>
                  <a:srgbClr val="FFFFFF"/>
                </a:solidFill>
                <a:latin typeface="Poppins"/>
                <a:ea typeface="Poppins"/>
                <a:cs typeface="Poppins"/>
                <a:sym typeface="Poppins"/>
              </a:rPr>
              <a:t>Vice-présidente</a:t>
            </a:r>
          </a:p>
        </p:txBody>
      </p:sp>
      <p:sp>
        <p:nvSpPr>
          <p:cNvPr id="49" name="TextBox 49"/>
          <p:cNvSpPr txBox="1"/>
          <p:nvPr/>
        </p:nvSpPr>
        <p:spPr>
          <a:xfrm>
            <a:off x="6210286" y="8833476"/>
            <a:ext cx="2514720" cy="325755"/>
          </a:xfrm>
          <a:prstGeom prst="rect">
            <a:avLst/>
          </a:prstGeom>
        </p:spPr>
        <p:txBody>
          <a:bodyPr lIns="0" tIns="0" rIns="0" bIns="0" rtlCol="0" anchor="t">
            <a:spAutoFit/>
          </a:bodyPr>
          <a:lstStyle/>
          <a:p>
            <a:pPr algn="ctr">
              <a:lnSpc>
                <a:spcPts val="2520"/>
              </a:lnSpc>
            </a:pPr>
            <a:r>
              <a:rPr lang="en-US" sz="1800">
                <a:solidFill>
                  <a:srgbClr val="FFFFFF"/>
                </a:solidFill>
                <a:latin typeface="Poppins"/>
                <a:ea typeface="Poppins"/>
                <a:cs typeface="Poppins"/>
                <a:sym typeface="Poppins"/>
              </a:rPr>
              <a:t>Trésorier</a:t>
            </a:r>
          </a:p>
        </p:txBody>
      </p:sp>
      <p:sp>
        <p:nvSpPr>
          <p:cNvPr id="50" name="TextBox 50"/>
          <p:cNvSpPr txBox="1"/>
          <p:nvPr/>
        </p:nvSpPr>
        <p:spPr>
          <a:xfrm>
            <a:off x="6116221" y="5491301"/>
            <a:ext cx="2514720" cy="325755"/>
          </a:xfrm>
          <a:prstGeom prst="rect">
            <a:avLst/>
          </a:prstGeom>
        </p:spPr>
        <p:txBody>
          <a:bodyPr lIns="0" tIns="0" rIns="0" bIns="0" rtlCol="0" anchor="t">
            <a:spAutoFit/>
          </a:bodyPr>
          <a:lstStyle/>
          <a:p>
            <a:pPr algn="ctr">
              <a:lnSpc>
                <a:spcPts val="2520"/>
              </a:lnSpc>
            </a:pPr>
            <a:r>
              <a:rPr lang="en-US" sz="1800">
                <a:solidFill>
                  <a:srgbClr val="FFFFFF"/>
                </a:solidFill>
                <a:latin typeface="Poppins"/>
                <a:ea typeface="Poppins"/>
                <a:cs typeface="Poppins"/>
                <a:sym typeface="Poppins"/>
              </a:rPr>
              <a:t>RCJEQ</a:t>
            </a:r>
          </a:p>
        </p:txBody>
      </p:sp>
      <p:sp>
        <p:nvSpPr>
          <p:cNvPr id="51" name="TextBox 51"/>
          <p:cNvSpPr txBox="1"/>
          <p:nvPr/>
        </p:nvSpPr>
        <p:spPr>
          <a:xfrm>
            <a:off x="721244" y="9123045"/>
            <a:ext cx="2514720" cy="325755"/>
          </a:xfrm>
          <a:prstGeom prst="rect">
            <a:avLst/>
          </a:prstGeom>
        </p:spPr>
        <p:txBody>
          <a:bodyPr lIns="0" tIns="0" rIns="0" bIns="0" rtlCol="0" anchor="t">
            <a:spAutoFit/>
          </a:bodyPr>
          <a:lstStyle/>
          <a:p>
            <a:pPr algn="ctr">
              <a:lnSpc>
                <a:spcPts val="2520"/>
              </a:lnSpc>
            </a:pPr>
            <a:r>
              <a:rPr lang="en-US" sz="1800">
                <a:solidFill>
                  <a:srgbClr val="FFFFFF"/>
                </a:solidFill>
                <a:latin typeface="Poppins"/>
                <a:ea typeface="Poppins"/>
                <a:cs typeface="Poppins"/>
                <a:sym typeface="Poppins"/>
              </a:rPr>
              <a:t>FECQ</a:t>
            </a:r>
          </a:p>
        </p:txBody>
      </p:sp>
      <p:sp>
        <p:nvSpPr>
          <p:cNvPr id="52" name="TextBox 52"/>
          <p:cNvSpPr txBox="1"/>
          <p:nvPr/>
        </p:nvSpPr>
        <p:spPr>
          <a:xfrm>
            <a:off x="3378289" y="9123045"/>
            <a:ext cx="2514720" cy="325755"/>
          </a:xfrm>
          <a:prstGeom prst="rect">
            <a:avLst/>
          </a:prstGeom>
        </p:spPr>
        <p:txBody>
          <a:bodyPr lIns="0" tIns="0" rIns="0" bIns="0" rtlCol="0" anchor="t">
            <a:spAutoFit/>
          </a:bodyPr>
          <a:lstStyle/>
          <a:p>
            <a:pPr algn="ctr">
              <a:lnSpc>
                <a:spcPts val="2520"/>
              </a:lnSpc>
            </a:pPr>
            <a:r>
              <a:rPr lang="en-US" sz="1800">
                <a:solidFill>
                  <a:srgbClr val="FFFFFF"/>
                </a:solidFill>
                <a:latin typeface="Poppins"/>
                <a:ea typeface="Poppins"/>
                <a:cs typeface="Poppins"/>
                <a:sym typeface="Poppins"/>
              </a:rPr>
              <a:t>UEQ</a:t>
            </a:r>
          </a:p>
        </p:txBody>
      </p:sp>
      <p:sp>
        <p:nvSpPr>
          <p:cNvPr id="53" name="TextBox 53"/>
          <p:cNvSpPr txBox="1"/>
          <p:nvPr/>
        </p:nvSpPr>
        <p:spPr>
          <a:xfrm>
            <a:off x="6147232" y="9123045"/>
            <a:ext cx="2514720" cy="325755"/>
          </a:xfrm>
          <a:prstGeom prst="rect">
            <a:avLst/>
          </a:prstGeom>
        </p:spPr>
        <p:txBody>
          <a:bodyPr lIns="0" tIns="0" rIns="0" bIns="0" rtlCol="0" anchor="t">
            <a:spAutoFit/>
          </a:bodyPr>
          <a:lstStyle/>
          <a:p>
            <a:pPr algn="ctr">
              <a:lnSpc>
                <a:spcPts val="2520"/>
              </a:lnSpc>
            </a:pPr>
            <a:r>
              <a:rPr lang="en-US" sz="1800">
                <a:solidFill>
                  <a:srgbClr val="FFFFFF"/>
                </a:solidFill>
                <a:latin typeface="Poppins"/>
                <a:ea typeface="Poppins"/>
                <a:cs typeface="Poppins"/>
                <a:sym typeface="Poppins"/>
              </a:rPr>
              <a:t>AXTRA</a:t>
            </a:r>
          </a:p>
        </p:txBody>
      </p:sp>
      <p:sp>
        <p:nvSpPr>
          <p:cNvPr id="54" name="TextBox 54"/>
          <p:cNvSpPr txBox="1"/>
          <p:nvPr/>
        </p:nvSpPr>
        <p:spPr>
          <a:xfrm>
            <a:off x="9477973" y="518944"/>
            <a:ext cx="2570029" cy="509756"/>
          </a:xfrm>
          <a:prstGeom prst="rect">
            <a:avLst/>
          </a:prstGeom>
        </p:spPr>
        <p:txBody>
          <a:bodyPr lIns="0" tIns="0" rIns="0" bIns="0" rtlCol="0" anchor="t">
            <a:spAutoFit/>
          </a:bodyPr>
          <a:lstStyle/>
          <a:p>
            <a:pPr algn="l">
              <a:lnSpc>
                <a:spcPts val="3928"/>
              </a:lnSpc>
            </a:pPr>
            <a:r>
              <a:rPr lang="en-US" sz="2805" b="1" u="sng">
                <a:solidFill>
                  <a:srgbClr val="29295C"/>
                </a:solidFill>
                <a:latin typeface="Poppins Bold"/>
                <a:ea typeface="Poppins Bold"/>
                <a:cs typeface="Poppins Bold"/>
                <a:sym typeface="Poppins Bold"/>
              </a:rPr>
              <a:t>Nos membres</a:t>
            </a:r>
          </a:p>
        </p:txBody>
      </p:sp>
      <p:sp>
        <p:nvSpPr>
          <p:cNvPr id="55" name="TextBox 55"/>
          <p:cNvSpPr txBox="1"/>
          <p:nvPr/>
        </p:nvSpPr>
        <p:spPr>
          <a:xfrm>
            <a:off x="9477973" y="5731331"/>
            <a:ext cx="2570029" cy="509756"/>
          </a:xfrm>
          <a:prstGeom prst="rect">
            <a:avLst/>
          </a:prstGeom>
        </p:spPr>
        <p:txBody>
          <a:bodyPr lIns="0" tIns="0" rIns="0" bIns="0" rtlCol="0" anchor="t">
            <a:spAutoFit/>
          </a:bodyPr>
          <a:lstStyle/>
          <a:p>
            <a:pPr algn="l">
              <a:lnSpc>
                <a:spcPts val="3928"/>
              </a:lnSpc>
            </a:pPr>
            <a:r>
              <a:rPr lang="en-US" sz="2805" b="1" u="sng">
                <a:solidFill>
                  <a:srgbClr val="FFFFFF"/>
                </a:solidFill>
                <a:latin typeface="Poppins Bold"/>
                <a:ea typeface="Poppins Bold"/>
                <a:cs typeface="Poppins Bold"/>
                <a:sym typeface="Poppins Bold"/>
              </a:rPr>
              <a:t>Mission</a:t>
            </a:r>
          </a:p>
        </p:txBody>
      </p:sp>
      <p:sp>
        <p:nvSpPr>
          <p:cNvPr id="56" name="TextBox 56"/>
          <p:cNvSpPr txBox="1"/>
          <p:nvPr/>
        </p:nvSpPr>
        <p:spPr>
          <a:xfrm>
            <a:off x="9477973" y="6417945"/>
            <a:ext cx="8204781" cy="2840355"/>
          </a:xfrm>
          <a:prstGeom prst="rect">
            <a:avLst/>
          </a:prstGeom>
        </p:spPr>
        <p:txBody>
          <a:bodyPr lIns="0" tIns="0" rIns="0" bIns="0" rtlCol="0" anchor="t">
            <a:spAutoFit/>
          </a:bodyPr>
          <a:lstStyle/>
          <a:p>
            <a:pPr algn="just">
              <a:lnSpc>
                <a:spcPts val="2520"/>
              </a:lnSpc>
              <a:spcBef>
                <a:spcPct val="0"/>
              </a:spcBef>
            </a:pPr>
            <a:r>
              <a:rPr lang="en-US" sz="1800">
                <a:solidFill>
                  <a:srgbClr val="FFFFFF"/>
                </a:solidFill>
                <a:latin typeface="Poppins"/>
                <a:ea typeface="Poppins"/>
                <a:cs typeface="Poppins"/>
                <a:sym typeface="Poppins"/>
              </a:rPr>
              <a:t>Le Comité consultatif Jeunes (CCJ), financé par le ministère de l’Emploi et de la Solidarité sociale (MESS), soutient Service Québec et conseille la CPMT et le MESS sur les enjeux d’emploi des jeunes au Québec.</a:t>
            </a:r>
          </a:p>
          <a:p>
            <a:pPr algn="just">
              <a:lnSpc>
                <a:spcPts val="2520"/>
              </a:lnSpc>
              <a:spcBef>
                <a:spcPct val="0"/>
              </a:spcBef>
            </a:pPr>
            <a:r>
              <a:rPr lang="en-US" sz="1800">
                <a:solidFill>
                  <a:srgbClr val="FFFFFF"/>
                </a:solidFill>
                <a:latin typeface="Poppins"/>
                <a:ea typeface="Poppins"/>
                <a:cs typeface="Poppins"/>
                <a:sym typeface="Poppins"/>
              </a:rPr>
              <a:t>Composé de 18 organismes jeunesse nationaux, le CCJ œuvre pour les jeunes de 16 à 35 ans en identifiant les problématiques liées à l’intégration, la réintégration et le maintien en emploi.</a:t>
            </a:r>
          </a:p>
          <a:p>
            <a:pPr algn="just">
              <a:lnSpc>
                <a:spcPts val="2520"/>
              </a:lnSpc>
              <a:spcBef>
                <a:spcPct val="0"/>
              </a:spcBef>
            </a:pPr>
            <a:r>
              <a:rPr lang="en-US" sz="1800">
                <a:solidFill>
                  <a:srgbClr val="FFFFFF"/>
                </a:solidFill>
                <a:latin typeface="Poppins"/>
                <a:ea typeface="Poppins"/>
                <a:cs typeface="Poppins"/>
                <a:sym typeface="Poppins"/>
              </a:rPr>
              <a:t>Le CCJ participe à l’élaboration des priorités d’action et à l’évolution des interventions de Service Québec. Ses avis et recommandations publics sont issus d’une démarche de concertation entre ses membres.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fr-FR"/>
          </a:p>
        </p:txBody>
      </p:sp>
      <p:grpSp>
        <p:nvGrpSpPr>
          <p:cNvPr id="3" name="Group 3"/>
          <p:cNvGrpSpPr/>
          <p:nvPr/>
        </p:nvGrpSpPr>
        <p:grpSpPr>
          <a:xfrm>
            <a:off x="0" y="0"/>
            <a:ext cx="18288000" cy="10287000"/>
            <a:chOff x="0" y="0"/>
            <a:chExt cx="7224889" cy="4064000"/>
          </a:xfrm>
        </p:grpSpPr>
        <p:sp>
          <p:nvSpPr>
            <p:cNvPr id="4" name="Freeform 4"/>
            <p:cNvSpPr/>
            <p:nvPr/>
          </p:nvSpPr>
          <p:spPr>
            <a:xfrm>
              <a:off x="0" y="0"/>
              <a:ext cx="7224889" cy="4064000"/>
            </a:xfrm>
            <a:custGeom>
              <a:avLst/>
              <a:gdLst/>
              <a:ahLst/>
              <a:cxnLst/>
              <a:rect l="l" t="t" r="r" b="b"/>
              <a:pathLst>
                <a:path w="7224889" h="4064000">
                  <a:moveTo>
                    <a:pt x="0" y="0"/>
                  </a:moveTo>
                  <a:lnTo>
                    <a:pt x="7224889" y="0"/>
                  </a:lnTo>
                  <a:lnTo>
                    <a:pt x="7224889" y="4064000"/>
                  </a:lnTo>
                  <a:lnTo>
                    <a:pt x="0" y="4064000"/>
                  </a:lnTo>
                  <a:close/>
                </a:path>
              </a:pathLst>
            </a:custGeom>
            <a:solidFill>
              <a:srgbClr val="29295C">
                <a:alpha val="96863"/>
              </a:srgbClr>
            </a:solidFill>
          </p:spPr>
          <p:txBody>
            <a:bodyPr/>
            <a:lstStyle/>
            <a:p>
              <a:endParaRPr lang="fr-FR"/>
            </a:p>
          </p:txBody>
        </p:sp>
        <p:sp>
          <p:nvSpPr>
            <p:cNvPr id="5" name="TextBox 5"/>
            <p:cNvSpPr txBox="1"/>
            <p:nvPr/>
          </p:nvSpPr>
          <p:spPr>
            <a:xfrm>
              <a:off x="0" y="-38100"/>
              <a:ext cx="7224889" cy="4102100"/>
            </a:xfrm>
            <a:prstGeom prst="rect">
              <a:avLst/>
            </a:prstGeom>
          </p:spPr>
          <p:txBody>
            <a:bodyPr lIns="50800" tIns="50800" rIns="50800" bIns="50800" rtlCol="0" anchor="ctr"/>
            <a:lstStyle/>
            <a:p>
              <a:pPr algn="ctr">
                <a:lnSpc>
                  <a:spcPts val="1819"/>
                </a:lnSpc>
                <a:spcBef>
                  <a:spcPct val="0"/>
                </a:spcBef>
              </a:pPr>
              <a:endParaRPr/>
            </a:p>
          </p:txBody>
        </p:sp>
      </p:grpSp>
      <p:grpSp>
        <p:nvGrpSpPr>
          <p:cNvPr id="6" name="Group 6"/>
          <p:cNvGrpSpPr/>
          <p:nvPr/>
        </p:nvGrpSpPr>
        <p:grpSpPr>
          <a:xfrm>
            <a:off x="1028700" y="2593729"/>
            <a:ext cx="6143555" cy="7069880"/>
            <a:chOff x="0" y="0"/>
            <a:chExt cx="1618056" cy="1862026"/>
          </a:xfrm>
        </p:grpSpPr>
        <p:sp>
          <p:nvSpPr>
            <p:cNvPr id="7" name="Freeform 7"/>
            <p:cNvSpPr/>
            <p:nvPr/>
          </p:nvSpPr>
          <p:spPr>
            <a:xfrm>
              <a:off x="0" y="0"/>
              <a:ext cx="1618056" cy="1862026"/>
            </a:xfrm>
            <a:custGeom>
              <a:avLst/>
              <a:gdLst/>
              <a:ahLst/>
              <a:cxnLst/>
              <a:rect l="l" t="t" r="r" b="b"/>
              <a:pathLst>
                <a:path w="1618056" h="1862026">
                  <a:moveTo>
                    <a:pt x="27724" y="0"/>
                  </a:moveTo>
                  <a:lnTo>
                    <a:pt x="1590332" y="0"/>
                  </a:lnTo>
                  <a:cubicBezTo>
                    <a:pt x="1605643" y="0"/>
                    <a:pt x="1618056" y="12412"/>
                    <a:pt x="1618056" y="27724"/>
                  </a:cubicBezTo>
                  <a:lnTo>
                    <a:pt x="1618056" y="1834302"/>
                  </a:lnTo>
                  <a:cubicBezTo>
                    <a:pt x="1618056" y="1841655"/>
                    <a:pt x="1615135" y="1848707"/>
                    <a:pt x="1609936" y="1853906"/>
                  </a:cubicBezTo>
                  <a:cubicBezTo>
                    <a:pt x="1604736" y="1859105"/>
                    <a:pt x="1597685" y="1862026"/>
                    <a:pt x="1590332" y="1862026"/>
                  </a:cubicBezTo>
                  <a:lnTo>
                    <a:pt x="27724" y="1862026"/>
                  </a:lnTo>
                  <a:cubicBezTo>
                    <a:pt x="20371" y="1862026"/>
                    <a:pt x="13319" y="1859105"/>
                    <a:pt x="8120" y="1853906"/>
                  </a:cubicBezTo>
                  <a:cubicBezTo>
                    <a:pt x="2921" y="1848707"/>
                    <a:pt x="0" y="1841655"/>
                    <a:pt x="0" y="1834302"/>
                  </a:cubicBezTo>
                  <a:lnTo>
                    <a:pt x="0" y="27724"/>
                  </a:lnTo>
                  <a:cubicBezTo>
                    <a:pt x="0" y="20371"/>
                    <a:pt x="2921" y="13319"/>
                    <a:pt x="8120" y="8120"/>
                  </a:cubicBezTo>
                  <a:cubicBezTo>
                    <a:pt x="13319" y="2921"/>
                    <a:pt x="20371" y="0"/>
                    <a:pt x="27724" y="0"/>
                  </a:cubicBezTo>
                  <a:close/>
                </a:path>
              </a:pathLst>
            </a:custGeom>
            <a:solidFill>
              <a:srgbClr val="009EB3"/>
            </a:solidFill>
          </p:spPr>
          <p:txBody>
            <a:bodyPr/>
            <a:lstStyle/>
            <a:p>
              <a:endParaRPr lang="fr-FR"/>
            </a:p>
          </p:txBody>
        </p:sp>
        <p:sp>
          <p:nvSpPr>
            <p:cNvPr id="8" name="TextBox 8"/>
            <p:cNvSpPr txBox="1"/>
            <p:nvPr/>
          </p:nvSpPr>
          <p:spPr>
            <a:xfrm>
              <a:off x="0" y="-38100"/>
              <a:ext cx="1618056" cy="1900126"/>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1240036" y="2829178"/>
            <a:ext cx="1158890" cy="1254550"/>
          </a:xfrm>
          <a:custGeom>
            <a:avLst/>
            <a:gdLst/>
            <a:ahLst/>
            <a:cxnLst/>
            <a:rect l="l" t="t" r="r" b="b"/>
            <a:pathLst>
              <a:path w="1158890" h="1254550">
                <a:moveTo>
                  <a:pt x="0" y="0"/>
                </a:moveTo>
                <a:lnTo>
                  <a:pt x="1158891" y="0"/>
                </a:lnTo>
                <a:lnTo>
                  <a:pt x="1158891" y="1254549"/>
                </a:lnTo>
                <a:lnTo>
                  <a:pt x="0" y="125454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0" name="TextBox 10"/>
          <p:cNvSpPr txBox="1"/>
          <p:nvPr/>
        </p:nvSpPr>
        <p:spPr>
          <a:xfrm>
            <a:off x="1819482" y="3715427"/>
            <a:ext cx="4137147" cy="368300"/>
          </a:xfrm>
          <a:prstGeom prst="rect">
            <a:avLst/>
          </a:prstGeom>
        </p:spPr>
        <p:txBody>
          <a:bodyPr lIns="0" tIns="0" rIns="0" bIns="0" rtlCol="0" anchor="t">
            <a:spAutoFit/>
          </a:bodyPr>
          <a:lstStyle/>
          <a:p>
            <a:pPr algn="l">
              <a:lnSpc>
                <a:spcPts val="2800"/>
              </a:lnSpc>
            </a:pPr>
            <a:r>
              <a:rPr lang="en-US" sz="2000">
                <a:solidFill>
                  <a:srgbClr val="FFFFFF"/>
                </a:solidFill>
                <a:latin typeface="Poppins"/>
                <a:ea typeface="Poppins"/>
                <a:cs typeface="Poppins"/>
                <a:sym typeface="Poppins"/>
              </a:rPr>
              <a:t>Quelques données :</a:t>
            </a:r>
          </a:p>
        </p:txBody>
      </p:sp>
      <p:sp>
        <p:nvSpPr>
          <p:cNvPr id="11" name="TextBox 11"/>
          <p:cNvSpPr txBox="1"/>
          <p:nvPr/>
        </p:nvSpPr>
        <p:spPr>
          <a:xfrm>
            <a:off x="1458631" y="4576795"/>
            <a:ext cx="5283693" cy="1342390"/>
          </a:xfrm>
          <a:prstGeom prst="rect">
            <a:avLst/>
          </a:prstGeom>
        </p:spPr>
        <p:txBody>
          <a:bodyPr lIns="0" tIns="0" rIns="0" bIns="0" rtlCol="0" anchor="t">
            <a:spAutoFit/>
          </a:bodyPr>
          <a:lstStyle/>
          <a:p>
            <a:pPr algn="just">
              <a:lnSpc>
                <a:spcPts val="2660"/>
              </a:lnSpc>
            </a:pPr>
            <a:r>
              <a:rPr lang="en-US" sz="1900">
                <a:solidFill>
                  <a:srgbClr val="FFFFFF"/>
                </a:solidFill>
                <a:latin typeface="Poppins"/>
                <a:ea typeface="Poppins"/>
                <a:cs typeface="Poppins"/>
                <a:sym typeface="Poppins"/>
              </a:rPr>
              <a:t>Aggravation de l’insécurité alimentaire : On passe de 10,9% en 2019 à 19,8% en 2023. Il s’agit d’une augmentation de 81,7% en 4 ans.</a:t>
            </a:r>
          </a:p>
        </p:txBody>
      </p:sp>
      <p:sp>
        <p:nvSpPr>
          <p:cNvPr id="12" name="TextBox 12"/>
          <p:cNvSpPr txBox="1"/>
          <p:nvPr/>
        </p:nvSpPr>
        <p:spPr>
          <a:xfrm>
            <a:off x="1028700" y="885825"/>
            <a:ext cx="16230600" cy="901700"/>
          </a:xfrm>
          <a:prstGeom prst="rect">
            <a:avLst/>
          </a:prstGeom>
        </p:spPr>
        <p:txBody>
          <a:bodyPr lIns="0" tIns="0" rIns="0" bIns="0" rtlCol="0" anchor="t">
            <a:spAutoFit/>
          </a:bodyPr>
          <a:lstStyle/>
          <a:p>
            <a:pPr algn="l">
              <a:lnSpc>
                <a:spcPts val="7000"/>
              </a:lnSpc>
            </a:pPr>
            <a:r>
              <a:rPr lang="en-US" sz="5000" b="1">
                <a:solidFill>
                  <a:srgbClr val="FFFFFF"/>
                </a:solidFill>
                <a:latin typeface="Poppins Bold"/>
                <a:ea typeface="Poppins Bold"/>
                <a:cs typeface="Poppins Bold"/>
                <a:sym typeface="Poppins Bold"/>
              </a:rPr>
              <a:t>Insécurité alimentaire</a:t>
            </a:r>
          </a:p>
        </p:txBody>
      </p:sp>
      <p:sp>
        <p:nvSpPr>
          <p:cNvPr id="13" name="TextBox 13"/>
          <p:cNvSpPr txBox="1"/>
          <p:nvPr/>
        </p:nvSpPr>
        <p:spPr>
          <a:xfrm>
            <a:off x="7753406" y="3064112"/>
            <a:ext cx="9505894" cy="3440430"/>
          </a:xfrm>
          <a:prstGeom prst="rect">
            <a:avLst/>
          </a:prstGeom>
        </p:spPr>
        <p:txBody>
          <a:bodyPr lIns="0" tIns="0" rIns="0" bIns="0" rtlCol="0" anchor="t">
            <a:spAutoFit/>
          </a:bodyPr>
          <a:lstStyle/>
          <a:p>
            <a:pPr algn="just">
              <a:lnSpc>
                <a:spcPts val="2520"/>
              </a:lnSpc>
            </a:pPr>
            <a:r>
              <a:rPr lang="en-US" sz="1800">
                <a:solidFill>
                  <a:srgbClr val="FFFFFF"/>
                </a:solidFill>
                <a:latin typeface="Open Sans"/>
                <a:ea typeface="Open Sans"/>
                <a:cs typeface="Open Sans"/>
                <a:sym typeface="Open Sans"/>
              </a:rPr>
              <a:t>Qui est le plus affecté par l’insécurité alimentaire au Québec ? </a:t>
            </a:r>
          </a:p>
          <a:p>
            <a:pPr algn="just">
              <a:lnSpc>
                <a:spcPts val="2520"/>
              </a:lnSpc>
            </a:pPr>
            <a:endParaRPr lang="en-US" sz="1800">
              <a:solidFill>
                <a:srgbClr val="FFFFFF"/>
              </a:solidFill>
              <a:latin typeface="Open Sans"/>
              <a:ea typeface="Open Sans"/>
              <a:cs typeface="Open Sans"/>
              <a:sym typeface="Open Sans"/>
            </a:endParaRPr>
          </a:p>
          <a:p>
            <a:pPr algn="just">
              <a:lnSpc>
                <a:spcPts val="2520"/>
              </a:lnSpc>
            </a:pPr>
            <a:r>
              <a:rPr lang="en-US" sz="1800">
                <a:solidFill>
                  <a:srgbClr val="FFFFFF"/>
                </a:solidFill>
                <a:latin typeface="Open Sans"/>
                <a:ea typeface="Open Sans"/>
                <a:cs typeface="Open Sans"/>
                <a:sym typeface="Open Sans"/>
              </a:rPr>
              <a:t>Certains groupes de personnes sont touchés de manière disproportionnée par l’insécurité alimentaire : </a:t>
            </a:r>
          </a:p>
          <a:p>
            <a:pPr marL="388622" lvl="1" indent="-194311" algn="l">
              <a:lnSpc>
                <a:spcPts val="2520"/>
              </a:lnSpc>
              <a:buFont typeface="Arial"/>
              <a:buChar char="•"/>
            </a:pPr>
            <a:r>
              <a:rPr lang="en-US" sz="1800">
                <a:solidFill>
                  <a:srgbClr val="FFFFFF"/>
                </a:solidFill>
                <a:latin typeface="Open Sans"/>
                <a:ea typeface="Open Sans"/>
                <a:cs typeface="Open Sans"/>
                <a:sym typeface="Open Sans"/>
              </a:rPr>
              <a:t>Minorités visibles : 34,8% dont 50,6% chez les personnes qui s’identifient comme Noires, contre 15,9% pour les personnes qui ne s’identifient pas comme une minorité visibles ;</a:t>
            </a:r>
          </a:p>
          <a:p>
            <a:pPr marL="388622" lvl="1" indent="-194311" algn="l">
              <a:lnSpc>
                <a:spcPts val="2520"/>
              </a:lnSpc>
              <a:buFont typeface="Arial"/>
              <a:buChar char="•"/>
            </a:pPr>
            <a:r>
              <a:rPr lang="en-US" sz="1800">
                <a:solidFill>
                  <a:srgbClr val="FFFFFF"/>
                </a:solidFill>
                <a:latin typeface="Open Sans"/>
                <a:ea typeface="Open Sans"/>
                <a:cs typeface="Open Sans"/>
                <a:sym typeface="Open Sans"/>
              </a:rPr>
              <a:t>Population immigrante : 27,3% des personnes de 15 ans et plus ayant immigré au Canada, comparativement à 15,4% des personnes nées au Canada ;</a:t>
            </a:r>
          </a:p>
          <a:p>
            <a:pPr marL="388622" lvl="1" indent="-194311" algn="l">
              <a:lnSpc>
                <a:spcPts val="2520"/>
              </a:lnSpc>
              <a:buFont typeface="Arial"/>
              <a:buChar char="•"/>
            </a:pPr>
            <a:r>
              <a:rPr lang="en-US" sz="1800">
                <a:solidFill>
                  <a:srgbClr val="FFFFFF"/>
                </a:solidFill>
                <a:latin typeface="Open Sans"/>
                <a:ea typeface="Open Sans"/>
                <a:cs typeface="Open Sans"/>
                <a:sym typeface="Open Sans"/>
              </a:rPr>
              <a:t>Population autoctone : 23,3% des personnes autochtones, comparativement à 19,8% pour la population non autochtone.</a:t>
            </a:r>
          </a:p>
        </p:txBody>
      </p:sp>
      <p:sp>
        <p:nvSpPr>
          <p:cNvPr id="14" name="Freeform 14"/>
          <p:cNvSpPr/>
          <p:nvPr/>
        </p:nvSpPr>
        <p:spPr>
          <a:xfrm>
            <a:off x="15446490" y="764916"/>
            <a:ext cx="1812810" cy="1828812"/>
          </a:xfrm>
          <a:custGeom>
            <a:avLst/>
            <a:gdLst/>
            <a:ahLst/>
            <a:cxnLst/>
            <a:rect l="l" t="t" r="r" b="b"/>
            <a:pathLst>
              <a:path w="1812810" h="1828812">
                <a:moveTo>
                  <a:pt x="0" y="0"/>
                </a:moveTo>
                <a:lnTo>
                  <a:pt x="1812810" y="0"/>
                </a:lnTo>
                <a:lnTo>
                  <a:pt x="1812810" y="1828813"/>
                </a:lnTo>
                <a:lnTo>
                  <a:pt x="0" y="1828813"/>
                </a:lnTo>
                <a:lnTo>
                  <a:pt x="0" y="0"/>
                </a:lnTo>
                <a:close/>
              </a:path>
            </a:pathLst>
          </a:custGeom>
          <a:blipFill>
            <a:blip r:embed="rId5"/>
            <a:stretch>
              <a:fillRect/>
            </a:stretch>
          </a:blipFill>
        </p:spPr>
        <p:txBody>
          <a:bodyPr/>
          <a:lstStyle/>
          <a:p>
            <a:endParaRPr lang="fr-FR"/>
          </a:p>
        </p:txBody>
      </p:sp>
      <p:sp>
        <p:nvSpPr>
          <p:cNvPr id="15" name="TextBox 15"/>
          <p:cNvSpPr txBox="1"/>
          <p:nvPr/>
        </p:nvSpPr>
        <p:spPr>
          <a:xfrm>
            <a:off x="1458631" y="6071519"/>
            <a:ext cx="5283693" cy="3342640"/>
          </a:xfrm>
          <a:prstGeom prst="rect">
            <a:avLst/>
          </a:prstGeom>
        </p:spPr>
        <p:txBody>
          <a:bodyPr lIns="0" tIns="0" rIns="0" bIns="0" rtlCol="0" anchor="t">
            <a:spAutoFit/>
          </a:bodyPr>
          <a:lstStyle/>
          <a:p>
            <a:pPr algn="just">
              <a:lnSpc>
                <a:spcPts val="2660"/>
              </a:lnSpc>
            </a:pPr>
            <a:r>
              <a:rPr lang="en-US" sz="1900">
                <a:solidFill>
                  <a:srgbClr val="FFFFFF"/>
                </a:solidFill>
                <a:latin typeface="Poppins"/>
                <a:ea typeface="Poppins"/>
                <a:cs typeface="Poppins"/>
                <a:sym typeface="Poppins"/>
              </a:rPr>
              <a:t>Encore plus préoccupant : ce sont les niveaux d’insécurité alimentaire modérée et grave qui ont connu l’augmentation la plus marquée. Entre 2022 et 2023 seulement, l’insécurité alimentaire grave a fait un bon de 40,9% alors que l’insécurité alimentaire totale a augmenté de 32,3%. En 2023, ce sont 319 000 personnes qui ont souffert d’insécurité alimentaire grave au Québec. </a:t>
            </a:r>
          </a:p>
        </p:txBody>
      </p:sp>
      <p:sp>
        <p:nvSpPr>
          <p:cNvPr id="16" name="TextBox 16"/>
          <p:cNvSpPr txBox="1"/>
          <p:nvPr/>
        </p:nvSpPr>
        <p:spPr>
          <a:xfrm>
            <a:off x="7753406" y="7075170"/>
            <a:ext cx="9505894" cy="2183130"/>
          </a:xfrm>
          <a:prstGeom prst="rect">
            <a:avLst/>
          </a:prstGeom>
        </p:spPr>
        <p:txBody>
          <a:bodyPr lIns="0" tIns="0" rIns="0" bIns="0" rtlCol="0" anchor="t">
            <a:spAutoFit/>
          </a:bodyPr>
          <a:lstStyle/>
          <a:p>
            <a:pPr algn="just">
              <a:lnSpc>
                <a:spcPts val="2520"/>
              </a:lnSpc>
            </a:pPr>
            <a:r>
              <a:rPr lang="en-US" sz="1800">
                <a:solidFill>
                  <a:srgbClr val="FFFFFF"/>
                </a:solidFill>
                <a:latin typeface="Open Sans"/>
                <a:ea typeface="Open Sans"/>
                <a:cs typeface="Open Sans"/>
                <a:sym typeface="Open Sans"/>
              </a:rPr>
              <a:t>L’insécurité alimentaire en forte hausse chez les jeunes : </a:t>
            </a:r>
          </a:p>
          <a:p>
            <a:pPr algn="just">
              <a:lnSpc>
                <a:spcPts val="2520"/>
              </a:lnSpc>
            </a:pPr>
            <a:endParaRPr lang="en-US" sz="1800">
              <a:solidFill>
                <a:srgbClr val="FFFFFF"/>
              </a:solidFill>
              <a:latin typeface="Open Sans"/>
              <a:ea typeface="Open Sans"/>
              <a:cs typeface="Open Sans"/>
              <a:sym typeface="Open Sans"/>
            </a:endParaRPr>
          </a:p>
          <a:p>
            <a:pPr algn="just">
              <a:lnSpc>
                <a:spcPts val="2520"/>
              </a:lnSpc>
            </a:pPr>
            <a:r>
              <a:rPr lang="en-US" sz="1800">
                <a:solidFill>
                  <a:srgbClr val="FFFFFF"/>
                </a:solidFill>
                <a:latin typeface="Open Sans"/>
                <a:ea typeface="Open Sans"/>
                <a:cs typeface="Open Sans"/>
                <a:sym typeface="Open Sans"/>
              </a:rPr>
              <a:t>Chez les jeunes adultes âgés de 18 à 24 ans, chez qui le taux d’insécurité alimentaire à bondi de 47,5% entre 2022 et 2023. Ce constat fait écho aux préoccupation soulevées par la Fédération étudiante collégiale du Québec (FECQ) et de l’Union étudiante du Québec (UEQ) qui notent une forte prévalence de l’insécurité alimentaire au sein de la population étudiante.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fr-FR"/>
          </a:p>
        </p:txBody>
      </p:sp>
      <p:grpSp>
        <p:nvGrpSpPr>
          <p:cNvPr id="3" name="Group 3"/>
          <p:cNvGrpSpPr/>
          <p:nvPr/>
        </p:nvGrpSpPr>
        <p:grpSpPr>
          <a:xfrm>
            <a:off x="0" y="0"/>
            <a:ext cx="18288000" cy="10287000"/>
            <a:chOff x="0" y="0"/>
            <a:chExt cx="7224889" cy="4064000"/>
          </a:xfrm>
        </p:grpSpPr>
        <p:sp>
          <p:nvSpPr>
            <p:cNvPr id="4" name="Freeform 4"/>
            <p:cNvSpPr/>
            <p:nvPr/>
          </p:nvSpPr>
          <p:spPr>
            <a:xfrm>
              <a:off x="0" y="0"/>
              <a:ext cx="7224889" cy="4064000"/>
            </a:xfrm>
            <a:custGeom>
              <a:avLst/>
              <a:gdLst/>
              <a:ahLst/>
              <a:cxnLst/>
              <a:rect l="l" t="t" r="r" b="b"/>
              <a:pathLst>
                <a:path w="7224889" h="4064000">
                  <a:moveTo>
                    <a:pt x="0" y="0"/>
                  </a:moveTo>
                  <a:lnTo>
                    <a:pt x="7224889" y="0"/>
                  </a:lnTo>
                  <a:lnTo>
                    <a:pt x="7224889" y="4064000"/>
                  </a:lnTo>
                  <a:lnTo>
                    <a:pt x="0" y="4064000"/>
                  </a:lnTo>
                  <a:close/>
                </a:path>
              </a:pathLst>
            </a:custGeom>
            <a:solidFill>
              <a:srgbClr val="29295C">
                <a:alpha val="96863"/>
              </a:srgbClr>
            </a:solidFill>
          </p:spPr>
          <p:txBody>
            <a:bodyPr/>
            <a:lstStyle/>
            <a:p>
              <a:endParaRPr lang="fr-FR"/>
            </a:p>
          </p:txBody>
        </p:sp>
        <p:sp>
          <p:nvSpPr>
            <p:cNvPr id="5" name="TextBox 5"/>
            <p:cNvSpPr txBox="1"/>
            <p:nvPr/>
          </p:nvSpPr>
          <p:spPr>
            <a:xfrm>
              <a:off x="0" y="-38100"/>
              <a:ext cx="7224889" cy="4102100"/>
            </a:xfrm>
            <a:prstGeom prst="rect">
              <a:avLst/>
            </a:prstGeom>
          </p:spPr>
          <p:txBody>
            <a:bodyPr lIns="50800" tIns="50800" rIns="50800" bIns="50800" rtlCol="0" anchor="ctr"/>
            <a:lstStyle/>
            <a:p>
              <a:pPr algn="ctr">
                <a:lnSpc>
                  <a:spcPts val="1819"/>
                </a:lnSpc>
                <a:spcBef>
                  <a:spcPct val="0"/>
                </a:spcBef>
              </a:pPr>
              <a:endParaRPr/>
            </a:p>
          </p:txBody>
        </p:sp>
      </p:grpSp>
      <p:sp>
        <p:nvSpPr>
          <p:cNvPr id="6" name="TextBox 6"/>
          <p:cNvSpPr txBox="1"/>
          <p:nvPr/>
        </p:nvSpPr>
        <p:spPr>
          <a:xfrm>
            <a:off x="1028700" y="885825"/>
            <a:ext cx="16230600" cy="1787525"/>
          </a:xfrm>
          <a:prstGeom prst="rect">
            <a:avLst/>
          </a:prstGeom>
        </p:spPr>
        <p:txBody>
          <a:bodyPr lIns="0" tIns="0" rIns="0" bIns="0" rtlCol="0" anchor="t">
            <a:spAutoFit/>
          </a:bodyPr>
          <a:lstStyle/>
          <a:p>
            <a:pPr algn="l">
              <a:lnSpc>
                <a:spcPts val="7000"/>
              </a:lnSpc>
            </a:pPr>
            <a:r>
              <a:rPr lang="en-US" sz="5000" b="1">
                <a:solidFill>
                  <a:srgbClr val="FFFFFF"/>
                </a:solidFill>
                <a:latin typeface="Poppins Bold"/>
                <a:ea typeface="Poppins Bold"/>
                <a:cs typeface="Poppins Bold"/>
                <a:sym typeface="Poppins Bold"/>
              </a:rPr>
              <a:t>L’insécurité alimentaire en forte hausse </a:t>
            </a:r>
          </a:p>
          <a:p>
            <a:pPr algn="l">
              <a:lnSpc>
                <a:spcPts val="7000"/>
              </a:lnSpc>
            </a:pPr>
            <a:r>
              <a:rPr lang="en-US" sz="5000" b="1">
                <a:solidFill>
                  <a:srgbClr val="FFFFFF"/>
                </a:solidFill>
                <a:latin typeface="Poppins Bold"/>
                <a:ea typeface="Poppins Bold"/>
                <a:cs typeface="Poppins Bold"/>
                <a:sym typeface="Poppins Bold"/>
              </a:rPr>
              <a:t>chez les jeunes</a:t>
            </a:r>
          </a:p>
        </p:txBody>
      </p:sp>
      <p:grpSp>
        <p:nvGrpSpPr>
          <p:cNvPr id="7" name="Group 7"/>
          <p:cNvGrpSpPr/>
          <p:nvPr/>
        </p:nvGrpSpPr>
        <p:grpSpPr>
          <a:xfrm>
            <a:off x="1028700" y="5143500"/>
            <a:ext cx="16230600" cy="4481058"/>
            <a:chOff x="0" y="0"/>
            <a:chExt cx="4274726" cy="1180196"/>
          </a:xfrm>
        </p:grpSpPr>
        <p:sp>
          <p:nvSpPr>
            <p:cNvPr id="8" name="Freeform 8"/>
            <p:cNvSpPr/>
            <p:nvPr/>
          </p:nvSpPr>
          <p:spPr>
            <a:xfrm>
              <a:off x="0" y="0"/>
              <a:ext cx="4274726" cy="1180196"/>
            </a:xfrm>
            <a:custGeom>
              <a:avLst/>
              <a:gdLst/>
              <a:ahLst/>
              <a:cxnLst/>
              <a:rect l="l" t="t" r="r" b="b"/>
              <a:pathLst>
                <a:path w="4274726" h="1180196">
                  <a:moveTo>
                    <a:pt x="10494" y="0"/>
                  </a:moveTo>
                  <a:lnTo>
                    <a:pt x="4264232" y="0"/>
                  </a:lnTo>
                  <a:cubicBezTo>
                    <a:pt x="4270028" y="0"/>
                    <a:pt x="4274726" y="4698"/>
                    <a:pt x="4274726" y="10494"/>
                  </a:cubicBezTo>
                  <a:lnTo>
                    <a:pt x="4274726" y="1169702"/>
                  </a:lnTo>
                  <a:cubicBezTo>
                    <a:pt x="4274726" y="1172486"/>
                    <a:pt x="4273620" y="1175155"/>
                    <a:pt x="4271652" y="1177123"/>
                  </a:cubicBezTo>
                  <a:cubicBezTo>
                    <a:pt x="4269684" y="1179091"/>
                    <a:pt x="4267015" y="1180196"/>
                    <a:pt x="4264232" y="1180196"/>
                  </a:cubicBezTo>
                  <a:lnTo>
                    <a:pt x="10494" y="1180196"/>
                  </a:lnTo>
                  <a:cubicBezTo>
                    <a:pt x="4698" y="1180196"/>
                    <a:pt x="0" y="1175498"/>
                    <a:pt x="0" y="1169702"/>
                  </a:cubicBezTo>
                  <a:lnTo>
                    <a:pt x="0" y="10494"/>
                  </a:lnTo>
                  <a:cubicBezTo>
                    <a:pt x="0" y="4698"/>
                    <a:pt x="4698" y="0"/>
                    <a:pt x="10494" y="0"/>
                  </a:cubicBezTo>
                  <a:close/>
                </a:path>
              </a:pathLst>
            </a:custGeom>
            <a:solidFill>
              <a:srgbClr val="009EB3"/>
            </a:solidFill>
          </p:spPr>
          <p:txBody>
            <a:bodyPr/>
            <a:lstStyle/>
            <a:p>
              <a:endParaRPr lang="fr-FR"/>
            </a:p>
          </p:txBody>
        </p:sp>
        <p:sp>
          <p:nvSpPr>
            <p:cNvPr id="9" name="TextBox 9"/>
            <p:cNvSpPr txBox="1"/>
            <p:nvPr/>
          </p:nvSpPr>
          <p:spPr>
            <a:xfrm>
              <a:off x="0" y="-38100"/>
              <a:ext cx="4274726" cy="1218296"/>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2409430" y="7510151"/>
            <a:ext cx="1748149" cy="174814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t="-251" b="-251"/>
              </a:stretch>
            </a:blipFill>
          </p:spPr>
          <p:txBody>
            <a:bodyPr/>
            <a:lstStyle/>
            <a:p>
              <a:endParaRPr lang="fr-FR"/>
            </a:p>
          </p:txBody>
        </p:sp>
      </p:grpSp>
      <p:sp>
        <p:nvSpPr>
          <p:cNvPr id="12" name="Freeform 12"/>
          <p:cNvSpPr/>
          <p:nvPr/>
        </p:nvSpPr>
        <p:spPr>
          <a:xfrm>
            <a:off x="15446490" y="764916"/>
            <a:ext cx="1812810" cy="1828812"/>
          </a:xfrm>
          <a:custGeom>
            <a:avLst/>
            <a:gdLst/>
            <a:ahLst/>
            <a:cxnLst/>
            <a:rect l="l" t="t" r="r" b="b"/>
            <a:pathLst>
              <a:path w="1812810" h="1828812">
                <a:moveTo>
                  <a:pt x="0" y="0"/>
                </a:moveTo>
                <a:lnTo>
                  <a:pt x="1812810" y="0"/>
                </a:lnTo>
                <a:lnTo>
                  <a:pt x="1812810" y="1828813"/>
                </a:lnTo>
                <a:lnTo>
                  <a:pt x="0" y="1828813"/>
                </a:lnTo>
                <a:lnTo>
                  <a:pt x="0" y="0"/>
                </a:lnTo>
                <a:close/>
              </a:path>
            </a:pathLst>
          </a:custGeom>
          <a:blipFill>
            <a:blip r:embed="rId5"/>
            <a:stretch>
              <a:fillRect/>
            </a:stretch>
          </a:blipFill>
        </p:spPr>
        <p:txBody>
          <a:bodyPr/>
          <a:lstStyle/>
          <a:p>
            <a:endParaRPr lang="fr-FR"/>
          </a:p>
        </p:txBody>
      </p:sp>
      <p:grpSp>
        <p:nvGrpSpPr>
          <p:cNvPr id="13" name="Group 13"/>
          <p:cNvGrpSpPr/>
          <p:nvPr/>
        </p:nvGrpSpPr>
        <p:grpSpPr>
          <a:xfrm>
            <a:off x="12409430" y="5512078"/>
            <a:ext cx="1748149" cy="1748149"/>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20951" t="-26958" r="-22002" b="-87863"/>
              </a:stretch>
            </a:blipFill>
          </p:spPr>
          <p:txBody>
            <a:bodyPr/>
            <a:lstStyle/>
            <a:p>
              <a:endParaRPr lang="fr-FR"/>
            </a:p>
          </p:txBody>
        </p:sp>
      </p:grpSp>
      <p:sp>
        <p:nvSpPr>
          <p:cNvPr id="15" name="Freeform 15"/>
          <p:cNvSpPr/>
          <p:nvPr/>
        </p:nvSpPr>
        <p:spPr>
          <a:xfrm>
            <a:off x="14855184" y="7670662"/>
            <a:ext cx="1497711" cy="1427127"/>
          </a:xfrm>
          <a:custGeom>
            <a:avLst/>
            <a:gdLst/>
            <a:ahLst/>
            <a:cxnLst/>
            <a:rect l="l" t="t" r="r" b="b"/>
            <a:pathLst>
              <a:path w="1497711" h="1427127">
                <a:moveTo>
                  <a:pt x="0" y="0"/>
                </a:moveTo>
                <a:lnTo>
                  <a:pt x="1497711" y="0"/>
                </a:lnTo>
                <a:lnTo>
                  <a:pt x="1497711" y="1427127"/>
                </a:lnTo>
                <a:lnTo>
                  <a:pt x="0" y="1427127"/>
                </a:lnTo>
                <a:lnTo>
                  <a:pt x="0" y="0"/>
                </a:lnTo>
                <a:close/>
              </a:path>
            </a:pathLst>
          </a:custGeom>
          <a:blipFill>
            <a:blip r:embed="rId7"/>
            <a:stretch>
              <a:fillRect/>
            </a:stretch>
          </a:blipFill>
        </p:spPr>
        <p:txBody>
          <a:bodyPr/>
          <a:lstStyle/>
          <a:p>
            <a:endParaRPr lang="fr-FR"/>
          </a:p>
        </p:txBody>
      </p:sp>
      <p:sp>
        <p:nvSpPr>
          <p:cNvPr id="16" name="Freeform 16"/>
          <p:cNvSpPr/>
          <p:nvPr/>
        </p:nvSpPr>
        <p:spPr>
          <a:xfrm>
            <a:off x="14565604" y="5512078"/>
            <a:ext cx="2076870" cy="2076870"/>
          </a:xfrm>
          <a:custGeom>
            <a:avLst/>
            <a:gdLst/>
            <a:ahLst/>
            <a:cxnLst/>
            <a:rect l="l" t="t" r="r" b="b"/>
            <a:pathLst>
              <a:path w="2076870" h="2076870">
                <a:moveTo>
                  <a:pt x="0" y="0"/>
                </a:moveTo>
                <a:lnTo>
                  <a:pt x="2076871" y="0"/>
                </a:lnTo>
                <a:lnTo>
                  <a:pt x="2076871" y="2076871"/>
                </a:lnTo>
                <a:lnTo>
                  <a:pt x="0" y="2076871"/>
                </a:lnTo>
                <a:lnTo>
                  <a:pt x="0" y="0"/>
                </a:lnTo>
                <a:close/>
              </a:path>
            </a:pathLst>
          </a:custGeom>
          <a:blipFill>
            <a:blip r:embed="rId8"/>
            <a:stretch>
              <a:fillRect/>
            </a:stretch>
          </a:blipFill>
        </p:spPr>
        <p:txBody>
          <a:bodyPr/>
          <a:lstStyle/>
          <a:p>
            <a:endParaRPr lang="fr-FR"/>
          </a:p>
        </p:txBody>
      </p:sp>
      <p:sp>
        <p:nvSpPr>
          <p:cNvPr id="17" name="TextBox 17"/>
          <p:cNvSpPr txBox="1"/>
          <p:nvPr/>
        </p:nvSpPr>
        <p:spPr>
          <a:xfrm>
            <a:off x="1696679" y="7823521"/>
            <a:ext cx="10382859" cy="1092834"/>
          </a:xfrm>
          <a:prstGeom prst="rect">
            <a:avLst/>
          </a:prstGeom>
        </p:spPr>
        <p:txBody>
          <a:bodyPr lIns="0" tIns="0" rIns="0" bIns="0" rtlCol="0" anchor="t">
            <a:spAutoFit/>
          </a:bodyPr>
          <a:lstStyle/>
          <a:p>
            <a:pPr algn="just">
              <a:lnSpc>
                <a:spcPts val="2240"/>
              </a:lnSpc>
              <a:spcBef>
                <a:spcPct val="0"/>
              </a:spcBef>
            </a:pPr>
            <a:r>
              <a:rPr lang="en-US" sz="1600" b="1">
                <a:solidFill>
                  <a:srgbClr val="FFFFFF"/>
                </a:solidFill>
                <a:latin typeface="Open Sans Bold"/>
                <a:ea typeface="Open Sans Bold"/>
                <a:cs typeface="Open Sans Bold"/>
                <a:sym typeface="Open Sans Bold"/>
              </a:rPr>
              <a:t>« À un moment où la ministre Déry abolit des programmes de bourses, les données de notre enquête sont sans équivoque : les besoins de base des personnes étudiantes ne sont pas comblés. Elles ont faim. Il est nécessaire d'augmenter les dépenses admises de l'aide financière aux études pour que l'aide consentie réponde aux besoins réels de la population étudiante »</a:t>
            </a:r>
          </a:p>
        </p:txBody>
      </p:sp>
      <p:sp>
        <p:nvSpPr>
          <p:cNvPr id="18" name="TextBox 18"/>
          <p:cNvSpPr txBox="1"/>
          <p:nvPr/>
        </p:nvSpPr>
        <p:spPr>
          <a:xfrm>
            <a:off x="1028991" y="3294779"/>
            <a:ext cx="9505894" cy="1554480"/>
          </a:xfrm>
          <a:prstGeom prst="rect">
            <a:avLst/>
          </a:prstGeom>
        </p:spPr>
        <p:txBody>
          <a:bodyPr lIns="0" tIns="0" rIns="0" bIns="0" rtlCol="0" anchor="t">
            <a:spAutoFit/>
          </a:bodyPr>
          <a:lstStyle/>
          <a:p>
            <a:pPr algn="just">
              <a:lnSpc>
                <a:spcPts val="2520"/>
              </a:lnSpc>
            </a:pPr>
            <a:r>
              <a:rPr lang="en-US" sz="1800">
                <a:solidFill>
                  <a:srgbClr val="FFFFFF"/>
                </a:solidFill>
                <a:latin typeface="Open Sans"/>
                <a:ea typeface="Open Sans"/>
                <a:cs typeface="Open Sans"/>
                <a:sym typeface="Open Sans"/>
              </a:rPr>
              <a:t>Chez les jeunes adultes âgés de 18 à 24 ans, chez qui le taux d’insécurité alimentaire à bondi de 47,5% entre 2022 et 2023. Ce constat fait écho aux préoccupation soulevées par la Fédération étudiante collégiale du Québec (FECQ) et de l’Union étudiante du Québec (UEQ) qui notent une forte prévalence de l’insécurité alimentaire au sein de la population étudiante. </a:t>
            </a:r>
          </a:p>
        </p:txBody>
      </p:sp>
      <p:sp>
        <p:nvSpPr>
          <p:cNvPr id="19" name="TextBox 19"/>
          <p:cNvSpPr txBox="1"/>
          <p:nvPr/>
        </p:nvSpPr>
        <p:spPr>
          <a:xfrm>
            <a:off x="1696679" y="5552713"/>
            <a:ext cx="10382859" cy="1369059"/>
          </a:xfrm>
          <a:prstGeom prst="rect">
            <a:avLst/>
          </a:prstGeom>
        </p:spPr>
        <p:txBody>
          <a:bodyPr lIns="0" tIns="0" rIns="0" bIns="0" rtlCol="0" anchor="t">
            <a:spAutoFit/>
          </a:bodyPr>
          <a:lstStyle/>
          <a:p>
            <a:pPr algn="just">
              <a:lnSpc>
                <a:spcPts val="2240"/>
              </a:lnSpc>
              <a:spcBef>
                <a:spcPct val="0"/>
              </a:spcBef>
            </a:pPr>
            <a:r>
              <a:rPr lang="en-US" sz="1600" b="1">
                <a:solidFill>
                  <a:srgbClr val="FFFFFF"/>
                </a:solidFill>
                <a:latin typeface="Open Sans Bold"/>
                <a:ea typeface="Open Sans Bold"/>
                <a:cs typeface="Open Sans Bold"/>
                <a:sym typeface="Open Sans Bold"/>
              </a:rPr>
              <a:t>« Le gouvernement coupe des centaines de millions de dollars en aide financière pendant que des centaines de milliers de personnes étudiantes peinent déjà à se nourrir. On parle de personnes étudiantes qui sautent des repas ou qui dépendent d'aides alimentaires pour survivre. Si rien n'est fait, cette crise ne fera qu'empirer. La ministre Déry doit arrêter de nous tourner le dos, il est urgent d'agir contre la précarité financière étudiante »</a:t>
            </a:r>
          </a:p>
        </p:txBody>
      </p:sp>
      <p:sp>
        <p:nvSpPr>
          <p:cNvPr id="20" name="TextBox 20"/>
          <p:cNvSpPr txBox="1"/>
          <p:nvPr/>
        </p:nvSpPr>
        <p:spPr>
          <a:xfrm>
            <a:off x="7706521" y="7026547"/>
            <a:ext cx="4373017" cy="233680"/>
          </a:xfrm>
          <a:prstGeom prst="rect">
            <a:avLst/>
          </a:prstGeom>
        </p:spPr>
        <p:txBody>
          <a:bodyPr lIns="0" tIns="0" rIns="0" bIns="0" rtlCol="0" anchor="t">
            <a:spAutoFit/>
          </a:bodyPr>
          <a:lstStyle/>
          <a:p>
            <a:pPr algn="ctr">
              <a:lnSpc>
                <a:spcPts val="1819"/>
              </a:lnSpc>
              <a:spcBef>
                <a:spcPct val="0"/>
              </a:spcBef>
            </a:pPr>
            <a:r>
              <a:rPr lang="en-US" sz="1299">
                <a:solidFill>
                  <a:srgbClr val="FFFFFF"/>
                </a:solidFill>
                <a:latin typeface="Poppins"/>
                <a:ea typeface="Poppins"/>
                <a:cs typeface="Poppins"/>
                <a:sym typeface="Poppins"/>
              </a:rPr>
              <a:t>- Antoine Dervieux, président de la FECQ (2024-2025)</a:t>
            </a:r>
          </a:p>
        </p:txBody>
      </p:sp>
      <p:sp>
        <p:nvSpPr>
          <p:cNvPr id="21" name="TextBox 21"/>
          <p:cNvSpPr txBox="1"/>
          <p:nvPr/>
        </p:nvSpPr>
        <p:spPr>
          <a:xfrm>
            <a:off x="8284867" y="9021130"/>
            <a:ext cx="3794671" cy="233680"/>
          </a:xfrm>
          <a:prstGeom prst="rect">
            <a:avLst/>
          </a:prstGeom>
        </p:spPr>
        <p:txBody>
          <a:bodyPr lIns="0" tIns="0" rIns="0" bIns="0" rtlCol="0" anchor="t">
            <a:spAutoFit/>
          </a:bodyPr>
          <a:lstStyle/>
          <a:p>
            <a:pPr algn="ctr">
              <a:lnSpc>
                <a:spcPts val="1819"/>
              </a:lnSpc>
              <a:spcBef>
                <a:spcPct val="0"/>
              </a:spcBef>
            </a:pPr>
            <a:r>
              <a:rPr lang="en-US" sz="1299">
                <a:solidFill>
                  <a:srgbClr val="FFFFFF"/>
                </a:solidFill>
                <a:latin typeface="Poppins"/>
                <a:ea typeface="Poppins"/>
                <a:cs typeface="Poppins"/>
                <a:sym typeface="Poppins"/>
              </a:rPr>
              <a:t>- Étienne Paré, président de l’UEQ (2024-2025)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fr-FR"/>
          </a:p>
        </p:txBody>
      </p:sp>
      <p:grpSp>
        <p:nvGrpSpPr>
          <p:cNvPr id="3" name="Group 3"/>
          <p:cNvGrpSpPr/>
          <p:nvPr/>
        </p:nvGrpSpPr>
        <p:grpSpPr>
          <a:xfrm>
            <a:off x="0" y="0"/>
            <a:ext cx="18288000" cy="10287000"/>
            <a:chOff x="0" y="0"/>
            <a:chExt cx="7224889" cy="4064000"/>
          </a:xfrm>
        </p:grpSpPr>
        <p:sp>
          <p:nvSpPr>
            <p:cNvPr id="4" name="Freeform 4"/>
            <p:cNvSpPr/>
            <p:nvPr/>
          </p:nvSpPr>
          <p:spPr>
            <a:xfrm>
              <a:off x="0" y="0"/>
              <a:ext cx="7224889" cy="4064000"/>
            </a:xfrm>
            <a:custGeom>
              <a:avLst/>
              <a:gdLst/>
              <a:ahLst/>
              <a:cxnLst/>
              <a:rect l="l" t="t" r="r" b="b"/>
              <a:pathLst>
                <a:path w="7224889" h="4064000">
                  <a:moveTo>
                    <a:pt x="0" y="0"/>
                  </a:moveTo>
                  <a:lnTo>
                    <a:pt x="7224889" y="0"/>
                  </a:lnTo>
                  <a:lnTo>
                    <a:pt x="7224889" y="4064000"/>
                  </a:lnTo>
                  <a:lnTo>
                    <a:pt x="0" y="4064000"/>
                  </a:lnTo>
                  <a:close/>
                </a:path>
              </a:pathLst>
            </a:custGeom>
            <a:solidFill>
              <a:srgbClr val="29295C">
                <a:alpha val="96863"/>
              </a:srgbClr>
            </a:solidFill>
          </p:spPr>
          <p:txBody>
            <a:bodyPr/>
            <a:lstStyle/>
            <a:p>
              <a:endParaRPr lang="fr-FR"/>
            </a:p>
          </p:txBody>
        </p:sp>
        <p:sp>
          <p:nvSpPr>
            <p:cNvPr id="5" name="TextBox 5"/>
            <p:cNvSpPr txBox="1"/>
            <p:nvPr/>
          </p:nvSpPr>
          <p:spPr>
            <a:xfrm>
              <a:off x="0" y="-38100"/>
              <a:ext cx="7224889" cy="4102100"/>
            </a:xfrm>
            <a:prstGeom prst="rect">
              <a:avLst/>
            </a:prstGeom>
          </p:spPr>
          <p:txBody>
            <a:bodyPr lIns="50800" tIns="50800" rIns="50800" bIns="50800" rtlCol="0" anchor="ctr"/>
            <a:lstStyle/>
            <a:p>
              <a:pPr algn="ctr">
                <a:lnSpc>
                  <a:spcPts val="1819"/>
                </a:lnSpc>
                <a:spcBef>
                  <a:spcPct val="0"/>
                </a:spcBef>
              </a:pPr>
              <a:endParaRPr/>
            </a:p>
          </p:txBody>
        </p:sp>
      </p:grpSp>
      <p:sp>
        <p:nvSpPr>
          <p:cNvPr id="6" name="Freeform 6"/>
          <p:cNvSpPr/>
          <p:nvPr/>
        </p:nvSpPr>
        <p:spPr>
          <a:xfrm>
            <a:off x="14789069" y="8520607"/>
            <a:ext cx="2470231" cy="945789"/>
          </a:xfrm>
          <a:custGeom>
            <a:avLst/>
            <a:gdLst/>
            <a:ahLst/>
            <a:cxnLst/>
            <a:rect l="l" t="t" r="r" b="b"/>
            <a:pathLst>
              <a:path w="2470231" h="945789">
                <a:moveTo>
                  <a:pt x="0" y="0"/>
                </a:moveTo>
                <a:lnTo>
                  <a:pt x="2470231" y="0"/>
                </a:lnTo>
                <a:lnTo>
                  <a:pt x="2470231" y="945789"/>
                </a:lnTo>
                <a:lnTo>
                  <a:pt x="0" y="945789"/>
                </a:lnTo>
                <a:lnTo>
                  <a:pt x="0" y="0"/>
                </a:lnTo>
                <a:close/>
              </a:path>
            </a:pathLst>
          </a:custGeom>
          <a:blipFill>
            <a:blip r:embed="rId4"/>
            <a:stretch>
              <a:fillRect/>
            </a:stretch>
          </a:blipFill>
        </p:spPr>
        <p:txBody>
          <a:bodyPr/>
          <a:lstStyle/>
          <a:p>
            <a:endParaRPr lang="fr-FR"/>
          </a:p>
        </p:txBody>
      </p:sp>
      <p:sp>
        <p:nvSpPr>
          <p:cNvPr id="7" name="TextBox 7"/>
          <p:cNvSpPr txBox="1"/>
          <p:nvPr/>
        </p:nvSpPr>
        <p:spPr>
          <a:xfrm>
            <a:off x="1028700" y="4048125"/>
            <a:ext cx="16340640" cy="1095375"/>
          </a:xfrm>
          <a:prstGeom prst="rect">
            <a:avLst/>
          </a:prstGeom>
        </p:spPr>
        <p:txBody>
          <a:bodyPr lIns="0" tIns="0" rIns="0" bIns="0" rtlCol="0" anchor="t">
            <a:spAutoFit/>
          </a:bodyPr>
          <a:lstStyle/>
          <a:p>
            <a:pPr algn="ctr">
              <a:lnSpc>
                <a:spcPts val="8400"/>
              </a:lnSpc>
            </a:pPr>
            <a:r>
              <a:rPr lang="en-US" sz="6000" b="1">
                <a:solidFill>
                  <a:srgbClr val="FFFFFF"/>
                </a:solidFill>
                <a:latin typeface="Poppins Bold"/>
                <a:ea typeface="Poppins Bold"/>
                <a:cs typeface="Poppins Bold"/>
                <a:sym typeface="Poppins Bold"/>
              </a:rPr>
              <a:t>Une situation sans issue...?</a:t>
            </a:r>
          </a:p>
        </p:txBody>
      </p:sp>
      <p:sp>
        <p:nvSpPr>
          <p:cNvPr id="8" name="Freeform 8"/>
          <p:cNvSpPr/>
          <p:nvPr/>
        </p:nvSpPr>
        <p:spPr>
          <a:xfrm>
            <a:off x="7352911" y="5743289"/>
            <a:ext cx="3582177" cy="3515011"/>
          </a:xfrm>
          <a:custGeom>
            <a:avLst/>
            <a:gdLst/>
            <a:ahLst/>
            <a:cxnLst/>
            <a:rect l="l" t="t" r="r" b="b"/>
            <a:pathLst>
              <a:path w="3582177" h="3515011">
                <a:moveTo>
                  <a:pt x="0" y="0"/>
                </a:moveTo>
                <a:lnTo>
                  <a:pt x="3582178" y="0"/>
                </a:lnTo>
                <a:lnTo>
                  <a:pt x="3582178" y="3515011"/>
                </a:lnTo>
                <a:lnTo>
                  <a:pt x="0" y="351501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fr-FR"/>
          </a:p>
        </p:txBody>
      </p:sp>
      <p:grpSp>
        <p:nvGrpSpPr>
          <p:cNvPr id="3" name="Group 3"/>
          <p:cNvGrpSpPr/>
          <p:nvPr/>
        </p:nvGrpSpPr>
        <p:grpSpPr>
          <a:xfrm>
            <a:off x="0" y="0"/>
            <a:ext cx="18288000" cy="10287000"/>
            <a:chOff x="0" y="0"/>
            <a:chExt cx="7224889" cy="4064000"/>
          </a:xfrm>
        </p:grpSpPr>
        <p:sp>
          <p:nvSpPr>
            <p:cNvPr id="4" name="Freeform 4"/>
            <p:cNvSpPr/>
            <p:nvPr/>
          </p:nvSpPr>
          <p:spPr>
            <a:xfrm>
              <a:off x="0" y="0"/>
              <a:ext cx="7224889" cy="4064000"/>
            </a:xfrm>
            <a:custGeom>
              <a:avLst/>
              <a:gdLst/>
              <a:ahLst/>
              <a:cxnLst/>
              <a:rect l="l" t="t" r="r" b="b"/>
              <a:pathLst>
                <a:path w="7224889" h="4064000">
                  <a:moveTo>
                    <a:pt x="0" y="0"/>
                  </a:moveTo>
                  <a:lnTo>
                    <a:pt x="7224889" y="0"/>
                  </a:lnTo>
                  <a:lnTo>
                    <a:pt x="7224889" y="4064000"/>
                  </a:lnTo>
                  <a:lnTo>
                    <a:pt x="0" y="4064000"/>
                  </a:lnTo>
                  <a:close/>
                </a:path>
              </a:pathLst>
            </a:custGeom>
            <a:solidFill>
              <a:srgbClr val="29295C">
                <a:alpha val="96863"/>
              </a:srgbClr>
            </a:solidFill>
          </p:spPr>
          <p:txBody>
            <a:bodyPr/>
            <a:lstStyle/>
            <a:p>
              <a:endParaRPr lang="fr-FR"/>
            </a:p>
          </p:txBody>
        </p:sp>
        <p:sp>
          <p:nvSpPr>
            <p:cNvPr id="5" name="TextBox 5"/>
            <p:cNvSpPr txBox="1"/>
            <p:nvPr/>
          </p:nvSpPr>
          <p:spPr>
            <a:xfrm>
              <a:off x="0" y="-38100"/>
              <a:ext cx="7224889" cy="4102100"/>
            </a:xfrm>
            <a:prstGeom prst="rect">
              <a:avLst/>
            </a:prstGeom>
          </p:spPr>
          <p:txBody>
            <a:bodyPr lIns="50800" tIns="50800" rIns="50800" bIns="50800" rtlCol="0" anchor="ctr"/>
            <a:lstStyle/>
            <a:p>
              <a:pPr algn="ctr">
                <a:lnSpc>
                  <a:spcPts val="1819"/>
                </a:lnSpc>
                <a:spcBef>
                  <a:spcPct val="0"/>
                </a:spcBef>
              </a:pPr>
              <a:endParaRPr/>
            </a:p>
          </p:txBody>
        </p:sp>
      </p:grpSp>
      <p:sp>
        <p:nvSpPr>
          <p:cNvPr id="6" name="TextBox 6"/>
          <p:cNvSpPr txBox="1"/>
          <p:nvPr/>
        </p:nvSpPr>
        <p:spPr>
          <a:xfrm>
            <a:off x="1028700" y="885825"/>
            <a:ext cx="16230600" cy="901700"/>
          </a:xfrm>
          <a:prstGeom prst="rect">
            <a:avLst/>
          </a:prstGeom>
        </p:spPr>
        <p:txBody>
          <a:bodyPr lIns="0" tIns="0" rIns="0" bIns="0" rtlCol="0" anchor="t">
            <a:spAutoFit/>
          </a:bodyPr>
          <a:lstStyle/>
          <a:p>
            <a:pPr algn="l">
              <a:lnSpc>
                <a:spcPts val="7000"/>
              </a:lnSpc>
            </a:pPr>
            <a:r>
              <a:rPr lang="en-US" sz="5000" b="1">
                <a:solidFill>
                  <a:srgbClr val="FFFFFF"/>
                </a:solidFill>
                <a:latin typeface="Poppins Bold"/>
                <a:ea typeface="Poppins Bold"/>
                <a:cs typeface="Poppins Bold"/>
                <a:sym typeface="Poppins Bold"/>
              </a:rPr>
              <a:t>Une situation sans issue...?</a:t>
            </a:r>
          </a:p>
        </p:txBody>
      </p:sp>
      <p:sp>
        <p:nvSpPr>
          <p:cNvPr id="7" name="TextBox 7"/>
          <p:cNvSpPr txBox="1"/>
          <p:nvPr/>
        </p:nvSpPr>
        <p:spPr>
          <a:xfrm>
            <a:off x="1028700" y="3935630"/>
            <a:ext cx="16230600" cy="3567130"/>
          </a:xfrm>
          <a:prstGeom prst="rect">
            <a:avLst/>
          </a:prstGeom>
        </p:spPr>
        <p:txBody>
          <a:bodyPr lIns="0" tIns="0" rIns="0" bIns="0" rtlCol="0" anchor="t">
            <a:spAutoFit/>
          </a:bodyPr>
          <a:lstStyle/>
          <a:p>
            <a:pPr algn="just">
              <a:lnSpc>
                <a:spcPts val="2799"/>
              </a:lnSpc>
            </a:pPr>
            <a:r>
              <a:rPr lang="en-US" sz="1999" dirty="0" err="1">
                <a:solidFill>
                  <a:srgbClr val="FFFFFF"/>
                </a:solidFill>
                <a:latin typeface="Open Sans"/>
                <a:ea typeface="Open Sans"/>
                <a:cs typeface="Open Sans"/>
                <a:sym typeface="Open Sans"/>
              </a:rPr>
              <a:t>Seulement</a:t>
            </a:r>
            <a:r>
              <a:rPr lang="en-US" sz="1999" dirty="0">
                <a:solidFill>
                  <a:srgbClr val="FFFFFF"/>
                </a:solidFill>
                <a:latin typeface="Open Sans"/>
                <a:ea typeface="Open Sans"/>
                <a:cs typeface="Open Sans"/>
                <a:sym typeface="Open Sans"/>
              </a:rPr>
              <a:t> deux jeunes Canadiens sur dix (21 %) se </a:t>
            </a:r>
            <a:r>
              <a:rPr lang="en-US" sz="1999" dirty="0" err="1">
                <a:solidFill>
                  <a:srgbClr val="FFFFFF"/>
                </a:solidFill>
                <a:latin typeface="Open Sans"/>
                <a:ea typeface="Open Sans"/>
                <a:cs typeface="Open Sans"/>
                <a:sym typeface="Open Sans"/>
              </a:rPr>
              <a:t>sentent</a:t>
            </a:r>
            <a:r>
              <a:rPr lang="en-US" sz="1999" dirty="0">
                <a:solidFill>
                  <a:srgbClr val="FFFFFF"/>
                </a:solidFill>
                <a:latin typeface="Open Sans"/>
                <a:ea typeface="Open Sans"/>
                <a:cs typeface="Open Sans"/>
                <a:sym typeface="Open Sans"/>
              </a:rPr>
              <a:t> </a:t>
            </a:r>
            <a:r>
              <a:rPr lang="en-US" sz="1999" dirty="0" err="1">
                <a:solidFill>
                  <a:srgbClr val="FFFFFF"/>
                </a:solidFill>
                <a:latin typeface="Open Sans"/>
                <a:ea typeface="Open Sans"/>
                <a:cs typeface="Open Sans"/>
                <a:sym typeface="Open Sans"/>
              </a:rPr>
              <a:t>en</a:t>
            </a:r>
            <a:r>
              <a:rPr lang="en-US" sz="1999" dirty="0">
                <a:solidFill>
                  <a:srgbClr val="FFFFFF"/>
                </a:solidFill>
                <a:latin typeface="Open Sans"/>
                <a:ea typeface="Open Sans"/>
                <a:cs typeface="Open Sans"/>
                <a:sym typeface="Open Sans"/>
              </a:rPr>
              <a:t> </a:t>
            </a:r>
            <a:r>
              <a:rPr lang="en-US" sz="1999" dirty="0" err="1">
                <a:solidFill>
                  <a:srgbClr val="FFFFFF"/>
                </a:solidFill>
                <a:latin typeface="Open Sans"/>
                <a:ea typeface="Open Sans"/>
                <a:cs typeface="Open Sans"/>
                <a:sym typeface="Open Sans"/>
              </a:rPr>
              <a:t>sécurité</a:t>
            </a:r>
            <a:r>
              <a:rPr lang="en-US" sz="1999" dirty="0">
                <a:solidFill>
                  <a:srgbClr val="FFFFFF"/>
                </a:solidFill>
                <a:latin typeface="Open Sans"/>
                <a:ea typeface="Open Sans"/>
                <a:cs typeface="Open Sans"/>
                <a:sym typeface="Open Sans"/>
              </a:rPr>
              <a:t> sur le plan financier, et quatre sur dix (41 %) </a:t>
            </a:r>
            <a:r>
              <a:rPr lang="en-US" sz="1999" dirty="0" err="1">
                <a:solidFill>
                  <a:srgbClr val="FFFFFF"/>
                </a:solidFill>
                <a:latin typeface="Open Sans"/>
                <a:ea typeface="Open Sans"/>
                <a:cs typeface="Open Sans"/>
                <a:sym typeface="Open Sans"/>
              </a:rPr>
              <a:t>doivent</a:t>
            </a:r>
            <a:r>
              <a:rPr lang="en-US" sz="1999" dirty="0">
                <a:solidFill>
                  <a:srgbClr val="FFFFFF"/>
                </a:solidFill>
                <a:latin typeface="Open Sans"/>
                <a:ea typeface="Open Sans"/>
                <a:cs typeface="Open Sans"/>
                <a:sym typeface="Open Sans"/>
              </a:rPr>
              <a:t> </a:t>
            </a:r>
            <a:r>
              <a:rPr lang="en-US" sz="1999" dirty="0" err="1">
                <a:solidFill>
                  <a:srgbClr val="FFFFFF"/>
                </a:solidFill>
                <a:latin typeface="Open Sans"/>
                <a:ea typeface="Open Sans"/>
                <a:cs typeface="Open Sans"/>
                <a:sym typeface="Open Sans"/>
              </a:rPr>
              <a:t>consacrer</a:t>
            </a:r>
            <a:r>
              <a:rPr lang="en-US" sz="1999" dirty="0">
                <a:solidFill>
                  <a:srgbClr val="FFFFFF"/>
                </a:solidFill>
                <a:latin typeface="Open Sans"/>
                <a:ea typeface="Open Sans"/>
                <a:cs typeface="Open Sans"/>
                <a:sym typeface="Open Sans"/>
              </a:rPr>
              <a:t> la </a:t>
            </a:r>
            <a:r>
              <a:rPr lang="en-US" sz="1999" dirty="0" err="1">
                <a:solidFill>
                  <a:srgbClr val="FFFFFF"/>
                </a:solidFill>
                <a:latin typeface="Open Sans"/>
                <a:ea typeface="Open Sans"/>
                <a:cs typeface="Open Sans"/>
                <a:sym typeface="Open Sans"/>
              </a:rPr>
              <a:t>moitié</a:t>
            </a:r>
            <a:r>
              <a:rPr lang="en-US" sz="1999" dirty="0">
                <a:solidFill>
                  <a:srgbClr val="FFFFFF"/>
                </a:solidFill>
                <a:latin typeface="Open Sans"/>
                <a:ea typeface="Open Sans"/>
                <a:cs typeface="Open Sans"/>
                <a:sym typeface="Open Sans"/>
              </a:rPr>
              <a:t> </a:t>
            </a:r>
            <a:r>
              <a:rPr lang="en-US" sz="1999" dirty="0" err="1">
                <a:solidFill>
                  <a:srgbClr val="FFFFFF"/>
                </a:solidFill>
                <a:latin typeface="Open Sans"/>
                <a:ea typeface="Open Sans"/>
                <a:cs typeface="Open Sans"/>
                <a:sym typeface="Open Sans"/>
              </a:rPr>
              <a:t>ou</a:t>
            </a:r>
            <a:r>
              <a:rPr lang="en-US" sz="1999" dirty="0">
                <a:solidFill>
                  <a:srgbClr val="FFFFFF"/>
                </a:solidFill>
                <a:latin typeface="Open Sans"/>
                <a:ea typeface="Open Sans"/>
                <a:cs typeface="Open Sans"/>
                <a:sym typeface="Open Sans"/>
              </a:rPr>
              <a:t> plus de </a:t>
            </a:r>
            <a:r>
              <a:rPr lang="en-US" sz="1999" dirty="0" err="1">
                <a:solidFill>
                  <a:srgbClr val="FFFFFF"/>
                </a:solidFill>
                <a:latin typeface="Open Sans"/>
                <a:ea typeface="Open Sans"/>
                <a:cs typeface="Open Sans"/>
                <a:sym typeface="Open Sans"/>
              </a:rPr>
              <a:t>leurs</a:t>
            </a:r>
            <a:r>
              <a:rPr lang="en-US" sz="1999" dirty="0">
                <a:solidFill>
                  <a:srgbClr val="FFFFFF"/>
                </a:solidFill>
                <a:latin typeface="Open Sans"/>
                <a:ea typeface="Open Sans"/>
                <a:cs typeface="Open Sans"/>
                <a:sym typeface="Open Sans"/>
              </a:rPr>
              <a:t> </a:t>
            </a:r>
            <a:r>
              <a:rPr lang="en-US" sz="1999" dirty="0" err="1">
                <a:solidFill>
                  <a:srgbClr val="FFFFFF"/>
                </a:solidFill>
                <a:latin typeface="Open Sans"/>
                <a:ea typeface="Open Sans"/>
                <a:cs typeface="Open Sans"/>
                <a:sym typeface="Open Sans"/>
              </a:rPr>
              <a:t>revenus</a:t>
            </a:r>
            <a:r>
              <a:rPr lang="en-US" sz="1999" dirty="0">
                <a:solidFill>
                  <a:srgbClr val="FFFFFF"/>
                </a:solidFill>
                <a:latin typeface="Open Sans"/>
                <a:ea typeface="Open Sans"/>
                <a:cs typeface="Open Sans"/>
                <a:sym typeface="Open Sans"/>
              </a:rPr>
              <a:t> aux </a:t>
            </a:r>
            <a:r>
              <a:rPr lang="en-US" sz="1999" dirty="0" err="1">
                <a:solidFill>
                  <a:srgbClr val="FFFFFF"/>
                </a:solidFill>
                <a:latin typeface="Open Sans"/>
                <a:ea typeface="Open Sans"/>
                <a:cs typeface="Open Sans"/>
                <a:sym typeface="Open Sans"/>
              </a:rPr>
              <a:t>besoins</a:t>
            </a:r>
            <a:r>
              <a:rPr lang="en-US" sz="1999" dirty="0">
                <a:solidFill>
                  <a:srgbClr val="FFFFFF"/>
                </a:solidFill>
                <a:latin typeface="Open Sans"/>
                <a:ea typeface="Open Sans"/>
                <a:cs typeface="Open Sans"/>
                <a:sym typeface="Open Sans"/>
              </a:rPr>
              <a:t> </a:t>
            </a:r>
            <a:r>
              <a:rPr lang="en-US" sz="1999" dirty="0" err="1">
                <a:solidFill>
                  <a:srgbClr val="FFFFFF"/>
                </a:solidFill>
                <a:latin typeface="Open Sans"/>
                <a:ea typeface="Open Sans"/>
                <a:cs typeface="Open Sans"/>
                <a:sym typeface="Open Sans"/>
              </a:rPr>
              <a:t>essentiels</a:t>
            </a:r>
            <a:r>
              <a:rPr lang="en-US" sz="1999" dirty="0">
                <a:solidFill>
                  <a:srgbClr val="FFFFFF"/>
                </a:solidFill>
                <a:latin typeface="Open Sans"/>
                <a:ea typeface="Open Sans"/>
                <a:cs typeface="Open Sans"/>
                <a:sym typeface="Open Sans"/>
              </a:rPr>
              <a:t>.</a:t>
            </a:r>
          </a:p>
          <a:p>
            <a:pPr algn="just">
              <a:lnSpc>
                <a:spcPts val="2799"/>
              </a:lnSpc>
            </a:pPr>
            <a:endParaRPr lang="en-US" sz="1999" dirty="0">
              <a:solidFill>
                <a:srgbClr val="FFFFFF"/>
              </a:solidFill>
              <a:latin typeface="Open Sans"/>
              <a:ea typeface="Open Sans"/>
              <a:cs typeface="Open Sans"/>
              <a:sym typeface="Open Sans"/>
            </a:endParaRPr>
          </a:p>
          <a:p>
            <a:pPr algn="just">
              <a:lnSpc>
                <a:spcPts val="2799"/>
              </a:lnSpc>
            </a:pPr>
            <a:r>
              <a:rPr lang="en-US" sz="1999" dirty="0">
                <a:solidFill>
                  <a:srgbClr val="FFFFFF"/>
                </a:solidFill>
                <a:latin typeface="Open Sans"/>
                <a:ea typeface="Open Sans"/>
                <a:cs typeface="Open Sans"/>
                <a:sym typeface="Open Sans"/>
              </a:rPr>
              <a:t>Les jeunes Canadiens </a:t>
            </a:r>
            <a:r>
              <a:rPr lang="en-US" sz="1999" dirty="0" err="1">
                <a:solidFill>
                  <a:srgbClr val="FFFFFF"/>
                </a:solidFill>
                <a:latin typeface="Open Sans"/>
                <a:ea typeface="Open Sans"/>
                <a:cs typeface="Open Sans"/>
                <a:sym typeface="Open Sans"/>
              </a:rPr>
              <a:t>notent</a:t>
            </a:r>
            <a:r>
              <a:rPr lang="en-US" sz="1999" dirty="0">
                <a:solidFill>
                  <a:srgbClr val="FFFFFF"/>
                </a:solidFill>
                <a:latin typeface="Open Sans"/>
                <a:ea typeface="Open Sans"/>
                <a:cs typeface="Open Sans"/>
                <a:sym typeface="Open Sans"/>
              </a:rPr>
              <a:t> </a:t>
            </a:r>
            <a:r>
              <a:rPr lang="en-US" sz="1999" dirty="0" err="1">
                <a:solidFill>
                  <a:srgbClr val="FFFFFF"/>
                </a:solidFill>
                <a:latin typeface="Open Sans"/>
                <a:ea typeface="Open Sans"/>
                <a:cs typeface="Open Sans"/>
                <a:sym typeface="Open Sans"/>
              </a:rPr>
              <a:t>plusieurs</a:t>
            </a:r>
            <a:r>
              <a:rPr lang="en-US" sz="1999" dirty="0">
                <a:solidFill>
                  <a:srgbClr val="FFFFFF"/>
                </a:solidFill>
                <a:latin typeface="Open Sans"/>
                <a:ea typeface="Open Sans"/>
                <a:cs typeface="Open Sans"/>
                <a:sym typeface="Open Sans"/>
              </a:rPr>
              <a:t> obstacles </a:t>
            </a:r>
            <a:r>
              <a:rPr lang="en-US" sz="1999" dirty="0" err="1">
                <a:solidFill>
                  <a:srgbClr val="FFFFFF"/>
                </a:solidFill>
                <a:latin typeface="Open Sans"/>
                <a:ea typeface="Open Sans"/>
                <a:cs typeface="Open Sans"/>
                <a:sym typeface="Open Sans"/>
              </a:rPr>
              <a:t>lorsqu’ils</a:t>
            </a:r>
            <a:r>
              <a:rPr lang="en-US" sz="1999" dirty="0">
                <a:solidFill>
                  <a:srgbClr val="FFFFFF"/>
                </a:solidFill>
                <a:latin typeface="Open Sans"/>
                <a:ea typeface="Open Sans"/>
                <a:cs typeface="Open Sans"/>
                <a:sym typeface="Open Sans"/>
              </a:rPr>
              <a:t> </a:t>
            </a:r>
            <a:r>
              <a:rPr lang="en-US" sz="1999" dirty="0" err="1">
                <a:solidFill>
                  <a:srgbClr val="FFFFFF"/>
                </a:solidFill>
                <a:latin typeface="Open Sans"/>
                <a:ea typeface="Open Sans"/>
                <a:cs typeface="Open Sans"/>
                <a:sym typeface="Open Sans"/>
              </a:rPr>
              <a:t>réfléchissent</a:t>
            </a:r>
            <a:r>
              <a:rPr lang="en-US" sz="1999" dirty="0">
                <a:solidFill>
                  <a:srgbClr val="FFFFFF"/>
                </a:solidFill>
                <a:latin typeface="Open Sans"/>
                <a:ea typeface="Open Sans"/>
                <a:cs typeface="Open Sans"/>
                <a:sym typeface="Open Sans"/>
              </a:rPr>
              <a:t> à la vie </a:t>
            </a:r>
            <a:r>
              <a:rPr lang="en-US" sz="1999" dirty="0" err="1">
                <a:solidFill>
                  <a:srgbClr val="FFFFFF"/>
                </a:solidFill>
                <a:latin typeface="Open Sans"/>
                <a:ea typeface="Open Sans"/>
                <a:cs typeface="Open Sans"/>
                <a:sym typeface="Open Sans"/>
              </a:rPr>
              <a:t>qu’ils</a:t>
            </a:r>
            <a:r>
              <a:rPr lang="en-US" sz="1999" dirty="0">
                <a:solidFill>
                  <a:srgbClr val="FFFFFF"/>
                </a:solidFill>
                <a:latin typeface="Open Sans"/>
                <a:ea typeface="Open Sans"/>
                <a:cs typeface="Open Sans"/>
                <a:sym typeface="Open Sans"/>
              </a:rPr>
              <a:t> </a:t>
            </a:r>
            <a:r>
              <a:rPr lang="en-US" sz="1999" dirty="0" err="1">
                <a:solidFill>
                  <a:srgbClr val="FFFFFF"/>
                </a:solidFill>
                <a:latin typeface="Open Sans"/>
                <a:ea typeface="Open Sans"/>
                <a:cs typeface="Open Sans"/>
                <a:sym typeface="Open Sans"/>
              </a:rPr>
              <a:t>aspirent</a:t>
            </a:r>
            <a:r>
              <a:rPr lang="en-US" sz="1999" dirty="0">
                <a:solidFill>
                  <a:srgbClr val="FFFFFF"/>
                </a:solidFill>
                <a:latin typeface="Open Sans"/>
                <a:ea typeface="Open Sans"/>
                <a:cs typeface="Open Sans"/>
                <a:sym typeface="Open Sans"/>
              </a:rPr>
              <a:t> à </a:t>
            </a:r>
            <a:r>
              <a:rPr lang="en-US" sz="1999" dirty="0" err="1">
                <a:solidFill>
                  <a:srgbClr val="FFFFFF"/>
                </a:solidFill>
                <a:latin typeface="Open Sans"/>
                <a:ea typeface="Open Sans"/>
                <a:cs typeface="Open Sans"/>
                <a:sym typeface="Open Sans"/>
              </a:rPr>
              <a:t>mener</a:t>
            </a:r>
            <a:r>
              <a:rPr lang="en-US" sz="1999" dirty="0">
                <a:solidFill>
                  <a:srgbClr val="FFFFFF"/>
                </a:solidFill>
                <a:latin typeface="Open Sans"/>
                <a:ea typeface="Open Sans"/>
                <a:cs typeface="Open Sans"/>
                <a:sym typeface="Open Sans"/>
              </a:rPr>
              <a:t> : le </a:t>
            </a:r>
            <a:r>
              <a:rPr lang="en-US" sz="1999" dirty="0" err="1">
                <a:solidFill>
                  <a:srgbClr val="FFFFFF"/>
                </a:solidFill>
                <a:latin typeface="Open Sans"/>
                <a:ea typeface="Open Sans"/>
                <a:cs typeface="Open Sans"/>
                <a:sym typeface="Open Sans"/>
              </a:rPr>
              <a:t>coût</a:t>
            </a:r>
            <a:r>
              <a:rPr lang="en-US" sz="1999" dirty="0">
                <a:solidFill>
                  <a:srgbClr val="FFFFFF"/>
                </a:solidFill>
                <a:latin typeface="Open Sans"/>
                <a:ea typeface="Open Sans"/>
                <a:cs typeface="Open Sans"/>
                <a:sym typeface="Open Sans"/>
              </a:rPr>
              <a:t> de la vie arrive </a:t>
            </a:r>
            <a:r>
              <a:rPr lang="en-US" sz="1999" dirty="0" err="1">
                <a:solidFill>
                  <a:srgbClr val="FFFFFF"/>
                </a:solidFill>
                <a:latin typeface="Open Sans"/>
                <a:ea typeface="Open Sans"/>
                <a:cs typeface="Open Sans"/>
                <a:sym typeface="Open Sans"/>
              </a:rPr>
              <a:t>en</a:t>
            </a:r>
            <a:r>
              <a:rPr lang="en-US" sz="1999" dirty="0">
                <a:solidFill>
                  <a:srgbClr val="FFFFFF"/>
                </a:solidFill>
                <a:latin typeface="Open Sans"/>
                <a:ea typeface="Open Sans"/>
                <a:cs typeface="Open Sans"/>
                <a:sym typeface="Open Sans"/>
              </a:rPr>
              <a:t> premier (70 %), </a:t>
            </a:r>
            <a:r>
              <a:rPr lang="en-US" sz="1999" dirty="0" err="1">
                <a:solidFill>
                  <a:srgbClr val="FFFFFF"/>
                </a:solidFill>
                <a:latin typeface="Open Sans"/>
                <a:ea typeface="Open Sans"/>
                <a:cs typeface="Open Sans"/>
                <a:sym typeface="Open Sans"/>
              </a:rPr>
              <a:t>suivi</a:t>
            </a:r>
            <a:r>
              <a:rPr lang="en-US" sz="1999" dirty="0">
                <a:solidFill>
                  <a:srgbClr val="FFFFFF"/>
                </a:solidFill>
                <a:latin typeface="Open Sans"/>
                <a:ea typeface="Open Sans"/>
                <a:cs typeface="Open Sans"/>
                <a:sym typeface="Open Sans"/>
              </a:rPr>
              <a:t> des </a:t>
            </a:r>
            <a:r>
              <a:rPr lang="en-US" sz="1999" dirty="0" err="1">
                <a:solidFill>
                  <a:srgbClr val="FFFFFF"/>
                </a:solidFill>
                <a:latin typeface="Open Sans"/>
                <a:ea typeface="Open Sans"/>
                <a:cs typeface="Open Sans"/>
                <a:sym typeface="Open Sans"/>
              </a:rPr>
              <a:t>défis</a:t>
            </a:r>
            <a:r>
              <a:rPr lang="en-US" sz="1999" dirty="0">
                <a:solidFill>
                  <a:srgbClr val="FFFFFF"/>
                </a:solidFill>
                <a:latin typeface="Open Sans"/>
                <a:ea typeface="Open Sans"/>
                <a:cs typeface="Open Sans"/>
                <a:sym typeface="Open Sans"/>
              </a:rPr>
              <a:t> </a:t>
            </a:r>
            <a:r>
              <a:rPr lang="en-US" sz="1999" dirty="0" err="1">
                <a:solidFill>
                  <a:srgbClr val="FFFFFF"/>
                </a:solidFill>
                <a:latin typeface="Open Sans"/>
                <a:ea typeface="Open Sans"/>
                <a:cs typeface="Open Sans"/>
                <a:sym typeface="Open Sans"/>
              </a:rPr>
              <a:t>liés</a:t>
            </a:r>
            <a:r>
              <a:rPr lang="en-US" sz="1999" dirty="0">
                <a:solidFill>
                  <a:srgbClr val="FFFFFF"/>
                </a:solidFill>
                <a:latin typeface="Open Sans"/>
                <a:ea typeface="Open Sans"/>
                <a:cs typeface="Open Sans"/>
                <a:sym typeface="Open Sans"/>
              </a:rPr>
              <a:t> à la santé </a:t>
            </a:r>
            <a:r>
              <a:rPr lang="en-US" sz="1999" dirty="0" err="1">
                <a:solidFill>
                  <a:srgbClr val="FFFFFF"/>
                </a:solidFill>
                <a:latin typeface="Open Sans"/>
                <a:ea typeface="Open Sans"/>
                <a:cs typeface="Open Sans"/>
                <a:sym typeface="Open Sans"/>
              </a:rPr>
              <a:t>mentale</a:t>
            </a:r>
            <a:r>
              <a:rPr lang="en-US" sz="1999" dirty="0">
                <a:solidFill>
                  <a:srgbClr val="FFFFFF"/>
                </a:solidFill>
                <a:latin typeface="Open Sans"/>
                <a:ea typeface="Open Sans"/>
                <a:cs typeface="Open Sans"/>
                <a:sym typeface="Open Sans"/>
              </a:rPr>
              <a:t> (41 %), du manque </a:t>
            </a:r>
            <a:r>
              <a:rPr lang="en-US" sz="1999" dirty="0" err="1">
                <a:solidFill>
                  <a:srgbClr val="FFFFFF"/>
                </a:solidFill>
                <a:latin typeface="Open Sans"/>
                <a:ea typeface="Open Sans"/>
                <a:cs typeface="Open Sans"/>
                <a:sym typeface="Open Sans"/>
              </a:rPr>
              <a:t>d’options</a:t>
            </a:r>
            <a:r>
              <a:rPr lang="en-US" sz="1999" dirty="0">
                <a:solidFill>
                  <a:srgbClr val="FFFFFF"/>
                </a:solidFill>
                <a:latin typeface="Open Sans"/>
                <a:ea typeface="Open Sans"/>
                <a:cs typeface="Open Sans"/>
                <a:sym typeface="Open Sans"/>
              </a:rPr>
              <a:t> de </a:t>
            </a:r>
            <a:r>
              <a:rPr lang="en-US" sz="1999" dirty="0" err="1">
                <a:solidFill>
                  <a:srgbClr val="FFFFFF"/>
                </a:solidFill>
                <a:latin typeface="Open Sans"/>
                <a:ea typeface="Open Sans"/>
                <a:cs typeface="Open Sans"/>
                <a:sym typeface="Open Sans"/>
              </a:rPr>
              <a:t>carrière</a:t>
            </a:r>
            <a:r>
              <a:rPr lang="en-US" sz="1999" dirty="0">
                <a:solidFill>
                  <a:srgbClr val="FFFFFF"/>
                </a:solidFill>
                <a:latin typeface="Open Sans"/>
                <a:ea typeface="Open Sans"/>
                <a:cs typeface="Open Sans"/>
                <a:sym typeface="Open Sans"/>
              </a:rPr>
              <a:t> (38 %), du </a:t>
            </a:r>
            <a:r>
              <a:rPr lang="en-US" sz="1999" dirty="0" err="1">
                <a:solidFill>
                  <a:srgbClr val="FFFFFF"/>
                </a:solidFill>
                <a:latin typeface="Open Sans"/>
                <a:ea typeface="Open Sans"/>
                <a:cs typeface="Open Sans"/>
                <a:sym typeface="Open Sans"/>
              </a:rPr>
              <a:t>marché</a:t>
            </a:r>
            <a:r>
              <a:rPr lang="en-US" sz="1999" dirty="0">
                <a:solidFill>
                  <a:srgbClr val="FFFFFF"/>
                </a:solidFill>
                <a:latin typeface="Open Sans"/>
                <a:ea typeface="Open Sans"/>
                <a:cs typeface="Open Sans"/>
                <a:sym typeface="Open Sans"/>
              </a:rPr>
              <a:t> du travail </a:t>
            </a:r>
            <a:r>
              <a:rPr lang="en-US" sz="1999" dirty="0" err="1">
                <a:solidFill>
                  <a:srgbClr val="FFFFFF"/>
                </a:solidFill>
                <a:latin typeface="Open Sans"/>
                <a:ea typeface="Open Sans"/>
                <a:cs typeface="Open Sans"/>
                <a:sym typeface="Open Sans"/>
              </a:rPr>
              <a:t>en</a:t>
            </a:r>
            <a:r>
              <a:rPr lang="en-US" sz="1999" dirty="0">
                <a:solidFill>
                  <a:srgbClr val="FFFFFF"/>
                </a:solidFill>
                <a:latin typeface="Open Sans"/>
                <a:ea typeface="Open Sans"/>
                <a:cs typeface="Open Sans"/>
                <a:sym typeface="Open Sans"/>
              </a:rPr>
              <a:t> contraction (35 %), de </a:t>
            </a:r>
            <a:r>
              <a:rPr lang="en-US" sz="1999" dirty="0" err="1">
                <a:solidFill>
                  <a:srgbClr val="FFFFFF"/>
                </a:solidFill>
                <a:latin typeface="Open Sans"/>
                <a:ea typeface="Open Sans"/>
                <a:cs typeface="Open Sans"/>
                <a:sym typeface="Open Sans"/>
              </a:rPr>
              <a:t>l’</a:t>
            </a:r>
            <a:r>
              <a:rPr lang="en-US" sz="1999" u="sng" dirty="0" err="1">
                <a:solidFill>
                  <a:schemeClr val="bg1"/>
                </a:solidFill>
                <a:latin typeface="Open Sans"/>
                <a:ea typeface="Open Sans"/>
                <a:cs typeface="Open Sans"/>
                <a:sym typeface="Open Sans"/>
                <a:hlinkClick r:id="rId4" tooltip="https://www.ledevoir.com/endettement?rc_source=recirculation&amp;rc_medium=hyperlien&amp;rc_campaign=corps_texte">
                  <a:extLst>
                    <a:ext uri="{A12FA001-AC4F-418D-AE19-62706E023703}">
                      <ahyp:hlinkClr xmlns:ahyp="http://schemas.microsoft.com/office/drawing/2018/hyperlinkcolor" val="tx"/>
                    </a:ext>
                  </a:extLst>
                </a:hlinkClick>
              </a:rPr>
              <a:t>endettement</a:t>
            </a:r>
            <a:r>
              <a:rPr lang="en-US" sz="1999" dirty="0">
                <a:solidFill>
                  <a:srgbClr val="FFFFFF"/>
                </a:solidFill>
                <a:latin typeface="Open Sans"/>
                <a:ea typeface="Open Sans"/>
                <a:cs typeface="Open Sans"/>
                <a:sym typeface="Open Sans"/>
              </a:rPr>
              <a:t> personnel (32 %), de </a:t>
            </a:r>
            <a:r>
              <a:rPr lang="en-US" sz="1999" dirty="0" err="1">
                <a:solidFill>
                  <a:srgbClr val="FFFFFF"/>
                </a:solidFill>
                <a:latin typeface="Open Sans"/>
                <a:ea typeface="Open Sans"/>
                <a:cs typeface="Open Sans"/>
                <a:sym typeface="Open Sans"/>
              </a:rPr>
              <a:t>l’isolement</a:t>
            </a:r>
            <a:r>
              <a:rPr lang="en-US" sz="1999" dirty="0">
                <a:solidFill>
                  <a:srgbClr val="FFFFFF"/>
                </a:solidFill>
                <a:latin typeface="Open Sans"/>
                <a:ea typeface="Open Sans"/>
                <a:cs typeface="Open Sans"/>
                <a:sym typeface="Open Sans"/>
              </a:rPr>
              <a:t> (31 %) et des </a:t>
            </a:r>
            <a:r>
              <a:rPr lang="en-US" sz="1999" u="sng" dirty="0" err="1">
                <a:solidFill>
                  <a:schemeClr val="bg1"/>
                </a:solidFill>
                <a:latin typeface="Open Sans"/>
                <a:ea typeface="Open Sans"/>
                <a:cs typeface="Open Sans"/>
                <a:sym typeface="Open Sans"/>
                <a:hlinkClick r:id="rId5" tooltip="https://www.ledevoir.com/changements-climatiques?rc_source=recirculation&amp;rc_medium=hyperlien&amp;rc_campaign=corps_texte">
                  <a:extLst>
                    <a:ext uri="{A12FA001-AC4F-418D-AE19-62706E023703}">
                      <ahyp:hlinkClr xmlns:ahyp="http://schemas.microsoft.com/office/drawing/2018/hyperlinkcolor" val="tx"/>
                    </a:ext>
                  </a:extLst>
                </a:hlinkClick>
              </a:rPr>
              <a:t>changements</a:t>
            </a:r>
            <a:r>
              <a:rPr lang="en-US" sz="1999" u="sng" dirty="0">
                <a:solidFill>
                  <a:schemeClr val="bg1"/>
                </a:solidFill>
                <a:latin typeface="Open Sans"/>
                <a:ea typeface="Open Sans"/>
                <a:cs typeface="Open Sans"/>
                <a:sym typeface="Open Sans"/>
                <a:hlinkClick r:id="rId5" tooltip="https://www.ledevoir.com/changements-climatiques?rc_source=recirculation&amp;rc_medium=hyperlien&amp;rc_campaign=corps_texte">
                  <a:extLst>
                    <a:ext uri="{A12FA001-AC4F-418D-AE19-62706E023703}">
                      <ahyp:hlinkClr xmlns:ahyp="http://schemas.microsoft.com/office/drawing/2018/hyperlinkcolor" val="tx"/>
                    </a:ext>
                  </a:extLst>
                </a:hlinkClick>
              </a:rPr>
              <a:t> </a:t>
            </a:r>
            <a:r>
              <a:rPr lang="en-US" sz="1999" u="sng" dirty="0" err="1">
                <a:solidFill>
                  <a:schemeClr val="bg1"/>
                </a:solidFill>
                <a:latin typeface="Open Sans"/>
                <a:ea typeface="Open Sans"/>
                <a:cs typeface="Open Sans"/>
                <a:sym typeface="Open Sans"/>
                <a:hlinkClick r:id="rId5" tooltip="https://www.ledevoir.com/changements-climatiques?rc_source=recirculation&amp;rc_medium=hyperlien&amp;rc_campaign=corps_texte">
                  <a:extLst>
                    <a:ext uri="{A12FA001-AC4F-418D-AE19-62706E023703}">
                      <ahyp:hlinkClr xmlns:ahyp="http://schemas.microsoft.com/office/drawing/2018/hyperlinkcolor" val="tx"/>
                    </a:ext>
                  </a:extLst>
                </a:hlinkClick>
              </a:rPr>
              <a:t>climatiques</a:t>
            </a:r>
            <a:r>
              <a:rPr lang="en-US" sz="1999" dirty="0">
                <a:solidFill>
                  <a:schemeClr val="bg1"/>
                </a:solidFill>
                <a:latin typeface="Open Sans"/>
                <a:ea typeface="Open Sans"/>
                <a:cs typeface="Open Sans"/>
                <a:sym typeface="Open Sans"/>
              </a:rPr>
              <a:t> </a:t>
            </a:r>
            <a:r>
              <a:rPr lang="en-US" sz="1999" dirty="0">
                <a:solidFill>
                  <a:srgbClr val="FFFFFF"/>
                </a:solidFill>
                <a:latin typeface="Open Sans"/>
                <a:ea typeface="Open Sans"/>
                <a:cs typeface="Open Sans"/>
                <a:sym typeface="Open Sans"/>
              </a:rPr>
              <a:t>(22 %).</a:t>
            </a:r>
          </a:p>
          <a:p>
            <a:pPr algn="just">
              <a:lnSpc>
                <a:spcPts val="2799"/>
              </a:lnSpc>
            </a:pPr>
            <a:endParaRPr lang="en-US" sz="1999" dirty="0">
              <a:solidFill>
                <a:srgbClr val="FFFFFF"/>
              </a:solidFill>
              <a:latin typeface="Open Sans"/>
              <a:ea typeface="Open Sans"/>
              <a:cs typeface="Open Sans"/>
              <a:sym typeface="Open Sans"/>
            </a:endParaRPr>
          </a:p>
          <a:p>
            <a:pPr algn="just">
              <a:lnSpc>
                <a:spcPts val="2799"/>
              </a:lnSpc>
            </a:pPr>
            <a:r>
              <a:rPr lang="en-US" sz="1999" dirty="0">
                <a:solidFill>
                  <a:srgbClr val="FFFFFF"/>
                </a:solidFill>
                <a:latin typeface="Open Sans"/>
                <a:ea typeface="Open Sans"/>
                <a:cs typeface="Open Sans"/>
                <a:sym typeface="Open Sans"/>
              </a:rPr>
              <a:t>Bien que le </a:t>
            </a:r>
            <a:r>
              <a:rPr lang="en-US" sz="1999" dirty="0" err="1">
                <a:solidFill>
                  <a:srgbClr val="FFFFFF"/>
                </a:solidFill>
                <a:latin typeface="Open Sans"/>
                <a:ea typeface="Open Sans"/>
                <a:cs typeface="Open Sans"/>
                <a:sym typeface="Open Sans"/>
              </a:rPr>
              <a:t>taux</a:t>
            </a:r>
            <a:r>
              <a:rPr lang="en-US" sz="1999" dirty="0">
                <a:solidFill>
                  <a:srgbClr val="FFFFFF"/>
                </a:solidFill>
                <a:latin typeface="Open Sans"/>
                <a:ea typeface="Open Sans"/>
                <a:cs typeface="Open Sans"/>
                <a:sym typeface="Open Sans"/>
              </a:rPr>
              <a:t> </a:t>
            </a:r>
            <a:r>
              <a:rPr lang="en-US" sz="1999" dirty="0" err="1">
                <a:solidFill>
                  <a:srgbClr val="FFFFFF"/>
                </a:solidFill>
                <a:latin typeface="Open Sans"/>
                <a:ea typeface="Open Sans"/>
                <a:cs typeface="Open Sans"/>
                <a:sym typeface="Open Sans"/>
              </a:rPr>
              <a:t>d’activité</a:t>
            </a:r>
            <a:r>
              <a:rPr lang="en-US" sz="1999" dirty="0">
                <a:solidFill>
                  <a:srgbClr val="FFFFFF"/>
                </a:solidFill>
                <a:latin typeface="Open Sans"/>
                <a:ea typeface="Open Sans"/>
                <a:cs typeface="Open Sans"/>
                <a:sym typeface="Open Sans"/>
              </a:rPr>
              <a:t> et </a:t>
            </a:r>
            <a:r>
              <a:rPr lang="en-US" sz="1999" dirty="0" err="1">
                <a:solidFill>
                  <a:srgbClr val="FFFFFF"/>
                </a:solidFill>
                <a:latin typeface="Open Sans"/>
                <a:ea typeface="Open Sans"/>
                <a:cs typeface="Open Sans"/>
                <a:sym typeface="Open Sans"/>
              </a:rPr>
              <a:t>d’emploi</a:t>
            </a:r>
            <a:r>
              <a:rPr lang="en-US" sz="1999" dirty="0">
                <a:solidFill>
                  <a:srgbClr val="FFFFFF"/>
                </a:solidFill>
                <a:latin typeface="Open Sans"/>
                <a:ea typeface="Open Sans"/>
                <a:cs typeface="Open Sans"/>
                <a:sym typeface="Open Sans"/>
              </a:rPr>
              <a:t> des jeunes </a:t>
            </a:r>
            <a:r>
              <a:rPr lang="en-US" sz="1999" dirty="0" err="1">
                <a:solidFill>
                  <a:srgbClr val="FFFFFF"/>
                </a:solidFill>
                <a:latin typeface="Open Sans"/>
                <a:ea typeface="Open Sans"/>
                <a:cs typeface="Open Sans"/>
                <a:sym typeface="Open Sans"/>
              </a:rPr>
              <a:t>ait</a:t>
            </a:r>
            <a:r>
              <a:rPr lang="en-US" sz="1999" dirty="0">
                <a:solidFill>
                  <a:srgbClr val="FFFFFF"/>
                </a:solidFill>
                <a:latin typeface="Open Sans"/>
                <a:ea typeface="Open Sans"/>
                <a:cs typeface="Open Sans"/>
                <a:sym typeface="Open Sans"/>
              </a:rPr>
              <a:t> </a:t>
            </a:r>
            <a:r>
              <a:rPr lang="en-US" sz="1999" dirty="0" err="1">
                <a:solidFill>
                  <a:srgbClr val="FFFFFF"/>
                </a:solidFill>
                <a:latin typeface="Open Sans"/>
                <a:ea typeface="Open Sans"/>
                <a:cs typeface="Open Sans"/>
                <a:sym typeface="Open Sans"/>
              </a:rPr>
              <a:t>augmenté</a:t>
            </a:r>
            <a:r>
              <a:rPr lang="en-US" sz="1999" dirty="0">
                <a:solidFill>
                  <a:srgbClr val="FFFFFF"/>
                </a:solidFill>
                <a:latin typeface="Open Sans"/>
                <a:ea typeface="Open Sans"/>
                <a:cs typeface="Open Sans"/>
                <a:sym typeface="Open Sans"/>
              </a:rPr>
              <a:t> </a:t>
            </a:r>
            <a:r>
              <a:rPr lang="en-US" sz="1999" dirty="0" err="1">
                <a:solidFill>
                  <a:srgbClr val="FFFFFF"/>
                </a:solidFill>
                <a:latin typeface="Open Sans"/>
                <a:ea typeface="Open Sans"/>
                <a:cs typeface="Open Sans"/>
                <a:sym typeface="Open Sans"/>
              </a:rPr>
              <a:t>depuis</a:t>
            </a:r>
            <a:r>
              <a:rPr lang="en-US" sz="1999" dirty="0">
                <a:solidFill>
                  <a:srgbClr val="FFFFFF"/>
                </a:solidFill>
                <a:latin typeface="Open Sans"/>
                <a:ea typeface="Open Sans"/>
                <a:cs typeface="Open Sans"/>
                <a:sym typeface="Open Sans"/>
              </a:rPr>
              <a:t> 1976, </a:t>
            </a:r>
            <a:r>
              <a:rPr lang="en-US" sz="1999" dirty="0" err="1">
                <a:solidFill>
                  <a:srgbClr val="FFFFFF"/>
                </a:solidFill>
                <a:latin typeface="Open Sans"/>
                <a:ea typeface="Open Sans"/>
                <a:cs typeface="Open Sans"/>
                <a:sym typeface="Open Sans"/>
              </a:rPr>
              <a:t>atteignant</a:t>
            </a:r>
            <a:r>
              <a:rPr lang="en-US" sz="1999" dirty="0">
                <a:solidFill>
                  <a:srgbClr val="FFFFFF"/>
                </a:solidFill>
                <a:latin typeface="Open Sans"/>
                <a:ea typeface="Open Sans"/>
                <a:cs typeface="Open Sans"/>
                <a:sym typeface="Open Sans"/>
              </a:rPr>
              <a:t> </a:t>
            </a:r>
            <a:r>
              <a:rPr lang="en-US" sz="1999" dirty="0" err="1">
                <a:solidFill>
                  <a:srgbClr val="FFFFFF"/>
                </a:solidFill>
                <a:latin typeface="Open Sans"/>
                <a:ea typeface="Open Sans"/>
                <a:cs typeface="Open Sans"/>
                <a:sym typeface="Open Sans"/>
              </a:rPr>
              <a:t>respectivement</a:t>
            </a:r>
            <a:r>
              <a:rPr lang="en-US" sz="1999" dirty="0">
                <a:solidFill>
                  <a:srgbClr val="FFFFFF"/>
                </a:solidFill>
                <a:latin typeface="Open Sans"/>
                <a:ea typeface="Open Sans"/>
                <a:cs typeface="Open Sans"/>
                <a:sym typeface="Open Sans"/>
              </a:rPr>
              <a:t> 80,9 % et 76,2 % </a:t>
            </a:r>
            <a:r>
              <a:rPr lang="en-US" sz="1999" dirty="0" err="1">
                <a:solidFill>
                  <a:srgbClr val="FFFFFF"/>
                </a:solidFill>
                <a:latin typeface="Open Sans"/>
                <a:ea typeface="Open Sans"/>
                <a:cs typeface="Open Sans"/>
                <a:sym typeface="Open Sans"/>
              </a:rPr>
              <a:t>en</a:t>
            </a:r>
            <a:r>
              <a:rPr lang="en-US" sz="1999" dirty="0">
                <a:solidFill>
                  <a:srgbClr val="FFFFFF"/>
                </a:solidFill>
                <a:latin typeface="Open Sans"/>
                <a:ea typeface="Open Sans"/>
                <a:cs typeface="Open Sans"/>
                <a:sym typeface="Open Sans"/>
              </a:rPr>
              <a:t> 2023, les jeunes </a:t>
            </a:r>
            <a:r>
              <a:rPr lang="en-US" sz="1999" dirty="0" err="1">
                <a:solidFill>
                  <a:srgbClr val="FFFFFF"/>
                </a:solidFill>
                <a:latin typeface="Open Sans"/>
                <a:ea typeface="Open Sans"/>
                <a:cs typeface="Open Sans"/>
                <a:sym typeface="Open Sans"/>
              </a:rPr>
              <a:t>demeurent</a:t>
            </a:r>
            <a:r>
              <a:rPr lang="en-US" sz="1999" dirty="0">
                <a:solidFill>
                  <a:srgbClr val="FFFFFF"/>
                </a:solidFill>
                <a:latin typeface="Open Sans"/>
                <a:ea typeface="Open Sans"/>
                <a:cs typeface="Open Sans"/>
                <a:sym typeface="Open Sans"/>
              </a:rPr>
              <a:t> </a:t>
            </a:r>
            <a:r>
              <a:rPr lang="en-US" sz="1999" dirty="0" err="1">
                <a:solidFill>
                  <a:srgbClr val="FFFFFF"/>
                </a:solidFill>
                <a:latin typeface="Open Sans"/>
                <a:ea typeface="Open Sans"/>
                <a:cs typeface="Open Sans"/>
                <a:sym typeface="Open Sans"/>
              </a:rPr>
              <a:t>concentrés</a:t>
            </a:r>
            <a:r>
              <a:rPr lang="en-US" sz="1999" dirty="0">
                <a:solidFill>
                  <a:srgbClr val="FFFFFF"/>
                </a:solidFill>
                <a:latin typeface="Open Sans"/>
                <a:ea typeface="Open Sans"/>
                <a:cs typeface="Open Sans"/>
                <a:sym typeface="Open Sans"/>
              </a:rPr>
              <a:t> dans des </a:t>
            </a:r>
            <a:r>
              <a:rPr lang="en-US" sz="1999" dirty="0" err="1">
                <a:solidFill>
                  <a:srgbClr val="FFFFFF"/>
                </a:solidFill>
                <a:latin typeface="Open Sans"/>
                <a:ea typeface="Open Sans"/>
                <a:cs typeface="Open Sans"/>
                <a:sym typeface="Open Sans"/>
              </a:rPr>
              <a:t>emplois</a:t>
            </a:r>
            <a:r>
              <a:rPr lang="en-US" sz="1999" dirty="0">
                <a:solidFill>
                  <a:srgbClr val="FFFFFF"/>
                </a:solidFill>
                <a:latin typeface="Open Sans"/>
                <a:ea typeface="Open Sans"/>
                <a:cs typeface="Open Sans"/>
                <a:sym typeface="Open Sans"/>
              </a:rPr>
              <a:t> </a:t>
            </a:r>
            <a:r>
              <a:rPr lang="en-US" sz="1999" dirty="0" err="1">
                <a:solidFill>
                  <a:srgbClr val="FFFFFF"/>
                </a:solidFill>
                <a:latin typeface="Open Sans"/>
                <a:ea typeface="Open Sans"/>
                <a:cs typeface="Open Sans"/>
                <a:sym typeface="Open Sans"/>
              </a:rPr>
              <a:t>moins</a:t>
            </a:r>
            <a:r>
              <a:rPr lang="en-US" sz="1999" dirty="0">
                <a:solidFill>
                  <a:srgbClr val="FFFFFF"/>
                </a:solidFill>
                <a:latin typeface="Open Sans"/>
                <a:ea typeface="Open Sans"/>
                <a:cs typeface="Open Sans"/>
                <a:sym typeface="Open Sans"/>
              </a:rPr>
              <a:t> bien </a:t>
            </a:r>
            <a:r>
              <a:rPr lang="en-US" sz="1999" dirty="0" err="1">
                <a:solidFill>
                  <a:srgbClr val="FFFFFF"/>
                </a:solidFill>
                <a:latin typeface="Open Sans"/>
                <a:ea typeface="Open Sans"/>
                <a:cs typeface="Open Sans"/>
                <a:sym typeface="Open Sans"/>
              </a:rPr>
              <a:t>rémunérés</a:t>
            </a:r>
            <a:r>
              <a:rPr lang="en-US" sz="1999" dirty="0">
                <a:solidFill>
                  <a:srgbClr val="FFFFFF"/>
                </a:solidFill>
                <a:latin typeface="Open Sans"/>
                <a:ea typeface="Open Sans"/>
                <a:cs typeface="Open Sans"/>
                <a:sym typeface="Open Sans"/>
              </a:rPr>
              <a:t>. En 2023, 56 % des jeunes de 15 à 34 </a:t>
            </a:r>
            <a:r>
              <a:rPr lang="en-US" sz="1999" dirty="0" err="1">
                <a:solidFill>
                  <a:srgbClr val="FFFFFF"/>
                </a:solidFill>
                <a:latin typeface="Open Sans"/>
                <a:ea typeface="Open Sans"/>
                <a:cs typeface="Open Sans"/>
                <a:sym typeface="Open Sans"/>
              </a:rPr>
              <a:t>ans</a:t>
            </a:r>
            <a:r>
              <a:rPr lang="en-US" sz="1999" dirty="0">
                <a:solidFill>
                  <a:srgbClr val="FFFFFF"/>
                </a:solidFill>
                <a:latin typeface="Open Sans"/>
                <a:ea typeface="Open Sans"/>
                <a:cs typeface="Open Sans"/>
                <a:sym typeface="Open Sans"/>
              </a:rPr>
              <a:t> </a:t>
            </a:r>
            <a:r>
              <a:rPr lang="en-US" sz="1999" dirty="0" err="1">
                <a:solidFill>
                  <a:srgbClr val="FFFFFF"/>
                </a:solidFill>
                <a:latin typeface="Open Sans"/>
                <a:ea typeface="Open Sans"/>
                <a:cs typeface="Open Sans"/>
                <a:sym typeface="Open Sans"/>
              </a:rPr>
              <a:t>gagnaient</a:t>
            </a:r>
            <a:r>
              <a:rPr lang="en-US" sz="1999" dirty="0">
                <a:solidFill>
                  <a:srgbClr val="FFFFFF"/>
                </a:solidFill>
                <a:latin typeface="Open Sans"/>
                <a:ea typeface="Open Sans"/>
                <a:cs typeface="Open Sans"/>
                <a:sym typeface="Open Sans"/>
              </a:rPr>
              <a:t> </a:t>
            </a:r>
            <a:r>
              <a:rPr lang="en-US" sz="1999" dirty="0" err="1">
                <a:solidFill>
                  <a:srgbClr val="FFFFFF"/>
                </a:solidFill>
                <a:latin typeface="Open Sans"/>
                <a:ea typeface="Open Sans"/>
                <a:cs typeface="Open Sans"/>
                <a:sym typeface="Open Sans"/>
              </a:rPr>
              <a:t>moins</a:t>
            </a:r>
            <a:r>
              <a:rPr lang="en-US" sz="1999" dirty="0">
                <a:solidFill>
                  <a:srgbClr val="FFFFFF"/>
                </a:solidFill>
                <a:latin typeface="Open Sans"/>
                <a:ea typeface="Open Sans"/>
                <a:cs typeface="Open Sans"/>
                <a:sym typeface="Open Sans"/>
              </a:rPr>
              <a:t> de 25 $ </a:t>
            </a:r>
            <a:r>
              <a:rPr lang="en-US" sz="1999" dirty="0" err="1">
                <a:solidFill>
                  <a:srgbClr val="FFFFFF"/>
                </a:solidFill>
                <a:latin typeface="Open Sans"/>
                <a:ea typeface="Open Sans"/>
                <a:cs typeface="Open Sans"/>
                <a:sym typeface="Open Sans"/>
              </a:rPr>
              <a:t>l’heure</a:t>
            </a:r>
            <a:r>
              <a:rPr lang="en-US" sz="1999" dirty="0">
                <a:solidFill>
                  <a:srgbClr val="FFFFFF"/>
                </a:solidFill>
                <a:latin typeface="Open Sans"/>
                <a:ea typeface="Open Sans"/>
                <a:cs typeface="Open Sans"/>
                <a:sym typeface="Open Sans"/>
              </a:rPr>
              <a:t>.</a:t>
            </a:r>
          </a:p>
        </p:txBody>
      </p:sp>
      <p:sp>
        <p:nvSpPr>
          <p:cNvPr id="8" name="Freeform 8"/>
          <p:cNvSpPr/>
          <p:nvPr/>
        </p:nvSpPr>
        <p:spPr>
          <a:xfrm>
            <a:off x="14955645" y="568716"/>
            <a:ext cx="2303655" cy="2260462"/>
          </a:xfrm>
          <a:custGeom>
            <a:avLst/>
            <a:gdLst/>
            <a:ahLst/>
            <a:cxnLst/>
            <a:rect l="l" t="t" r="r" b="b"/>
            <a:pathLst>
              <a:path w="2303655" h="2260462">
                <a:moveTo>
                  <a:pt x="0" y="0"/>
                </a:moveTo>
                <a:lnTo>
                  <a:pt x="2303655" y="0"/>
                </a:lnTo>
                <a:lnTo>
                  <a:pt x="2303655" y="2260462"/>
                </a:lnTo>
                <a:lnTo>
                  <a:pt x="0" y="226046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fr-FR"/>
          </a:p>
        </p:txBody>
      </p:sp>
      <p:grpSp>
        <p:nvGrpSpPr>
          <p:cNvPr id="3" name="Group 3"/>
          <p:cNvGrpSpPr/>
          <p:nvPr/>
        </p:nvGrpSpPr>
        <p:grpSpPr>
          <a:xfrm>
            <a:off x="0" y="0"/>
            <a:ext cx="18288000" cy="10287000"/>
            <a:chOff x="0" y="0"/>
            <a:chExt cx="7224889" cy="4064000"/>
          </a:xfrm>
        </p:grpSpPr>
        <p:sp>
          <p:nvSpPr>
            <p:cNvPr id="4" name="Freeform 4"/>
            <p:cNvSpPr/>
            <p:nvPr/>
          </p:nvSpPr>
          <p:spPr>
            <a:xfrm>
              <a:off x="0" y="0"/>
              <a:ext cx="7224889" cy="4064000"/>
            </a:xfrm>
            <a:custGeom>
              <a:avLst/>
              <a:gdLst/>
              <a:ahLst/>
              <a:cxnLst/>
              <a:rect l="l" t="t" r="r" b="b"/>
              <a:pathLst>
                <a:path w="7224889" h="4064000">
                  <a:moveTo>
                    <a:pt x="0" y="0"/>
                  </a:moveTo>
                  <a:lnTo>
                    <a:pt x="7224889" y="0"/>
                  </a:lnTo>
                  <a:lnTo>
                    <a:pt x="7224889" y="4064000"/>
                  </a:lnTo>
                  <a:lnTo>
                    <a:pt x="0" y="4064000"/>
                  </a:lnTo>
                  <a:close/>
                </a:path>
              </a:pathLst>
            </a:custGeom>
            <a:solidFill>
              <a:srgbClr val="29295C">
                <a:alpha val="96863"/>
              </a:srgbClr>
            </a:solidFill>
          </p:spPr>
          <p:txBody>
            <a:bodyPr/>
            <a:lstStyle/>
            <a:p>
              <a:endParaRPr lang="fr-FR"/>
            </a:p>
          </p:txBody>
        </p:sp>
        <p:sp>
          <p:nvSpPr>
            <p:cNvPr id="5" name="TextBox 5"/>
            <p:cNvSpPr txBox="1"/>
            <p:nvPr/>
          </p:nvSpPr>
          <p:spPr>
            <a:xfrm>
              <a:off x="0" y="-38100"/>
              <a:ext cx="7224889" cy="4102100"/>
            </a:xfrm>
            <a:prstGeom prst="rect">
              <a:avLst/>
            </a:prstGeom>
          </p:spPr>
          <p:txBody>
            <a:bodyPr lIns="50800" tIns="50800" rIns="50800" bIns="50800" rtlCol="0" anchor="ctr"/>
            <a:lstStyle/>
            <a:p>
              <a:pPr algn="ctr">
                <a:lnSpc>
                  <a:spcPts val="1819"/>
                </a:lnSpc>
                <a:spcBef>
                  <a:spcPct val="0"/>
                </a:spcBef>
              </a:pPr>
              <a:endParaRPr/>
            </a:p>
          </p:txBody>
        </p:sp>
      </p:grpSp>
      <p:sp>
        <p:nvSpPr>
          <p:cNvPr id="6" name="TextBox 6"/>
          <p:cNvSpPr txBox="1"/>
          <p:nvPr/>
        </p:nvSpPr>
        <p:spPr>
          <a:xfrm>
            <a:off x="1028700" y="885825"/>
            <a:ext cx="16230600" cy="901700"/>
          </a:xfrm>
          <a:prstGeom prst="rect">
            <a:avLst/>
          </a:prstGeom>
        </p:spPr>
        <p:txBody>
          <a:bodyPr lIns="0" tIns="0" rIns="0" bIns="0" rtlCol="0" anchor="t">
            <a:spAutoFit/>
          </a:bodyPr>
          <a:lstStyle/>
          <a:p>
            <a:pPr algn="l">
              <a:lnSpc>
                <a:spcPts val="7000"/>
              </a:lnSpc>
            </a:pPr>
            <a:r>
              <a:rPr lang="en-US" sz="5000" b="1">
                <a:solidFill>
                  <a:srgbClr val="FFFFFF"/>
                </a:solidFill>
                <a:latin typeface="Poppins Bold"/>
                <a:ea typeface="Poppins Bold"/>
                <a:cs typeface="Poppins Bold"/>
                <a:sym typeface="Poppins Bold"/>
              </a:rPr>
              <a:t>De la parole à l’action !</a:t>
            </a:r>
          </a:p>
        </p:txBody>
      </p:sp>
      <p:grpSp>
        <p:nvGrpSpPr>
          <p:cNvPr id="7" name="Group 7"/>
          <p:cNvGrpSpPr/>
          <p:nvPr/>
        </p:nvGrpSpPr>
        <p:grpSpPr>
          <a:xfrm>
            <a:off x="1028700" y="2533526"/>
            <a:ext cx="16230600" cy="6496607"/>
            <a:chOff x="0" y="0"/>
            <a:chExt cx="4274726" cy="1711041"/>
          </a:xfrm>
        </p:grpSpPr>
        <p:sp>
          <p:nvSpPr>
            <p:cNvPr id="8" name="Freeform 8"/>
            <p:cNvSpPr/>
            <p:nvPr/>
          </p:nvSpPr>
          <p:spPr>
            <a:xfrm>
              <a:off x="0" y="0"/>
              <a:ext cx="4274726" cy="1711041"/>
            </a:xfrm>
            <a:custGeom>
              <a:avLst/>
              <a:gdLst/>
              <a:ahLst/>
              <a:cxnLst/>
              <a:rect l="l" t="t" r="r" b="b"/>
              <a:pathLst>
                <a:path w="4274726" h="1711041">
                  <a:moveTo>
                    <a:pt x="10494" y="0"/>
                  </a:moveTo>
                  <a:lnTo>
                    <a:pt x="4264232" y="0"/>
                  </a:lnTo>
                  <a:cubicBezTo>
                    <a:pt x="4270028" y="0"/>
                    <a:pt x="4274726" y="4698"/>
                    <a:pt x="4274726" y="10494"/>
                  </a:cubicBezTo>
                  <a:lnTo>
                    <a:pt x="4274726" y="1700547"/>
                  </a:lnTo>
                  <a:cubicBezTo>
                    <a:pt x="4274726" y="1703330"/>
                    <a:pt x="4273620" y="1705999"/>
                    <a:pt x="4271652" y="1707967"/>
                  </a:cubicBezTo>
                  <a:cubicBezTo>
                    <a:pt x="4269684" y="1709935"/>
                    <a:pt x="4267015" y="1711041"/>
                    <a:pt x="4264232" y="1711041"/>
                  </a:cubicBezTo>
                  <a:lnTo>
                    <a:pt x="10494" y="1711041"/>
                  </a:lnTo>
                  <a:cubicBezTo>
                    <a:pt x="4698" y="1711041"/>
                    <a:pt x="0" y="1706342"/>
                    <a:pt x="0" y="1700547"/>
                  </a:cubicBezTo>
                  <a:lnTo>
                    <a:pt x="0" y="10494"/>
                  </a:lnTo>
                  <a:cubicBezTo>
                    <a:pt x="0" y="4698"/>
                    <a:pt x="4698" y="0"/>
                    <a:pt x="10494" y="0"/>
                  </a:cubicBezTo>
                  <a:close/>
                </a:path>
              </a:pathLst>
            </a:custGeom>
            <a:solidFill>
              <a:srgbClr val="009EB3"/>
            </a:solidFill>
          </p:spPr>
          <p:txBody>
            <a:bodyPr/>
            <a:lstStyle/>
            <a:p>
              <a:endParaRPr lang="fr-FR"/>
            </a:p>
          </p:txBody>
        </p:sp>
        <p:sp>
          <p:nvSpPr>
            <p:cNvPr id="9" name="TextBox 9"/>
            <p:cNvSpPr txBox="1"/>
            <p:nvPr/>
          </p:nvSpPr>
          <p:spPr>
            <a:xfrm>
              <a:off x="0" y="-38100"/>
              <a:ext cx="4274726" cy="1749141"/>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1240036" y="5901170"/>
            <a:ext cx="3263586" cy="3128963"/>
          </a:xfrm>
          <a:custGeom>
            <a:avLst/>
            <a:gdLst/>
            <a:ahLst/>
            <a:cxnLst/>
            <a:rect l="l" t="t" r="r" b="b"/>
            <a:pathLst>
              <a:path w="3263586" h="3128963">
                <a:moveTo>
                  <a:pt x="0" y="0"/>
                </a:moveTo>
                <a:lnTo>
                  <a:pt x="3263586" y="0"/>
                </a:lnTo>
                <a:lnTo>
                  <a:pt x="3263586" y="3128963"/>
                </a:lnTo>
                <a:lnTo>
                  <a:pt x="0" y="3128963"/>
                </a:lnTo>
                <a:lnTo>
                  <a:pt x="0" y="0"/>
                </a:lnTo>
                <a:close/>
              </a:path>
            </a:pathLst>
          </a:custGeom>
          <a:blipFill>
            <a:blip r:embed="rId4"/>
            <a:stretch>
              <a:fillRect/>
            </a:stretch>
          </a:blipFill>
        </p:spPr>
        <p:txBody>
          <a:bodyPr/>
          <a:lstStyle/>
          <a:p>
            <a:endParaRPr lang="fr-FR"/>
          </a:p>
        </p:txBody>
      </p:sp>
      <p:sp>
        <p:nvSpPr>
          <p:cNvPr id="11" name="TextBox 11"/>
          <p:cNvSpPr txBox="1"/>
          <p:nvPr/>
        </p:nvSpPr>
        <p:spPr>
          <a:xfrm>
            <a:off x="5035077" y="4373717"/>
            <a:ext cx="11530089" cy="2673350"/>
          </a:xfrm>
          <a:prstGeom prst="rect">
            <a:avLst/>
          </a:prstGeom>
        </p:spPr>
        <p:txBody>
          <a:bodyPr lIns="0" tIns="0" rIns="0" bIns="0" rtlCol="0" anchor="t">
            <a:spAutoFit/>
          </a:bodyPr>
          <a:lstStyle/>
          <a:p>
            <a:pPr algn="just">
              <a:lnSpc>
                <a:spcPts val="7000"/>
              </a:lnSpc>
            </a:pPr>
            <a:r>
              <a:rPr lang="en-US" sz="5000" b="1">
                <a:solidFill>
                  <a:srgbClr val="FFFFFF"/>
                </a:solidFill>
                <a:latin typeface="Poppins Bold"/>
                <a:ea typeface="Poppins Bold"/>
                <a:cs typeface="Poppins Bold"/>
                <a:sym typeface="Poppins Bold"/>
              </a:rPr>
              <a:t>Quel est notre pouvoir d’action en tant que représentants syndicaux ?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fr-FR"/>
          </a:p>
        </p:txBody>
      </p:sp>
      <p:grpSp>
        <p:nvGrpSpPr>
          <p:cNvPr id="3" name="Group 3"/>
          <p:cNvGrpSpPr/>
          <p:nvPr/>
        </p:nvGrpSpPr>
        <p:grpSpPr>
          <a:xfrm>
            <a:off x="0" y="0"/>
            <a:ext cx="18288000" cy="10287000"/>
            <a:chOff x="0" y="0"/>
            <a:chExt cx="7224889" cy="4064000"/>
          </a:xfrm>
        </p:grpSpPr>
        <p:sp>
          <p:nvSpPr>
            <p:cNvPr id="4" name="Freeform 4"/>
            <p:cNvSpPr/>
            <p:nvPr/>
          </p:nvSpPr>
          <p:spPr>
            <a:xfrm>
              <a:off x="0" y="0"/>
              <a:ext cx="7224889" cy="4064000"/>
            </a:xfrm>
            <a:custGeom>
              <a:avLst/>
              <a:gdLst/>
              <a:ahLst/>
              <a:cxnLst/>
              <a:rect l="l" t="t" r="r" b="b"/>
              <a:pathLst>
                <a:path w="7224889" h="4064000">
                  <a:moveTo>
                    <a:pt x="0" y="0"/>
                  </a:moveTo>
                  <a:lnTo>
                    <a:pt x="7224889" y="0"/>
                  </a:lnTo>
                  <a:lnTo>
                    <a:pt x="7224889" y="4064000"/>
                  </a:lnTo>
                  <a:lnTo>
                    <a:pt x="0" y="4064000"/>
                  </a:lnTo>
                  <a:close/>
                </a:path>
              </a:pathLst>
            </a:custGeom>
            <a:solidFill>
              <a:srgbClr val="29295C">
                <a:alpha val="96863"/>
              </a:srgbClr>
            </a:solidFill>
          </p:spPr>
          <p:txBody>
            <a:bodyPr/>
            <a:lstStyle/>
            <a:p>
              <a:endParaRPr lang="fr-FR"/>
            </a:p>
          </p:txBody>
        </p:sp>
        <p:sp>
          <p:nvSpPr>
            <p:cNvPr id="5" name="TextBox 5"/>
            <p:cNvSpPr txBox="1"/>
            <p:nvPr/>
          </p:nvSpPr>
          <p:spPr>
            <a:xfrm>
              <a:off x="0" y="-38100"/>
              <a:ext cx="7224889" cy="4102100"/>
            </a:xfrm>
            <a:prstGeom prst="rect">
              <a:avLst/>
            </a:prstGeom>
          </p:spPr>
          <p:txBody>
            <a:bodyPr lIns="50800" tIns="50800" rIns="50800" bIns="50800" rtlCol="0" anchor="ctr"/>
            <a:lstStyle/>
            <a:p>
              <a:pPr algn="ctr">
                <a:lnSpc>
                  <a:spcPts val="1819"/>
                </a:lnSpc>
                <a:spcBef>
                  <a:spcPct val="0"/>
                </a:spcBef>
              </a:pPr>
              <a:endParaRPr/>
            </a:p>
          </p:txBody>
        </p:sp>
      </p:grpSp>
      <p:sp>
        <p:nvSpPr>
          <p:cNvPr id="6" name="TextBox 6"/>
          <p:cNvSpPr txBox="1"/>
          <p:nvPr/>
        </p:nvSpPr>
        <p:spPr>
          <a:xfrm>
            <a:off x="1028700" y="885825"/>
            <a:ext cx="16230600" cy="901700"/>
          </a:xfrm>
          <a:prstGeom prst="rect">
            <a:avLst/>
          </a:prstGeom>
        </p:spPr>
        <p:txBody>
          <a:bodyPr lIns="0" tIns="0" rIns="0" bIns="0" rtlCol="0" anchor="t">
            <a:spAutoFit/>
          </a:bodyPr>
          <a:lstStyle/>
          <a:p>
            <a:pPr algn="l">
              <a:lnSpc>
                <a:spcPts val="7000"/>
              </a:lnSpc>
            </a:pPr>
            <a:r>
              <a:rPr lang="en-US" sz="5000" b="1">
                <a:solidFill>
                  <a:srgbClr val="FFFFFF"/>
                </a:solidFill>
                <a:latin typeface="Poppins Bold"/>
                <a:ea typeface="Poppins Bold"/>
                <a:cs typeface="Poppins Bold"/>
                <a:sym typeface="Poppins Bold"/>
              </a:rPr>
              <a:t>De la parole à l’action !</a:t>
            </a:r>
          </a:p>
        </p:txBody>
      </p:sp>
      <p:grpSp>
        <p:nvGrpSpPr>
          <p:cNvPr id="7" name="Group 7"/>
          <p:cNvGrpSpPr/>
          <p:nvPr/>
        </p:nvGrpSpPr>
        <p:grpSpPr>
          <a:xfrm>
            <a:off x="1028700" y="2533526"/>
            <a:ext cx="16230600" cy="6496607"/>
            <a:chOff x="0" y="0"/>
            <a:chExt cx="4274726" cy="1711041"/>
          </a:xfrm>
        </p:grpSpPr>
        <p:sp>
          <p:nvSpPr>
            <p:cNvPr id="8" name="Freeform 8"/>
            <p:cNvSpPr/>
            <p:nvPr/>
          </p:nvSpPr>
          <p:spPr>
            <a:xfrm>
              <a:off x="0" y="0"/>
              <a:ext cx="4274726" cy="1711041"/>
            </a:xfrm>
            <a:custGeom>
              <a:avLst/>
              <a:gdLst/>
              <a:ahLst/>
              <a:cxnLst/>
              <a:rect l="l" t="t" r="r" b="b"/>
              <a:pathLst>
                <a:path w="4274726" h="1711041">
                  <a:moveTo>
                    <a:pt x="10494" y="0"/>
                  </a:moveTo>
                  <a:lnTo>
                    <a:pt x="4264232" y="0"/>
                  </a:lnTo>
                  <a:cubicBezTo>
                    <a:pt x="4270028" y="0"/>
                    <a:pt x="4274726" y="4698"/>
                    <a:pt x="4274726" y="10494"/>
                  </a:cubicBezTo>
                  <a:lnTo>
                    <a:pt x="4274726" y="1700547"/>
                  </a:lnTo>
                  <a:cubicBezTo>
                    <a:pt x="4274726" y="1703330"/>
                    <a:pt x="4273620" y="1705999"/>
                    <a:pt x="4271652" y="1707967"/>
                  </a:cubicBezTo>
                  <a:cubicBezTo>
                    <a:pt x="4269684" y="1709935"/>
                    <a:pt x="4267015" y="1711041"/>
                    <a:pt x="4264232" y="1711041"/>
                  </a:cubicBezTo>
                  <a:lnTo>
                    <a:pt x="10494" y="1711041"/>
                  </a:lnTo>
                  <a:cubicBezTo>
                    <a:pt x="4698" y="1711041"/>
                    <a:pt x="0" y="1706342"/>
                    <a:pt x="0" y="1700547"/>
                  </a:cubicBezTo>
                  <a:lnTo>
                    <a:pt x="0" y="10494"/>
                  </a:lnTo>
                  <a:cubicBezTo>
                    <a:pt x="0" y="4698"/>
                    <a:pt x="4698" y="0"/>
                    <a:pt x="10494" y="0"/>
                  </a:cubicBezTo>
                  <a:close/>
                </a:path>
              </a:pathLst>
            </a:custGeom>
            <a:solidFill>
              <a:srgbClr val="009EB3"/>
            </a:solidFill>
          </p:spPr>
          <p:txBody>
            <a:bodyPr/>
            <a:lstStyle/>
            <a:p>
              <a:endParaRPr lang="fr-FR"/>
            </a:p>
          </p:txBody>
        </p:sp>
        <p:sp>
          <p:nvSpPr>
            <p:cNvPr id="9" name="TextBox 9"/>
            <p:cNvSpPr txBox="1"/>
            <p:nvPr/>
          </p:nvSpPr>
          <p:spPr>
            <a:xfrm>
              <a:off x="0" y="-38100"/>
              <a:ext cx="4274726" cy="1749141"/>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1240036" y="5901170"/>
            <a:ext cx="3263586" cy="3128963"/>
          </a:xfrm>
          <a:custGeom>
            <a:avLst/>
            <a:gdLst/>
            <a:ahLst/>
            <a:cxnLst/>
            <a:rect l="l" t="t" r="r" b="b"/>
            <a:pathLst>
              <a:path w="3263586" h="3128963">
                <a:moveTo>
                  <a:pt x="0" y="0"/>
                </a:moveTo>
                <a:lnTo>
                  <a:pt x="3263586" y="0"/>
                </a:lnTo>
                <a:lnTo>
                  <a:pt x="3263586" y="3128963"/>
                </a:lnTo>
                <a:lnTo>
                  <a:pt x="0" y="3128963"/>
                </a:lnTo>
                <a:lnTo>
                  <a:pt x="0" y="0"/>
                </a:lnTo>
                <a:close/>
              </a:path>
            </a:pathLst>
          </a:custGeom>
          <a:blipFill>
            <a:blip r:embed="rId4"/>
            <a:stretch>
              <a:fillRect/>
            </a:stretch>
          </a:blipFill>
        </p:spPr>
        <p:txBody>
          <a:bodyPr/>
          <a:lstStyle/>
          <a:p>
            <a:endParaRPr lang="fr-FR"/>
          </a:p>
        </p:txBody>
      </p:sp>
      <p:sp>
        <p:nvSpPr>
          <p:cNvPr id="11" name="TextBox 11"/>
          <p:cNvSpPr txBox="1"/>
          <p:nvPr/>
        </p:nvSpPr>
        <p:spPr>
          <a:xfrm>
            <a:off x="5035077" y="4050145"/>
            <a:ext cx="11530089" cy="3559175"/>
          </a:xfrm>
          <a:prstGeom prst="rect">
            <a:avLst/>
          </a:prstGeom>
        </p:spPr>
        <p:txBody>
          <a:bodyPr lIns="0" tIns="0" rIns="0" bIns="0" rtlCol="0" anchor="t">
            <a:spAutoFit/>
          </a:bodyPr>
          <a:lstStyle/>
          <a:p>
            <a:pPr algn="just">
              <a:lnSpc>
                <a:spcPts val="7000"/>
              </a:lnSpc>
            </a:pPr>
            <a:r>
              <a:rPr lang="en-US" sz="5000" b="1">
                <a:solidFill>
                  <a:srgbClr val="FFFFFF"/>
                </a:solidFill>
                <a:latin typeface="Poppins Bold"/>
                <a:ea typeface="Poppins Bold"/>
                <a:cs typeface="Poppins Bold"/>
                <a:sym typeface="Poppins Bold"/>
              </a:rPr>
              <a:t>Quelles propositions pourrions-nous développer dans le cadre des plateformes de revendications électorales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fr-FR"/>
          </a:p>
        </p:txBody>
      </p:sp>
      <p:grpSp>
        <p:nvGrpSpPr>
          <p:cNvPr id="3" name="Group 3"/>
          <p:cNvGrpSpPr/>
          <p:nvPr/>
        </p:nvGrpSpPr>
        <p:grpSpPr>
          <a:xfrm>
            <a:off x="0" y="0"/>
            <a:ext cx="18288000" cy="10287000"/>
            <a:chOff x="0" y="0"/>
            <a:chExt cx="7224889" cy="4064000"/>
          </a:xfrm>
        </p:grpSpPr>
        <p:sp>
          <p:nvSpPr>
            <p:cNvPr id="4" name="Freeform 4"/>
            <p:cNvSpPr/>
            <p:nvPr/>
          </p:nvSpPr>
          <p:spPr>
            <a:xfrm>
              <a:off x="0" y="0"/>
              <a:ext cx="7224889" cy="4064000"/>
            </a:xfrm>
            <a:custGeom>
              <a:avLst/>
              <a:gdLst/>
              <a:ahLst/>
              <a:cxnLst/>
              <a:rect l="l" t="t" r="r" b="b"/>
              <a:pathLst>
                <a:path w="7224889" h="4064000">
                  <a:moveTo>
                    <a:pt x="0" y="0"/>
                  </a:moveTo>
                  <a:lnTo>
                    <a:pt x="7224889" y="0"/>
                  </a:lnTo>
                  <a:lnTo>
                    <a:pt x="7224889" y="4064000"/>
                  </a:lnTo>
                  <a:lnTo>
                    <a:pt x="0" y="4064000"/>
                  </a:lnTo>
                  <a:close/>
                </a:path>
              </a:pathLst>
            </a:custGeom>
            <a:solidFill>
              <a:srgbClr val="29295C">
                <a:alpha val="96863"/>
              </a:srgbClr>
            </a:solidFill>
          </p:spPr>
          <p:txBody>
            <a:bodyPr/>
            <a:lstStyle/>
            <a:p>
              <a:endParaRPr lang="fr-FR"/>
            </a:p>
          </p:txBody>
        </p:sp>
        <p:sp>
          <p:nvSpPr>
            <p:cNvPr id="5" name="TextBox 5"/>
            <p:cNvSpPr txBox="1"/>
            <p:nvPr/>
          </p:nvSpPr>
          <p:spPr>
            <a:xfrm>
              <a:off x="0" y="-38100"/>
              <a:ext cx="7224889" cy="4102100"/>
            </a:xfrm>
            <a:prstGeom prst="rect">
              <a:avLst/>
            </a:prstGeom>
          </p:spPr>
          <p:txBody>
            <a:bodyPr lIns="50800" tIns="50800" rIns="50800" bIns="50800" rtlCol="0" anchor="ctr"/>
            <a:lstStyle/>
            <a:p>
              <a:pPr algn="ctr">
                <a:lnSpc>
                  <a:spcPts val="1819"/>
                </a:lnSpc>
                <a:spcBef>
                  <a:spcPct val="0"/>
                </a:spcBef>
              </a:pPr>
              <a:endParaRPr/>
            </a:p>
          </p:txBody>
        </p:sp>
      </p:grpSp>
      <p:sp>
        <p:nvSpPr>
          <p:cNvPr id="6" name="Freeform 6"/>
          <p:cNvSpPr/>
          <p:nvPr/>
        </p:nvSpPr>
        <p:spPr>
          <a:xfrm rot="9568812">
            <a:off x="12260546" y="-1787918"/>
            <a:ext cx="6439144" cy="6846048"/>
          </a:xfrm>
          <a:custGeom>
            <a:avLst/>
            <a:gdLst/>
            <a:ahLst/>
            <a:cxnLst/>
            <a:rect l="l" t="t" r="r" b="b"/>
            <a:pathLst>
              <a:path w="6439144" h="6846048">
                <a:moveTo>
                  <a:pt x="0" y="0"/>
                </a:moveTo>
                <a:lnTo>
                  <a:pt x="6439144" y="0"/>
                </a:lnTo>
                <a:lnTo>
                  <a:pt x="6439144" y="6846048"/>
                </a:lnTo>
                <a:lnTo>
                  <a:pt x="0" y="6846048"/>
                </a:lnTo>
                <a:lnTo>
                  <a:pt x="0" y="0"/>
                </a:lnTo>
                <a:close/>
              </a:path>
            </a:pathLst>
          </a:custGeom>
          <a:blipFill>
            <a:blip>
              <a:extLst>
                <a:ext uri="{96DAC541-7B7A-43D3-8B79-37D633B846F1}">
                  <asvg:svgBlip xmlns:asvg="http://schemas.microsoft.com/office/drawing/2016/SVG/main" r:embed="rId3"/>
                </a:ext>
              </a:extLst>
            </a:blip>
            <a:stretch>
              <a:fillRect l="-10198" t="-76" r="-6197" b="-45893"/>
            </a:stretch>
          </a:blipFill>
        </p:spPr>
        <p:txBody>
          <a:bodyPr/>
          <a:lstStyle/>
          <a:p>
            <a:endParaRPr lang="fr-FR"/>
          </a:p>
        </p:txBody>
      </p:sp>
      <p:grpSp>
        <p:nvGrpSpPr>
          <p:cNvPr id="7" name="Group 7"/>
          <p:cNvGrpSpPr/>
          <p:nvPr/>
        </p:nvGrpSpPr>
        <p:grpSpPr>
          <a:xfrm rot="9568812">
            <a:off x="16486281" y="2712283"/>
            <a:ext cx="275660" cy="275660"/>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213A"/>
            </a:solidFill>
          </p:spPr>
          <p:txBody>
            <a:bodyPr/>
            <a:lstStyle/>
            <a:p>
              <a:endParaRPr lang="fr-FR"/>
            </a:p>
          </p:txBody>
        </p:sp>
        <p:sp>
          <p:nvSpPr>
            <p:cNvPr id="9" name="TextBox 9"/>
            <p:cNvSpPr txBox="1"/>
            <p:nvPr/>
          </p:nvSpPr>
          <p:spPr>
            <a:xfrm>
              <a:off x="76200" y="104775"/>
              <a:ext cx="660400" cy="631825"/>
            </a:xfrm>
            <a:prstGeom prst="rect">
              <a:avLst/>
            </a:prstGeom>
          </p:spPr>
          <p:txBody>
            <a:bodyPr lIns="31363" tIns="31363" rIns="31363" bIns="31363" rtlCol="0" anchor="ctr"/>
            <a:lstStyle/>
            <a:p>
              <a:pPr algn="ctr">
                <a:lnSpc>
                  <a:spcPts val="982"/>
                </a:lnSpc>
              </a:pPr>
              <a:endParaRPr/>
            </a:p>
          </p:txBody>
        </p:sp>
      </p:grpSp>
      <p:grpSp>
        <p:nvGrpSpPr>
          <p:cNvPr id="10" name="Group 10"/>
          <p:cNvGrpSpPr/>
          <p:nvPr/>
        </p:nvGrpSpPr>
        <p:grpSpPr>
          <a:xfrm rot="9568812">
            <a:off x="16242462" y="3229826"/>
            <a:ext cx="275660" cy="27566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295C"/>
            </a:solidFill>
          </p:spPr>
          <p:txBody>
            <a:bodyPr/>
            <a:lstStyle/>
            <a:p>
              <a:endParaRPr lang="fr-FR"/>
            </a:p>
          </p:txBody>
        </p:sp>
        <p:sp>
          <p:nvSpPr>
            <p:cNvPr id="12" name="TextBox 12"/>
            <p:cNvSpPr txBox="1"/>
            <p:nvPr/>
          </p:nvSpPr>
          <p:spPr>
            <a:xfrm>
              <a:off x="76200" y="104775"/>
              <a:ext cx="660400" cy="631825"/>
            </a:xfrm>
            <a:prstGeom prst="rect">
              <a:avLst/>
            </a:prstGeom>
          </p:spPr>
          <p:txBody>
            <a:bodyPr lIns="31363" tIns="31363" rIns="31363" bIns="31363" rtlCol="0" anchor="ctr"/>
            <a:lstStyle/>
            <a:p>
              <a:pPr algn="ctr">
                <a:lnSpc>
                  <a:spcPts val="982"/>
                </a:lnSpc>
              </a:pPr>
              <a:endParaRPr/>
            </a:p>
          </p:txBody>
        </p:sp>
      </p:grpSp>
      <p:grpSp>
        <p:nvGrpSpPr>
          <p:cNvPr id="13" name="Group 13"/>
          <p:cNvGrpSpPr/>
          <p:nvPr/>
        </p:nvGrpSpPr>
        <p:grpSpPr>
          <a:xfrm rot="9568812">
            <a:off x="15906788" y="3649797"/>
            <a:ext cx="275660" cy="27566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B03B"/>
            </a:solidFill>
          </p:spPr>
          <p:txBody>
            <a:bodyPr/>
            <a:lstStyle/>
            <a:p>
              <a:endParaRPr lang="fr-FR"/>
            </a:p>
          </p:txBody>
        </p:sp>
        <p:sp>
          <p:nvSpPr>
            <p:cNvPr id="15" name="TextBox 15"/>
            <p:cNvSpPr txBox="1"/>
            <p:nvPr/>
          </p:nvSpPr>
          <p:spPr>
            <a:xfrm>
              <a:off x="76200" y="104775"/>
              <a:ext cx="660400" cy="631825"/>
            </a:xfrm>
            <a:prstGeom prst="rect">
              <a:avLst/>
            </a:prstGeom>
          </p:spPr>
          <p:txBody>
            <a:bodyPr lIns="31363" tIns="31363" rIns="31363" bIns="31363" rtlCol="0" anchor="ctr"/>
            <a:lstStyle/>
            <a:p>
              <a:pPr algn="ctr">
                <a:lnSpc>
                  <a:spcPts val="982"/>
                </a:lnSpc>
              </a:pPr>
              <a:endParaRPr/>
            </a:p>
          </p:txBody>
        </p:sp>
      </p:grpSp>
      <p:sp>
        <p:nvSpPr>
          <p:cNvPr id="16" name="Freeform 16"/>
          <p:cNvSpPr/>
          <p:nvPr/>
        </p:nvSpPr>
        <p:spPr>
          <a:xfrm>
            <a:off x="14789069" y="8520607"/>
            <a:ext cx="2470231" cy="945789"/>
          </a:xfrm>
          <a:custGeom>
            <a:avLst/>
            <a:gdLst/>
            <a:ahLst/>
            <a:cxnLst/>
            <a:rect l="l" t="t" r="r" b="b"/>
            <a:pathLst>
              <a:path w="2470231" h="945789">
                <a:moveTo>
                  <a:pt x="0" y="0"/>
                </a:moveTo>
                <a:lnTo>
                  <a:pt x="2470231" y="0"/>
                </a:lnTo>
                <a:lnTo>
                  <a:pt x="2470231" y="945789"/>
                </a:lnTo>
                <a:lnTo>
                  <a:pt x="0" y="945789"/>
                </a:lnTo>
                <a:lnTo>
                  <a:pt x="0" y="0"/>
                </a:lnTo>
                <a:close/>
              </a:path>
            </a:pathLst>
          </a:custGeom>
          <a:blipFill>
            <a:blip r:embed="rId4"/>
            <a:stretch>
              <a:fillRect/>
            </a:stretch>
          </a:blipFill>
        </p:spPr>
        <p:txBody>
          <a:bodyPr/>
          <a:lstStyle/>
          <a:p>
            <a:endParaRPr lang="fr-FR"/>
          </a:p>
        </p:txBody>
      </p:sp>
      <p:sp>
        <p:nvSpPr>
          <p:cNvPr id="17" name="TextBox 17"/>
          <p:cNvSpPr txBox="1"/>
          <p:nvPr/>
        </p:nvSpPr>
        <p:spPr>
          <a:xfrm>
            <a:off x="1420669" y="3810378"/>
            <a:ext cx="12915499" cy="1095375"/>
          </a:xfrm>
          <a:prstGeom prst="rect">
            <a:avLst/>
          </a:prstGeom>
        </p:spPr>
        <p:txBody>
          <a:bodyPr lIns="0" tIns="0" rIns="0" bIns="0" rtlCol="0" anchor="t">
            <a:spAutoFit/>
          </a:bodyPr>
          <a:lstStyle/>
          <a:p>
            <a:pPr algn="l">
              <a:lnSpc>
                <a:spcPts val="8400"/>
              </a:lnSpc>
            </a:pPr>
            <a:r>
              <a:rPr lang="en-US" sz="6000" b="1">
                <a:solidFill>
                  <a:srgbClr val="FFFFFF"/>
                </a:solidFill>
                <a:latin typeface="Poppins Bold"/>
                <a:ea typeface="Poppins Bold"/>
                <a:cs typeface="Poppins Bold"/>
                <a:sym typeface="Poppins Bold"/>
              </a:rPr>
              <a:t>Précarité en emploi des jeunes</a:t>
            </a:r>
          </a:p>
        </p:txBody>
      </p:sp>
      <p:sp>
        <p:nvSpPr>
          <p:cNvPr id="18" name="TextBox 18"/>
          <p:cNvSpPr txBox="1"/>
          <p:nvPr/>
        </p:nvSpPr>
        <p:spPr>
          <a:xfrm>
            <a:off x="1420669" y="4820028"/>
            <a:ext cx="11317549" cy="542925"/>
          </a:xfrm>
          <a:prstGeom prst="rect">
            <a:avLst/>
          </a:prstGeom>
        </p:spPr>
        <p:txBody>
          <a:bodyPr lIns="0" tIns="0" rIns="0" bIns="0" rtlCol="0" anchor="t">
            <a:spAutoFit/>
          </a:bodyPr>
          <a:lstStyle/>
          <a:p>
            <a:pPr algn="l">
              <a:lnSpc>
                <a:spcPts val="4200"/>
              </a:lnSpc>
            </a:pPr>
            <a:r>
              <a:rPr lang="en-US" sz="3000" i="1">
                <a:solidFill>
                  <a:srgbClr val="FFFFFF"/>
                </a:solidFill>
                <a:latin typeface="Poppins Italics"/>
                <a:ea typeface="Poppins Italics"/>
                <a:cs typeface="Poppins Italics"/>
                <a:sym typeface="Poppins Italics"/>
              </a:rPr>
              <a:t>État des lieux de la situation des jeunes</a:t>
            </a:r>
          </a:p>
        </p:txBody>
      </p:sp>
      <p:sp>
        <p:nvSpPr>
          <p:cNvPr id="19" name="TextBox 19"/>
          <p:cNvSpPr txBox="1"/>
          <p:nvPr/>
        </p:nvSpPr>
        <p:spPr>
          <a:xfrm>
            <a:off x="1420669" y="6402514"/>
            <a:ext cx="1627331" cy="354328"/>
          </a:xfrm>
          <a:prstGeom prst="rect">
            <a:avLst/>
          </a:prstGeom>
        </p:spPr>
        <p:txBody>
          <a:bodyPr wrap="square" lIns="0" tIns="0" rIns="0" bIns="0" rtlCol="0" anchor="t">
            <a:spAutoFit/>
          </a:bodyPr>
          <a:lstStyle/>
          <a:p>
            <a:pPr algn="ctr">
              <a:lnSpc>
                <a:spcPts val="2940"/>
              </a:lnSpc>
            </a:pPr>
            <a:r>
              <a:rPr lang="en-US" sz="2100" dirty="0">
                <a:solidFill>
                  <a:srgbClr val="FFFFFF"/>
                </a:solidFill>
                <a:latin typeface="Poppins"/>
                <a:ea typeface="Poppins"/>
                <a:cs typeface="Poppins"/>
                <a:sym typeface="Poppins"/>
              </a:rPr>
              <a:t>14 </a:t>
            </a:r>
            <a:r>
              <a:rPr lang="en-US" sz="2100" dirty="0" err="1">
                <a:solidFill>
                  <a:srgbClr val="FFFFFF"/>
                </a:solidFill>
                <a:latin typeface="Poppins"/>
                <a:ea typeface="Poppins"/>
                <a:cs typeface="Poppins"/>
                <a:sym typeface="Poppins"/>
              </a:rPr>
              <a:t>mai</a:t>
            </a:r>
            <a:r>
              <a:rPr lang="en-US" sz="2100" dirty="0">
                <a:solidFill>
                  <a:srgbClr val="FFFFFF"/>
                </a:solidFill>
                <a:latin typeface="Poppins"/>
                <a:ea typeface="Poppins"/>
                <a:cs typeface="Poppins"/>
                <a:sym typeface="Poppins"/>
              </a:rPr>
              <a:t> 2026</a:t>
            </a:r>
          </a:p>
        </p:txBody>
      </p:sp>
      <p:sp>
        <p:nvSpPr>
          <p:cNvPr id="20" name="TextBox 20"/>
          <p:cNvSpPr txBox="1"/>
          <p:nvPr/>
        </p:nvSpPr>
        <p:spPr>
          <a:xfrm>
            <a:off x="1420669" y="7491436"/>
            <a:ext cx="11925948" cy="720725"/>
          </a:xfrm>
          <a:prstGeom prst="rect">
            <a:avLst/>
          </a:prstGeom>
        </p:spPr>
        <p:txBody>
          <a:bodyPr lIns="0" tIns="0" rIns="0" bIns="0" rtlCol="0" anchor="t">
            <a:spAutoFit/>
          </a:bodyPr>
          <a:lstStyle/>
          <a:p>
            <a:pPr algn="l">
              <a:lnSpc>
                <a:spcPts val="2800"/>
              </a:lnSpc>
            </a:pPr>
            <a:r>
              <a:rPr lang="en-US" sz="2000">
                <a:solidFill>
                  <a:srgbClr val="FFFFFF"/>
                </a:solidFill>
                <a:latin typeface="Poppins"/>
                <a:ea typeface="Poppins"/>
                <a:cs typeface="Poppins"/>
                <a:sym typeface="Poppins"/>
              </a:rPr>
              <a:t>Andréane Johnston - Coordination générale (CCJ)</a:t>
            </a:r>
          </a:p>
          <a:p>
            <a:pPr algn="l">
              <a:lnSpc>
                <a:spcPts val="2800"/>
              </a:lnSpc>
            </a:pPr>
            <a:r>
              <a:rPr lang="en-US" sz="2000">
                <a:solidFill>
                  <a:srgbClr val="FFFFFF"/>
                </a:solidFill>
                <a:latin typeface="Poppins"/>
                <a:ea typeface="Poppins"/>
                <a:cs typeface="Poppins"/>
                <a:sym typeface="Poppins"/>
              </a:rPr>
              <a:t>Camille Crépieux - Coordination adjointe (CCJ)</a:t>
            </a:r>
          </a:p>
        </p:txBody>
      </p:sp>
      <p:sp>
        <p:nvSpPr>
          <p:cNvPr id="21" name="Freeform 21"/>
          <p:cNvSpPr/>
          <p:nvPr/>
        </p:nvSpPr>
        <p:spPr>
          <a:xfrm>
            <a:off x="1420669" y="8404391"/>
            <a:ext cx="450699" cy="450699"/>
          </a:xfrm>
          <a:custGeom>
            <a:avLst/>
            <a:gdLst/>
            <a:ahLst/>
            <a:cxnLst/>
            <a:rect l="l" t="t" r="r" b="b"/>
            <a:pathLst>
              <a:path w="450699" h="450699">
                <a:moveTo>
                  <a:pt x="0" y="0"/>
                </a:moveTo>
                <a:lnTo>
                  <a:pt x="450699" y="0"/>
                </a:lnTo>
                <a:lnTo>
                  <a:pt x="450699" y="450700"/>
                </a:lnTo>
                <a:lnTo>
                  <a:pt x="0" y="45070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2" name="Freeform 22"/>
          <p:cNvSpPr/>
          <p:nvPr/>
        </p:nvSpPr>
        <p:spPr>
          <a:xfrm>
            <a:off x="2054055" y="8404391"/>
            <a:ext cx="450699" cy="450699"/>
          </a:xfrm>
          <a:custGeom>
            <a:avLst/>
            <a:gdLst/>
            <a:ahLst/>
            <a:cxnLst/>
            <a:rect l="l" t="t" r="r" b="b"/>
            <a:pathLst>
              <a:path w="450699" h="450699">
                <a:moveTo>
                  <a:pt x="0" y="0"/>
                </a:moveTo>
                <a:lnTo>
                  <a:pt x="450699" y="0"/>
                </a:lnTo>
                <a:lnTo>
                  <a:pt x="450699" y="450700"/>
                </a:lnTo>
                <a:lnTo>
                  <a:pt x="0" y="45070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FR"/>
          </a:p>
        </p:txBody>
      </p:sp>
      <p:sp>
        <p:nvSpPr>
          <p:cNvPr id="23" name="Freeform 23"/>
          <p:cNvSpPr/>
          <p:nvPr/>
        </p:nvSpPr>
        <p:spPr>
          <a:xfrm>
            <a:off x="2690792" y="8404391"/>
            <a:ext cx="450699" cy="450699"/>
          </a:xfrm>
          <a:custGeom>
            <a:avLst/>
            <a:gdLst/>
            <a:ahLst/>
            <a:cxnLst/>
            <a:rect l="l" t="t" r="r" b="b"/>
            <a:pathLst>
              <a:path w="450699" h="450699">
                <a:moveTo>
                  <a:pt x="0" y="0"/>
                </a:moveTo>
                <a:lnTo>
                  <a:pt x="450700" y="0"/>
                </a:lnTo>
                <a:lnTo>
                  <a:pt x="450700" y="450700"/>
                </a:lnTo>
                <a:lnTo>
                  <a:pt x="0" y="45070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FR"/>
          </a:p>
        </p:txBody>
      </p:sp>
      <p:sp>
        <p:nvSpPr>
          <p:cNvPr id="24" name="TextBox 24"/>
          <p:cNvSpPr txBox="1"/>
          <p:nvPr/>
        </p:nvSpPr>
        <p:spPr>
          <a:xfrm>
            <a:off x="1420668" y="5646391"/>
            <a:ext cx="3913331" cy="354328"/>
          </a:xfrm>
          <a:prstGeom prst="rect">
            <a:avLst/>
          </a:prstGeom>
        </p:spPr>
        <p:txBody>
          <a:bodyPr wrap="square" lIns="0" tIns="0" rIns="0" bIns="0" rtlCol="0" anchor="t">
            <a:spAutoFit/>
          </a:bodyPr>
          <a:lstStyle/>
          <a:p>
            <a:pPr algn="ctr">
              <a:lnSpc>
                <a:spcPts val="2940"/>
              </a:lnSpc>
            </a:pPr>
            <a:r>
              <a:rPr lang="en-US" sz="2100" dirty="0">
                <a:solidFill>
                  <a:srgbClr val="FFFFFF"/>
                </a:solidFill>
                <a:latin typeface="Poppins"/>
                <a:ea typeface="Poppins"/>
                <a:cs typeface="Poppins"/>
                <a:sym typeface="Poppins"/>
              </a:rPr>
              <a:t>Réseau des jeunes de la CSQ</a:t>
            </a:r>
          </a:p>
        </p:txBody>
      </p:sp>
      <p:sp>
        <p:nvSpPr>
          <p:cNvPr id="25" name="TextBox 25"/>
          <p:cNvSpPr txBox="1"/>
          <p:nvPr/>
        </p:nvSpPr>
        <p:spPr>
          <a:xfrm>
            <a:off x="1420668" y="6024453"/>
            <a:ext cx="5742131" cy="354328"/>
          </a:xfrm>
          <a:prstGeom prst="rect">
            <a:avLst/>
          </a:prstGeom>
        </p:spPr>
        <p:txBody>
          <a:bodyPr wrap="square" lIns="0" tIns="0" rIns="0" bIns="0" rtlCol="0" anchor="t">
            <a:spAutoFit/>
          </a:bodyPr>
          <a:lstStyle/>
          <a:p>
            <a:pPr algn="ctr">
              <a:lnSpc>
                <a:spcPts val="2940"/>
              </a:lnSpc>
            </a:pPr>
            <a:r>
              <a:rPr lang="en-US" sz="2100" dirty="0">
                <a:solidFill>
                  <a:srgbClr val="FFFFFF"/>
                </a:solidFill>
                <a:latin typeface="Poppins"/>
                <a:ea typeface="Poppins"/>
                <a:cs typeface="Poppins"/>
                <a:sym typeface="Poppins"/>
              </a:rPr>
              <a:t>Le </a:t>
            </a:r>
            <a:r>
              <a:rPr lang="en-US" sz="2100" dirty="0" err="1">
                <a:solidFill>
                  <a:srgbClr val="FFFFFF"/>
                </a:solidFill>
                <a:latin typeface="Poppins"/>
                <a:ea typeface="Poppins"/>
                <a:cs typeface="Poppins"/>
                <a:sym typeface="Poppins"/>
              </a:rPr>
              <a:t>Georgesville</a:t>
            </a:r>
            <a:r>
              <a:rPr lang="en-US" sz="2100" dirty="0">
                <a:solidFill>
                  <a:srgbClr val="FFFFFF"/>
                </a:solidFill>
                <a:latin typeface="Poppins"/>
                <a:ea typeface="Poppins"/>
                <a:cs typeface="Poppins"/>
                <a:sym typeface="Poppins"/>
              </a:rPr>
              <a:t> - Saint-Georges de Beauce</a:t>
            </a:r>
          </a:p>
        </p:txBody>
      </p:sp>
      <p:sp>
        <p:nvSpPr>
          <p:cNvPr id="26" name="TextBox 26"/>
          <p:cNvSpPr txBox="1"/>
          <p:nvPr/>
        </p:nvSpPr>
        <p:spPr>
          <a:xfrm>
            <a:off x="1420669" y="1905124"/>
            <a:ext cx="12915499" cy="1210945"/>
          </a:xfrm>
          <a:prstGeom prst="rect">
            <a:avLst/>
          </a:prstGeom>
        </p:spPr>
        <p:txBody>
          <a:bodyPr lIns="0" tIns="0" rIns="0" bIns="0" rtlCol="0" anchor="t">
            <a:spAutoFit/>
          </a:bodyPr>
          <a:lstStyle/>
          <a:p>
            <a:pPr algn="l">
              <a:lnSpc>
                <a:spcPts val="9379"/>
              </a:lnSpc>
            </a:pPr>
            <a:r>
              <a:rPr lang="en-US" sz="6699" b="1">
                <a:solidFill>
                  <a:srgbClr val="FFFFFF"/>
                </a:solidFill>
                <a:latin typeface="Poppins Bold"/>
                <a:ea typeface="Poppins Bold"/>
                <a:cs typeface="Poppins Bold"/>
                <a:sym typeface="Poppins Bold"/>
              </a:rPr>
              <a:t>Merci de votre attention !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fr-FR"/>
          </a:p>
        </p:txBody>
      </p:sp>
      <p:grpSp>
        <p:nvGrpSpPr>
          <p:cNvPr id="3" name="Group 3"/>
          <p:cNvGrpSpPr/>
          <p:nvPr/>
        </p:nvGrpSpPr>
        <p:grpSpPr>
          <a:xfrm>
            <a:off x="0" y="0"/>
            <a:ext cx="18288000" cy="10287000"/>
            <a:chOff x="0" y="0"/>
            <a:chExt cx="7224889" cy="4064000"/>
          </a:xfrm>
        </p:grpSpPr>
        <p:sp>
          <p:nvSpPr>
            <p:cNvPr id="4" name="Freeform 4"/>
            <p:cNvSpPr/>
            <p:nvPr/>
          </p:nvSpPr>
          <p:spPr>
            <a:xfrm>
              <a:off x="0" y="0"/>
              <a:ext cx="7224889" cy="4064000"/>
            </a:xfrm>
            <a:custGeom>
              <a:avLst/>
              <a:gdLst/>
              <a:ahLst/>
              <a:cxnLst/>
              <a:rect l="l" t="t" r="r" b="b"/>
              <a:pathLst>
                <a:path w="7224889" h="4064000">
                  <a:moveTo>
                    <a:pt x="0" y="0"/>
                  </a:moveTo>
                  <a:lnTo>
                    <a:pt x="7224889" y="0"/>
                  </a:lnTo>
                  <a:lnTo>
                    <a:pt x="7224889" y="4064000"/>
                  </a:lnTo>
                  <a:lnTo>
                    <a:pt x="0" y="4064000"/>
                  </a:lnTo>
                  <a:close/>
                </a:path>
              </a:pathLst>
            </a:custGeom>
            <a:solidFill>
              <a:srgbClr val="29295C">
                <a:alpha val="96863"/>
              </a:srgbClr>
            </a:solidFill>
          </p:spPr>
          <p:txBody>
            <a:bodyPr/>
            <a:lstStyle/>
            <a:p>
              <a:endParaRPr lang="fr-FR"/>
            </a:p>
          </p:txBody>
        </p:sp>
        <p:sp>
          <p:nvSpPr>
            <p:cNvPr id="5" name="TextBox 5"/>
            <p:cNvSpPr txBox="1"/>
            <p:nvPr/>
          </p:nvSpPr>
          <p:spPr>
            <a:xfrm>
              <a:off x="0" y="-38100"/>
              <a:ext cx="7224889" cy="4102100"/>
            </a:xfrm>
            <a:prstGeom prst="rect">
              <a:avLst/>
            </a:prstGeom>
          </p:spPr>
          <p:txBody>
            <a:bodyPr lIns="50800" tIns="50800" rIns="50800" bIns="50800" rtlCol="0" anchor="ctr"/>
            <a:lstStyle/>
            <a:p>
              <a:pPr algn="ctr">
                <a:lnSpc>
                  <a:spcPts val="1819"/>
                </a:lnSpc>
                <a:spcBef>
                  <a:spcPct val="0"/>
                </a:spcBef>
              </a:pPr>
              <a:endParaRPr/>
            </a:p>
          </p:txBody>
        </p:sp>
      </p:grpSp>
      <p:sp>
        <p:nvSpPr>
          <p:cNvPr id="6" name="Freeform 6"/>
          <p:cNvSpPr/>
          <p:nvPr/>
        </p:nvSpPr>
        <p:spPr>
          <a:xfrm>
            <a:off x="3493371" y="3169747"/>
            <a:ext cx="11301259" cy="6088553"/>
          </a:xfrm>
          <a:custGeom>
            <a:avLst/>
            <a:gdLst/>
            <a:ahLst/>
            <a:cxnLst/>
            <a:rect l="l" t="t" r="r" b="b"/>
            <a:pathLst>
              <a:path w="11301259" h="6088553">
                <a:moveTo>
                  <a:pt x="0" y="0"/>
                </a:moveTo>
                <a:lnTo>
                  <a:pt x="11301258" y="0"/>
                </a:lnTo>
                <a:lnTo>
                  <a:pt x="11301258" y="6088553"/>
                </a:lnTo>
                <a:lnTo>
                  <a:pt x="0" y="6088553"/>
                </a:lnTo>
                <a:lnTo>
                  <a:pt x="0" y="0"/>
                </a:lnTo>
                <a:close/>
              </a:path>
            </a:pathLst>
          </a:custGeom>
          <a:blipFill>
            <a:blip r:embed="rId3"/>
            <a:stretch>
              <a:fillRect/>
            </a:stretch>
          </a:blipFill>
        </p:spPr>
        <p:txBody>
          <a:bodyPr/>
          <a:lstStyle/>
          <a:p>
            <a:endParaRPr lang="fr-FR"/>
          </a:p>
        </p:txBody>
      </p:sp>
      <p:sp>
        <p:nvSpPr>
          <p:cNvPr id="7" name="TextBox 7"/>
          <p:cNvSpPr txBox="1"/>
          <p:nvPr/>
        </p:nvSpPr>
        <p:spPr>
          <a:xfrm>
            <a:off x="1028700" y="885825"/>
            <a:ext cx="16230600" cy="1716405"/>
          </a:xfrm>
          <a:prstGeom prst="rect">
            <a:avLst/>
          </a:prstGeom>
        </p:spPr>
        <p:txBody>
          <a:bodyPr lIns="0" tIns="0" rIns="0" bIns="0" rtlCol="0" anchor="t">
            <a:spAutoFit/>
          </a:bodyPr>
          <a:lstStyle/>
          <a:p>
            <a:pPr algn="l">
              <a:lnSpc>
                <a:spcPts val="6720"/>
              </a:lnSpc>
            </a:pPr>
            <a:r>
              <a:rPr lang="en-US" sz="4800" b="1">
                <a:solidFill>
                  <a:srgbClr val="FFFFFF"/>
                </a:solidFill>
                <a:latin typeface="Poppins Bold"/>
                <a:ea typeface="Poppins Bold"/>
                <a:cs typeface="Poppins Bold"/>
                <a:sym typeface="Poppins Bold"/>
              </a:rPr>
              <a:t>Enquête sur l’impact de la rémunération des stages dans les parcours collégiaux et universitaires.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fr-FR"/>
          </a:p>
        </p:txBody>
      </p:sp>
      <p:grpSp>
        <p:nvGrpSpPr>
          <p:cNvPr id="3" name="Group 3"/>
          <p:cNvGrpSpPr/>
          <p:nvPr/>
        </p:nvGrpSpPr>
        <p:grpSpPr>
          <a:xfrm>
            <a:off x="0" y="0"/>
            <a:ext cx="18288000" cy="10287000"/>
            <a:chOff x="0" y="0"/>
            <a:chExt cx="7224889" cy="4064000"/>
          </a:xfrm>
        </p:grpSpPr>
        <p:sp>
          <p:nvSpPr>
            <p:cNvPr id="4" name="Freeform 4">
              <a:hlinkClick r:id="rId4" tooltip="https://chairejeunesse.ca/wp-content/uploads/2026/03/Bulletin_OJSCRJ2025_VF.pdf(Longo,%20Bourdon,%20Vachon,%20St-Jean,%20Pugliese,%20Ledoux%20et%20al.,%202021)(Gallant,%20Lechaume,%20Longo,%20Bourdon,%20Fleury,%20Gauthier%20et%20al.,%202023)l%E2%80%99Enqu%C3%AAte%20sur%20la%20population%20active%20(EPA)%20de%20Statistique%20Canada%202024"/>
            </p:cNvPr>
            <p:cNvSpPr/>
            <p:nvPr/>
          </p:nvSpPr>
          <p:spPr>
            <a:xfrm>
              <a:off x="0" y="0"/>
              <a:ext cx="7224889" cy="4064000"/>
            </a:xfrm>
            <a:custGeom>
              <a:avLst/>
              <a:gdLst/>
              <a:ahLst/>
              <a:cxnLst/>
              <a:rect l="l" t="t" r="r" b="b"/>
              <a:pathLst>
                <a:path w="7224889" h="4064000">
                  <a:moveTo>
                    <a:pt x="0" y="0"/>
                  </a:moveTo>
                  <a:lnTo>
                    <a:pt x="7224889" y="0"/>
                  </a:lnTo>
                  <a:lnTo>
                    <a:pt x="7224889" y="4064000"/>
                  </a:lnTo>
                  <a:lnTo>
                    <a:pt x="0" y="4064000"/>
                  </a:lnTo>
                  <a:close/>
                </a:path>
              </a:pathLst>
            </a:custGeom>
            <a:solidFill>
              <a:srgbClr val="29295C">
                <a:alpha val="96863"/>
              </a:srgbClr>
            </a:solidFill>
          </p:spPr>
          <p:txBody>
            <a:bodyPr/>
            <a:lstStyle/>
            <a:p>
              <a:endParaRPr lang="fr-FR"/>
            </a:p>
          </p:txBody>
        </p:sp>
        <p:sp>
          <p:nvSpPr>
            <p:cNvPr id="5" name="TextBox 5"/>
            <p:cNvSpPr txBox="1"/>
            <p:nvPr/>
          </p:nvSpPr>
          <p:spPr>
            <a:xfrm>
              <a:off x="0" y="-38100"/>
              <a:ext cx="7224889" cy="4102100"/>
            </a:xfrm>
            <a:prstGeom prst="rect">
              <a:avLst/>
            </a:prstGeom>
          </p:spPr>
          <p:txBody>
            <a:bodyPr lIns="50800" tIns="50800" rIns="50800" bIns="50800" rtlCol="0" anchor="ctr"/>
            <a:lstStyle/>
            <a:p>
              <a:pPr algn="ctr">
                <a:lnSpc>
                  <a:spcPts val="1819"/>
                </a:lnSpc>
                <a:spcBef>
                  <a:spcPct val="0"/>
                </a:spcBef>
              </a:pPr>
              <a:endParaRPr/>
            </a:p>
          </p:txBody>
        </p:sp>
      </p:grpSp>
      <p:sp>
        <p:nvSpPr>
          <p:cNvPr id="6" name="TextBox 6"/>
          <p:cNvSpPr txBox="1"/>
          <p:nvPr/>
        </p:nvSpPr>
        <p:spPr>
          <a:xfrm>
            <a:off x="1028700" y="885825"/>
            <a:ext cx="16230600" cy="868680"/>
          </a:xfrm>
          <a:prstGeom prst="rect">
            <a:avLst/>
          </a:prstGeom>
        </p:spPr>
        <p:txBody>
          <a:bodyPr lIns="0" tIns="0" rIns="0" bIns="0" rtlCol="0" anchor="t">
            <a:spAutoFit/>
          </a:bodyPr>
          <a:lstStyle/>
          <a:p>
            <a:pPr algn="l">
              <a:lnSpc>
                <a:spcPts val="6720"/>
              </a:lnSpc>
            </a:pPr>
            <a:r>
              <a:rPr lang="en-US" sz="4800" b="1">
                <a:solidFill>
                  <a:srgbClr val="FFFFFF"/>
                </a:solidFill>
                <a:latin typeface="Poppins Bold"/>
                <a:ea typeface="Poppins Bold"/>
                <a:cs typeface="Poppins Bold"/>
                <a:sym typeface="Poppins Bold"/>
              </a:rPr>
              <a:t>Bibliographie</a:t>
            </a:r>
          </a:p>
        </p:txBody>
      </p:sp>
      <p:sp>
        <p:nvSpPr>
          <p:cNvPr id="7" name="TextBox 7"/>
          <p:cNvSpPr txBox="1"/>
          <p:nvPr/>
        </p:nvSpPr>
        <p:spPr>
          <a:xfrm>
            <a:off x="1028700" y="2166921"/>
            <a:ext cx="16230600" cy="7320279"/>
          </a:xfrm>
          <a:prstGeom prst="rect">
            <a:avLst/>
          </a:prstGeom>
        </p:spPr>
        <p:txBody>
          <a:bodyPr lIns="0" tIns="0" rIns="0" bIns="0" rtlCol="0" anchor="t">
            <a:spAutoFit/>
          </a:bodyPr>
          <a:lstStyle/>
          <a:p>
            <a:pPr algn="just">
              <a:lnSpc>
                <a:spcPts val="1820"/>
              </a:lnSpc>
            </a:pPr>
            <a:r>
              <a:rPr lang="en-US" sz="1300">
                <a:solidFill>
                  <a:srgbClr val="FFFFFF"/>
                </a:solidFill>
                <a:latin typeface="Poppins"/>
                <a:ea typeface="Poppins"/>
                <a:cs typeface="Poppins"/>
                <a:sym typeface="Poppins"/>
              </a:rPr>
              <a:t>Longo, M. E., et al. (2026). Bulletin Thématique Vol. 22, NO 1 Hiver 2026 - Une période de changements rapides pour l’emploi des jeunes. Observatoire jeunes et société et Chaire-réseau de recherche sur la jeunesse du Québec. https://chairejeunesse.ca/wp-content/uploads/2026/03/Bulletin_OJSCRJ2025_VF.pdf </a:t>
            </a:r>
          </a:p>
          <a:p>
            <a:pPr algn="just">
              <a:lnSpc>
                <a:spcPts val="1820"/>
              </a:lnSpc>
            </a:pPr>
            <a:endParaRPr lang="en-US" sz="1300">
              <a:solidFill>
                <a:srgbClr val="FFFFFF"/>
              </a:solidFill>
              <a:latin typeface="Poppins"/>
              <a:ea typeface="Poppins"/>
              <a:cs typeface="Poppins"/>
              <a:sym typeface="Poppins"/>
            </a:endParaRPr>
          </a:p>
          <a:p>
            <a:pPr algn="just">
              <a:lnSpc>
                <a:spcPts val="1820"/>
              </a:lnSpc>
            </a:pPr>
            <a:r>
              <a:rPr lang="en-US" sz="1300">
                <a:solidFill>
                  <a:srgbClr val="FFFFFF"/>
                </a:solidFill>
                <a:latin typeface="Poppins"/>
                <a:ea typeface="Poppins"/>
                <a:cs typeface="Poppins"/>
                <a:sym typeface="Poppins"/>
              </a:rPr>
              <a:t>Longo, M. E., </a:t>
            </a:r>
            <a:r>
              <a:rPr lang="en-US" sz="1300" i="1">
                <a:solidFill>
                  <a:srgbClr val="FFFFFF"/>
                </a:solidFill>
                <a:latin typeface="Poppins Italics"/>
                <a:ea typeface="Poppins Italics"/>
                <a:cs typeface="Poppins Italics"/>
                <a:sym typeface="Poppins Italics"/>
              </a:rPr>
              <a:t>et al.</a:t>
            </a:r>
            <a:r>
              <a:rPr lang="en-US" sz="1300">
                <a:solidFill>
                  <a:srgbClr val="FFFFFF"/>
                </a:solidFill>
                <a:latin typeface="Poppins"/>
                <a:ea typeface="Poppins"/>
                <a:cs typeface="Poppins"/>
                <a:sym typeface="Poppins"/>
              </a:rPr>
              <a:t> (2021). Portrait Portrait statistique de l’emploi des jeunes au Québec dans la décennie 2010 2019. Un bilan d’ensemble très positif, des positions variées envers l’activité et l’emploi et des inégalités persistantes. Institut national de la recherche scientifique. https://chairejeunesse.ca/wpcontent/uploads/2022/11/PEJ_Rapportcomplet-VF-2021-08-30_web.pdf</a:t>
            </a:r>
          </a:p>
          <a:p>
            <a:pPr algn="just">
              <a:lnSpc>
                <a:spcPts val="1820"/>
              </a:lnSpc>
            </a:pPr>
            <a:endParaRPr lang="en-US" sz="1300">
              <a:solidFill>
                <a:srgbClr val="FFFFFF"/>
              </a:solidFill>
              <a:latin typeface="Poppins"/>
              <a:ea typeface="Poppins"/>
              <a:cs typeface="Poppins"/>
              <a:sym typeface="Poppins"/>
            </a:endParaRPr>
          </a:p>
          <a:p>
            <a:pPr algn="just">
              <a:lnSpc>
                <a:spcPts val="1820"/>
              </a:lnSpc>
            </a:pPr>
            <a:r>
              <a:rPr lang="en-US" sz="1300">
                <a:solidFill>
                  <a:srgbClr val="FFFFFF"/>
                </a:solidFill>
                <a:latin typeface="Poppins"/>
                <a:ea typeface="Poppins"/>
                <a:cs typeface="Poppins"/>
                <a:sym typeface="Poppins"/>
              </a:rPr>
              <a:t>Gallant, N., </a:t>
            </a:r>
            <a:r>
              <a:rPr lang="en-US" sz="1300" i="1">
                <a:solidFill>
                  <a:srgbClr val="FFFFFF"/>
                </a:solidFill>
                <a:latin typeface="Poppins Italics"/>
                <a:ea typeface="Poppins Italics"/>
                <a:cs typeface="Poppins Italics"/>
                <a:sym typeface="Poppins Italics"/>
              </a:rPr>
              <a:t>et al</a:t>
            </a:r>
            <a:r>
              <a:rPr lang="en-US" sz="1300">
                <a:solidFill>
                  <a:srgbClr val="FFFFFF"/>
                </a:solidFill>
                <a:latin typeface="Poppins"/>
                <a:ea typeface="Poppins"/>
                <a:cs typeface="Poppins"/>
                <a:sym typeface="Poppins"/>
              </a:rPr>
              <a:t>. (2023). Les jeunes dans les régions du Québec – Évolution de la situation démographique 1986-2021.  Institut national de la recherche scientifique. https://chairejeunesse.ca/wpcontent/uploads/2023/02/CRJ_PAJR_86- 21.pdf</a:t>
            </a:r>
          </a:p>
          <a:p>
            <a:pPr algn="just">
              <a:lnSpc>
                <a:spcPts val="1820"/>
              </a:lnSpc>
            </a:pPr>
            <a:endParaRPr lang="en-US" sz="1300">
              <a:solidFill>
                <a:srgbClr val="FFFFFF"/>
              </a:solidFill>
              <a:latin typeface="Poppins"/>
              <a:ea typeface="Poppins"/>
              <a:cs typeface="Poppins"/>
              <a:sym typeface="Poppins"/>
            </a:endParaRPr>
          </a:p>
          <a:p>
            <a:pPr algn="just">
              <a:lnSpc>
                <a:spcPts val="1820"/>
              </a:lnSpc>
            </a:pPr>
            <a:r>
              <a:rPr lang="en-US" sz="1300">
                <a:solidFill>
                  <a:srgbClr val="FFFFFF"/>
                </a:solidFill>
                <a:latin typeface="Poppins"/>
                <a:ea typeface="Poppins"/>
                <a:cs typeface="Poppins"/>
                <a:sym typeface="Poppins"/>
              </a:rPr>
              <a:t>Statistique Canada. (2024). Enquête sur la population active, juin 2024 (publication n o 2 11-001-X). Le Quotidien. https://www150.statcan.gc.ca/n1/dailyquotidien/240705/dq240705a-fra.htm</a:t>
            </a:r>
          </a:p>
          <a:p>
            <a:pPr algn="just">
              <a:lnSpc>
                <a:spcPts val="1820"/>
              </a:lnSpc>
            </a:pPr>
            <a:endParaRPr lang="en-US" sz="1300">
              <a:solidFill>
                <a:srgbClr val="FFFFFF"/>
              </a:solidFill>
              <a:latin typeface="Poppins"/>
              <a:ea typeface="Poppins"/>
              <a:cs typeface="Poppins"/>
              <a:sym typeface="Poppins"/>
            </a:endParaRPr>
          </a:p>
          <a:p>
            <a:pPr algn="just">
              <a:lnSpc>
                <a:spcPts val="1820"/>
              </a:lnSpc>
            </a:pPr>
            <a:r>
              <a:rPr lang="en-US" sz="1300">
                <a:solidFill>
                  <a:srgbClr val="FFFFFF"/>
                </a:solidFill>
                <a:latin typeface="Poppins"/>
                <a:ea typeface="Poppins"/>
                <a:cs typeface="Poppins"/>
                <a:sym typeface="Poppins"/>
              </a:rPr>
              <a:t>Kari Norman, LJ Valencia et Randall Bartlett, « Hausse du taux de chômage chez les jeunes : pourquoi si forte, pourquoi si rapide ?» Desjardins, Études économiques, 4 septembre 2025. https://www.desjardins.com/content/dam/pdf/fr/particuliers/epargne-placements/etudes-economiques/can ada-taux-chomage-jeunes-4-septembre-2025.pdf</a:t>
            </a:r>
          </a:p>
          <a:p>
            <a:pPr algn="just">
              <a:lnSpc>
                <a:spcPts val="1820"/>
              </a:lnSpc>
            </a:pPr>
            <a:endParaRPr lang="en-US" sz="1300">
              <a:solidFill>
                <a:srgbClr val="FFFFFF"/>
              </a:solidFill>
              <a:latin typeface="Poppins"/>
              <a:ea typeface="Poppins"/>
              <a:cs typeface="Poppins"/>
              <a:sym typeface="Poppins"/>
            </a:endParaRPr>
          </a:p>
          <a:p>
            <a:pPr algn="just">
              <a:lnSpc>
                <a:spcPts val="1820"/>
              </a:lnSpc>
            </a:pPr>
            <a:r>
              <a:rPr lang="en-US" sz="1300">
                <a:solidFill>
                  <a:srgbClr val="FFFFFF"/>
                </a:solidFill>
                <a:latin typeface="Poppins"/>
                <a:ea typeface="Poppins"/>
                <a:cs typeface="Poppins"/>
                <a:sym typeface="Poppins"/>
              </a:rPr>
              <a:t>Alexandre Morin, Le Carrefour de Québec, Les jeunes peinent à se trouver un emploi à Québec. (2025) https://www.carrefourdequebec.com/2025/07/les-jeunes-peinent-a-se-trouver-un-emploi-a-quebec/</a:t>
            </a:r>
          </a:p>
          <a:p>
            <a:pPr algn="just">
              <a:lnSpc>
                <a:spcPts val="1820"/>
              </a:lnSpc>
            </a:pPr>
            <a:endParaRPr lang="en-US" sz="1300">
              <a:solidFill>
                <a:srgbClr val="FFFFFF"/>
              </a:solidFill>
              <a:latin typeface="Poppins"/>
              <a:ea typeface="Poppins"/>
              <a:cs typeface="Poppins"/>
              <a:sym typeface="Poppins"/>
            </a:endParaRPr>
          </a:p>
          <a:p>
            <a:pPr algn="just">
              <a:lnSpc>
                <a:spcPts val="1820"/>
              </a:lnSpc>
            </a:pPr>
            <a:r>
              <a:rPr lang="en-US" sz="1300">
                <a:solidFill>
                  <a:srgbClr val="FFFFFF"/>
                </a:solidFill>
                <a:latin typeface="Poppins"/>
                <a:ea typeface="Poppins"/>
                <a:cs typeface="Poppins"/>
                <a:sym typeface="Poppins"/>
              </a:rPr>
              <a:t>Comité consultatif Jeunes, Portrait de la clientèle. (2019)</a:t>
            </a:r>
          </a:p>
          <a:p>
            <a:pPr algn="just">
              <a:lnSpc>
                <a:spcPts val="1820"/>
              </a:lnSpc>
            </a:pPr>
            <a:endParaRPr lang="en-US" sz="1300">
              <a:solidFill>
                <a:srgbClr val="FFFFFF"/>
              </a:solidFill>
              <a:latin typeface="Poppins"/>
              <a:ea typeface="Poppins"/>
              <a:cs typeface="Poppins"/>
              <a:sym typeface="Poppins"/>
            </a:endParaRPr>
          </a:p>
          <a:p>
            <a:pPr algn="just">
              <a:lnSpc>
                <a:spcPts val="1820"/>
              </a:lnSpc>
            </a:pPr>
            <a:r>
              <a:rPr lang="en-US" sz="1300">
                <a:solidFill>
                  <a:srgbClr val="FFFFFF"/>
                </a:solidFill>
                <a:latin typeface="Poppins"/>
                <a:ea typeface="Poppins"/>
                <a:cs typeface="Poppins"/>
                <a:sym typeface="Poppins"/>
              </a:rPr>
              <a:t>GreenShield en partenariat avec Recherche en santé mentale Canada (RSMC). https://www.ledevoir.com/economie/934989/jeunes-canadiens-inquiets-avenir-professionnel</a:t>
            </a:r>
          </a:p>
          <a:p>
            <a:pPr algn="just">
              <a:lnSpc>
                <a:spcPts val="1820"/>
              </a:lnSpc>
            </a:pPr>
            <a:r>
              <a:rPr lang="en-US" sz="1300">
                <a:solidFill>
                  <a:srgbClr val="FFFFFF"/>
                </a:solidFill>
                <a:latin typeface="Poppins"/>
                <a:ea typeface="Poppins"/>
                <a:cs typeface="Poppins"/>
                <a:sym typeface="Poppins"/>
              </a:rPr>
              <a:t>https://static1.squarespace.com/static/5f9978fdff01872f76f38a09/t/6915f537e5aa0209f0b45aa5/1763046712013/FR_Generation+Under+Pressure_Economic+and+Employment+Challenges+on+Youth+Mental+Health.pdf</a:t>
            </a:r>
          </a:p>
          <a:p>
            <a:pPr algn="just">
              <a:lnSpc>
                <a:spcPts val="1820"/>
              </a:lnSpc>
            </a:pPr>
            <a:endParaRPr lang="en-US" sz="1300">
              <a:solidFill>
                <a:srgbClr val="FFFFFF"/>
              </a:solidFill>
              <a:latin typeface="Poppins"/>
              <a:ea typeface="Poppins"/>
              <a:cs typeface="Poppins"/>
              <a:sym typeface="Poppins"/>
            </a:endParaRPr>
          </a:p>
          <a:p>
            <a:pPr algn="just">
              <a:lnSpc>
                <a:spcPts val="1820"/>
              </a:lnSpc>
            </a:pPr>
            <a:r>
              <a:rPr lang="en-US" sz="1300">
                <a:solidFill>
                  <a:srgbClr val="FFFFFF"/>
                </a:solidFill>
                <a:latin typeface="Poppins"/>
                <a:ea typeface="Poppins"/>
                <a:cs typeface="Poppins"/>
                <a:sym typeface="Poppins"/>
              </a:rPr>
              <a:t>FRAPU (2026). https://www.frapru.qc.ca/wp-content/uploads/2026/02/MemoirePreBudgetQc2026_FRAPRU.pdf</a:t>
            </a:r>
          </a:p>
          <a:p>
            <a:pPr algn="just">
              <a:lnSpc>
                <a:spcPts val="1820"/>
              </a:lnSpc>
            </a:pPr>
            <a:endParaRPr lang="en-US" sz="1300">
              <a:solidFill>
                <a:srgbClr val="FFFFFF"/>
              </a:solidFill>
              <a:latin typeface="Poppins"/>
              <a:ea typeface="Poppins"/>
              <a:cs typeface="Poppins"/>
              <a:sym typeface="Poppins"/>
            </a:endParaRPr>
          </a:p>
          <a:p>
            <a:pPr algn="just">
              <a:lnSpc>
                <a:spcPts val="1820"/>
              </a:lnSpc>
            </a:pPr>
            <a:r>
              <a:rPr lang="en-US" sz="1300">
                <a:solidFill>
                  <a:srgbClr val="FFFFFF"/>
                </a:solidFill>
                <a:latin typeface="Poppins"/>
                <a:ea typeface="Poppins"/>
                <a:cs typeface="Poppins"/>
                <a:sym typeface="Poppins"/>
              </a:rPr>
              <a:t>Youthful Cities, Les jeunes, l’équité et la crise du logement : Qui peut devenir propriétaire ?. (2025) https://www.youthfulcities.com/blog/2025/01/03/les-jeunes-lequite-et-la-crise-du-logement-qui-peut-devenir-proprietaire/</a:t>
            </a:r>
          </a:p>
          <a:p>
            <a:pPr algn="just">
              <a:lnSpc>
                <a:spcPts val="1820"/>
              </a:lnSpc>
            </a:pPr>
            <a:endParaRPr lang="en-US" sz="1300">
              <a:solidFill>
                <a:srgbClr val="FFFFFF"/>
              </a:solidFill>
              <a:latin typeface="Poppins"/>
              <a:ea typeface="Poppins"/>
              <a:cs typeface="Poppins"/>
              <a:sym typeface="Poppins"/>
            </a:endParaRPr>
          </a:p>
          <a:p>
            <a:pPr algn="just">
              <a:lnSpc>
                <a:spcPts val="1820"/>
              </a:lnSpc>
            </a:pPr>
            <a:r>
              <a:rPr lang="en-US" sz="1300">
                <a:solidFill>
                  <a:srgbClr val="FFFFFF"/>
                </a:solidFill>
                <a:latin typeface="Poppins"/>
                <a:ea typeface="Poppins"/>
                <a:cs typeface="Poppins"/>
                <a:sym typeface="Poppins"/>
              </a:rPr>
              <a:t>Olivier Picard, La Presse, Jeunes, diplômés et sans logis. (2025). https://www.lapresse.ca/actualites/2025-07-29/crise-du-logement/jeunes-diplomes-et-sans-logis.php</a:t>
            </a:r>
          </a:p>
          <a:p>
            <a:pPr algn="just">
              <a:lnSpc>
                <a:spcPts val="1820"/>
              </a:lnSpc>
            </a:pPr>
            <a:endParaRPr lang="en-US" sz="1300">
              <a:solidFill>
                <a:srgbClr val="FFFFFF"/>
              </a:solidFill>
              <a:latin typeface="Poppins"/>
              <a:ea typeface="Poppins"/>
              <a:cs typeface="Poppins"/>
              <a:sym typeface="Poppins"/>
            </a:endParaRPr>
          </a:p>
          <a:p>
            <a:pPr algn="just">
              <a:lnSpc>
                <a:spcPts val="1820"/>
              </a:lnSpc>
            </a:pPr>
            <a:r>
              <a:rPr lang="en-US" sz="1300">
                <a:solidFill>
                  <a:srgbClr val="FFFFFF"/>
                </a:solidFill>
                <a:latin typeface="Poppins"/>
                <a:ea typeface="Poppins"/>
                <a:cs typeface="Poppins"/>
                <a:sym typeface="Poppins"/>
              </a:rPr>
              <a:t>Statistique Canada, Recencement de la population de 2021, analyse par l'ISQ. https://www.24heures.ca/2023/12/01/chez-moi-il-ny-a-pas-de-plancher-1-jeune-sur-4-narrive-pas-a-se-loger-convenablement-au-quebec/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fr-FR"/>
          </a:p>
        </p:txBody>
      </p:sp>
      <p:grpSp>
        <p:nvGrpSpPr>
          <p:cNvPr id="3" name="Group 3"/>
          <p:cNvGrpSpPr/>
          <p:nvPr/>
        </p:nvGrpSpPr>
        <p:grpSpPr>
          <a:xfrm>
            <a:off x="0" y="0"/>
            <a:ext cx="18288000" cy="10287000"/>
            <a:chOff x="0" y="0"/>
            <a:chExt cx="7224889" cy="4064000"/>
          </a:xfrm>
        </p:grpSpPr>
        <p:sp>
          <p:nvSpPr>
            <p:cNvPr id="4" name="Freeform 4"/>
            <p:cNvSpPr/>
            <p:nvPr/>
          </p:nvSpPr>
          <p:spPr>
            <a:xfrm>
              <a:off x="0" y="0"/>
              <a:ext cx="7224889" cy="4064000"/>
            </a:xfrm>
            <a:custGeom>
              <a:avLst/>
              <a:gdLst/>
              <a:ahLst/>
              <a:cxnLst/>
              <a:rect l="l" t="t" r="r" b="b"/>
              <a:pathLst>
                <a:path w="7224889" h="4064000">
                  <a:moveTo>
                    <a:pt x="0" y="0"/>
                  </a:moveTo>
                  <a:lnTo>
                    <a:pt x="7224889" y="0"/>
                  </a:lnTo>
                  <a:lnTo>
                    <a:pt x="7224889" y="4064000"/>
                  </a:lnTo>
                  <a:lnTo>
                    <a:pt x="0" y="4064000"/>
                  </a:lnTo>
                  <a:close/>
                </a:path>
              </a:pathLst>
            </a:custGeom>
            <a:solidFill>
              <a:srgbClr val="29295C">
                <a:alpha val="96863"/>
              </a:srgbClr>
            </a:solidFill>
          </p:spPr>
          <p:txBody>
            <a:bodyPr/>
            <a:lstStyle/>
            <a:p>
              <a:endParaRPr lang="fr-FR"/>
            </a:p>
          </p:txBody>
        </p:sp>
        <p:sp>
          <p:nvSpPr>
            <p:cNvPr id="5" name="TextBox 5"/>
            <p:cNvSpPr txBox="1"/>
            <p:nvPr/>
          </p:nvSpPr>
          <p:spPr>
            <a:xfrm>
              <a:off x="0" y="-38100"/>
              <a:ext cx="7224889" cy="4102100"/>
            </a:xfrm>
            <a:prstGeom prst="rect">
              <a:avLst/>
            </a:prstGeom>
          </p:spPr>
          <p:txBody>
            <a:bodyPr lIns="50800" tIns="50800" rIns="50800" bIns="50800" rtlCol="0" anchor="ctr"/>
            <a:lstStyle/>
            <a:p>
              <a:pPr algn="ctr">
                <a:lnSpc>
                  <a:spcPts val="1819"/>
                </a:lnSpc>
                <a:spcBef>
                  <a:spcPct val="0"/>
                </a:spcBef>
              </a:pPr>
              <a:endParaRPr/>
            </a:p>
          </p:txBody>
        </p:sp>
      </p:grpSp>
      <p:sp>
        <p:nvSpPr>
          <p:cNvPr id="6" name="TextBox 6"/>
          <p:cNvSpPr txBox="1"/>
          <p:nvPr/>
        </p:nvSpPr>
        <p:spPr>
          <a:xfrm>
            <a:off x="3148054" y="4048125"/>
            <a:ext cx="11991892" cy="1095375"/>
          </a:xfrm>
          <a:prstGeom prst="rect">
            <a:avLst/>
          </a:prstGeom>
        </p:spPr>
        <p:txBody>
          <a:bodyPr lIns="0" tIns="0" rIns="0" bIns="0" rtlCol="0" anchor="t">
            <a:spAutoFit/>
          </a:bodyPr>
          <a:lstStyle/>
          <a:p>
            <a:pPr algn="l">
              <a:lnSpc>
                <a:spcPts val="8400"/>
              </a:lnSpc>
            </a:pPr>
            <a:r>
              <a:rPr lang="en-US" sz="6000" b="1">
                <a:solidFill>
                  <a:srgbClr val="FFFFFF"/>
                </a:solidFill>
                <a:latin typeface="Poppins Bold"/>
                <a:ea typeface="Poppins Bold"/>
                <a:cs typeface="Poppins Bold"/>
                <a:sym typeface="Poppins Bold"/>
              </a:rPr>
              <a:t>Précarité en emploi des jeunes</a:t>
            </a:r>
          </a:p>
        </p:txBody>
      </p:sp>
      <p:sp>
        <p:nvSpPr>
          <p:cNvPr id="7" name="TextBox 7"/>
          <p:cNvSpPr txBox="1"/>
          <p:nvPr/>
        </p:nvSpPr>
        <p:spPr>
          <a:xfrm>
            <a:off x="1367358" y="5420907"/>
            <a:ext cx="15553283" cy="618490"/>
          </a:xfrm>
          <a:prstGeom prst="rect">
            <a:avLst/>
          </a:prstGeom>
        </p:spPr>
        <p:txBody>
          <a:bodyPr lIns="0" tIns="0" rIns="0" bIns="0" rtlCol="0" anchor="t">
            <a:spAutoFit/>
          </a:bodyPr>
          <a:lstStyle/>
          <a:p>
            <a:pPr algn="ctr">
              <a:lnSpc>
                <a:spcPts val="4759"/>
              </a:lnSpc>
            </a:pPr>
            <a:r>
              <a:rPr lang="en-US" sz="3399">
                <a:solidFill>
                  <a:srgbClr val="FFFFFF"/>
                </a:solidFill>
                <a:latin typeface="Poppins"/>
                <a:ea typeface="Poppins"/>
                <a:cs typeface="Poppins"/>
                <a:sym typeface="Poppins"/>
              </a:rPr>
              <a:t>Aujourd’hui, avoir un emploi ne garantit plus nécessairement la stabilité.</a:t>
            </a:r>
          </a:p>
        </p:txBody>
      </p:sp>
      <p:sp>
        <p:nvSpPr>
          <p:cNvPr id="8" name="Freeform 8"/>
          <p:cNvSpPr/>
          <p:nvPr/>
        </p:nvSpPr>
        <p:spPr>
          <a:xfrm>
            <a:off x="14789069" y="8520607"/>
            <a:ext cx="2470231" cy="945789"/>
          </a:xfrm>
          <a:custGeom>
            <a:avLst/>
            <a:gdLst/>
            <a:ahLst/>
            <a:cxnLst/>
            <a:rect l="l" t="t" r="r" b="b"/>
            <a:pathLst>
              <a:path w="2470231" h="945789">
                <a:moveTo>
                  <a:pt x="0" y="0"/>
                </a:moveTo>
                <a:lnTo>
                  <a:pt x="2470231" y="0"/>
                </a:lnTo>
                <a:lnTo>
                  <a:pt x="2470231" y="945789"/>
                </a:lnTo>
                <a:lnTo>
                  <a:pt x="0" y="945789"/>
                </a:lnTo>
                <a:lnTo>
                  <a:pt x="0" y="0"/>
                </a:lnTo>
                <a:close/>
              </a:path>
            </a:pathLst>
          </a:custGeom>
          <a:blipFill>
            <a:blip r:embed="rId4"/>
            <a:stretch>
              <a:fillRect/>
            </a:stretch>
          </a:blipFill>
        </p:spPr>
        <p:txBody>
          <a:bodyPr/>
          <a:lstStyle/>
          <a:p>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fr-FR"/>
          </a:p>
        </p:txBody>
      </p:sp>
      <p:grpSp>
        <p:nvGrpSpPr>
          <p:cNvPr id="3" name="Group 3"/>
          <p:cNvGrpSpPr/>
          <p:nvPr/>
        </p:nvGrpSpPr>
        <p:grpSpPr>
          <a:xfrm>
            <a:off x="0" y="0"/>
            <a:ext cx="18288000" cy="10287000"/>
            <a:chOff x="0" y="0"/>
            <a:chExt cx="7224889" cy="4064000"/>
          </a:xfrm>
        </p:grpSpPr>
        <p:sp>
          <p:nvSpPr>
            <p:cNvPr id="4" name="Freeform 4"/>
            <p:cNvSpPr/>
            <p:nvPr/>
          </p:nvSpPr>
          <p:spPr>
            <a:xfrm>
              <a:off x="0" y="0"/>
              <a:ext cx="7224889" cy="4064000"/>
            </a:xfrm>
            <a:custGeom>
              <a:avLst/>
              <a:gdLst/>
              <a:ahLst/>
              <a:cxnLst/>
              <a:rect l="l" t="t" r="r" b="b"/>
              <a:pathLst>
                <a:path w="7224889" h="4064000">
                  <a:moveTo>
                    <a:pt x="0" y="0"/>
                  </a:moveTo>
                  <a:lnTo>
                    <a:pt x="7224889" y="0"/>
                  </a:lnTo>
                  <a:lnTo>
                    <a:pt x="7224889" y="4064000"/>
                  </a:lnTo>
                  <a:lnTo>
                    <a:pt x="0" y="4064000"/>
                  </a:lnTo>
                  <a:close/>
                </a:path>
              </a:pathLst>
            </a:custGeom>
            <a:solidFill>
              <a:srgbClr val="29295C">
                <a:alpha val="96863"/>
              </a:srgbClr>
            </a:solidFill>
          </p:spPr>
          <p:txBody>
            <a:bodyPr/>
            <a:lstStyle/>
            <a:p>
              <a:endParaRPr lang="fr-FR"/>
            </a:p>
          </p:txBody>
        </p:sp>
        <p:sp>
          <p:nvSpPr>
            <p:cNvPr id="5" name="TextBox 5"/>
            <p:cNvSpPr txBox="1"/>
            <p:nvPr/>
          </p:nvSpPr>
          <p:spPr>
            <a:xfrm>
              <a:off x="0" y="-38100"/>
              <a:ext cx="7224889" cy="4102100"/>
            </a:xfrm>
            <a:prstGeom prst="rect">
              <a:avLst/>
            </a:prstGeom>
          </p:spPr>
          <p:txBody>
            <a:bodyPr lIns="50800" tIns="50800" rIns="50800" bIns="50800" rtlCol="0" anchor="ctr"/>
            <a:lstStyle/>
            <a:p>
              <a:pPr algn="ctr">
                <a:lnSpc>
                  <a:spcPts val="1819"/>
                </a:lnSpc>
                <a:spcBef>
                  <a:spcPct val="0"/>
                </a:spcBef>
              </a:pPr>
              <a:endParaRPr/>
            </a:p>
          </p:txBody>
        </p:sp>
      </p:grpSp>
      <p:grpSp>
        <p:nvGrpSpPr>
          <p:cNvPr id="6" name="Group 6"/>
          <p:cNvGrpSpPr/>
          <p:nvPr/>
        </p:nvGrpSpPr>
        <p:grpSpPr>
          <a:xfrm>
            <a:off x="1028700" y="2533526"/>
            <a:ext cx="16230600" cy="6496607"/>
            <a:chOff x="0" y="0"/>
            <a:chExt cx="4274726" cy="1711041"/>
          </a:xfrm>
        </p:grpSpPr>
        <p:sp>
          <p:nvSpPr>
            <p:cNvPr id="7" name="Freeform 7"/>
            <p:cNvSpPr/>
            <p:nvPr/>
          </p:nvSpPr>
          <p:spPr>
            <a:xfrm>
              <a:off x="0" y="0"/>
              <a:ext cx="4274726" cy="1711041"/>
            </a:xfrm>
            <a:custGeom>
              <a:avLst/>
              <a:gdLst/>
              <a:ahLst/>
              <a:cxnLst/>
              <a:rect l="l" t="t" r="r" b="b"/>
              <a:pathLst>
                <a:path w="4274726" h="1711041">
                  <a:moveTo>
                    <a:pt x="10494" y="0"/>
                  </a:moveTo>
                  <a:lnTo>
                    <a:pt x="4264232" y="0"/>
                  </a:lnTo>
                  <a:cubicBezTo>
                    <a:pt x="4270028" y="0"/>
                    <a:pt x="4274726" y="4698"/>
                    <a:pt x="4274726" y="10494"/>
                  </a:cubicBezTo>
                  <a:lnTo>
                    <a:pt x="4274726" y="1700547"/>
                  </a:lnTo>
                  <a:cubicBezTo>
                    <a:pt x="4274726" y="1703330"/>
                    <a:pt x="4273620" y="1705999"/>
                    <a:pt x="4271652" y="1707967"/>
                  </a:cubicBezTo>
                  <a:cubicBezTo>
                    <a:pt x="4269684" y="1709935"/>
                    <a:pt x="4267015" y="1711041"/>
                    <a:pt x="4264232" y="1711041"/>
                  </a:cubicBezTo>
                  <a:lnTo>
                    <a:pt x="10494" y="1711041"/>
                  </a:lnTo>
                  <a:cubicBezTo>
                    <a:pt x="4698" y="1711041"/>
                    <a:pt x="0" y="1706342"/>
                    <a:pt x="0" y="1700547"/>
                  </a:cubicBezTo>
                  <a:lnTo>
                    <a:pt x="0" y="10494"/>
                  </a:lnTo>
                  <a:cubicBezTo>
                    <a:pt x="0" y="4698"/>
                    <a:pt x="4698" y="0"/>
                    <a:pt x="10494" y="0"/>
                  </a:cubicBezTo>
                  <a:close/>
                </a:path>
              </a:pathLst>
            </a:custGeom>
            <a:solidFill>
              <a:srgbClr val="009EB3"/>
            </a:solidFill>
          </p:spPr>
          <p:txBody>
            <a:bodyPr/>
            <a:lstStyle/>
            <a:p>
              <a:endParaRPr lang="fr-FR"/>
            </a:p>
          </p:txBody>
        </p:sp>
        <p:sp>
          <p:nvSpPr>
            <p:cNvPr id="8" name="TextBox 8"/>
            <p:cNvSpPr txBox="1"/>
            <p:nvPr/>
          </p:nvSpPr>
          <p:spPr>
            <a:xfrm>
              <a:off x="0" y="-38100"/>
              <a:ext cx="4274726" cy="1749141"/>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1240036" y="5901170"/>
            <a:ext cx="3263586" cy="3128963"/>
          </a:xfrm>
          <a:custGeom>
            <a:avLst/>
            <a:gdLst/>
            <a:ahLst/>
            <a:cxnLst/>
            <a:rect l="l" t="t" r="r" b="b"/>
            <a:pathLst>
              <a:path w="3263586" h="3128963">
                <a:moveTo>
                  <a:pt x="0" y="0"/>
                </a:moveTo>
                <a:lnTo>
                  <a:pt x="3263586" y="0"/>
                </a:lnTo>
                <a:lnTo>
                  <a:pt x="3263586" y="3128963"/>
                </a:lnTo>
                <a:lnTo>
                  <a:pt x="0" y="3128963"/>
                </a:lnTo>
                <a:lnTo>
                  <a:pt x="0" y="0"/>
                </a:lnTo>
                <a:close/>
              </a:path>
            </a:pathLst>
          </a:custGeom>
          <a:blipFill>
            <a:blip r:embed="rId4"/>
            <a:stretch>
              <a:fillRect/>
            </a:stretch>
          </a:blipFill>
        </p:spPr>
        <p:txBody>
          <a:bodyPr/>
          <a:lstStyle/>
          <a:p>
            <a:endParaRPr lang="fr-FR"/>
          </a:p>
        </p:txBody>
      </p:sp>
      <p:sp>
        <p:nvSpPr>
          <p:cNvPr id="10" name="TextBox 10"/>
          <p:cNvSpPr txBox="1"/>
          <p:nvPr/>
        </p:nvSpPr>
        <p:spPr>
          <a:xfrm>
            <a:off x="1028700" y="885825"/>
            <a:ext cx="13823180" cy="901700"/>
          </a:xfrm>
          <a:prstGeom prst="rect">
            <a:avLst/>
          </a:prstGeom>
        </p:spPr>
        <p:txBody>
          <a:bodyPr lIns="0" tIns="0" rIns="0" bIns="0" rtlCol="0" anchor="t">
            <a:spAutoFit/>
          </a:bodyPr>
          <a:lstStyle/>
          <a:p>
            <a:pPr algn="l">
              <a:lnSpc>
                <a:spcPts val="7000"/>
              </a:lnSpc>
            </a:pPr>
            <a:r>
              <a:rPr lang="en-US" sz="5000" b="1">
                <a:solidFill>
                  <a:srgbClr val="FFFFFF"/>
                </a:solidFill>
                <a:latin typeface="Poppins Bold"/>
                <a:ea typeface="Poppins Bold"/>
                <a:cs typeface="Poppins Bold"/>
                <a:sym typeface="Poppins Bold"/>
              </a:rPr>
              <a:t>Précarité en emploi des jeunes</a:t>
            </a:r>
          </a:p>
        </p:txBody>
      </p:sp>
      <p:sp>
        <p:nvSpPr>
          <p:cNvPr id="11" name="TextBox 11"/>
          <p:cNvSpPr txBox="1"/>
          <p:nvPr/>
        </p:nvSpPr>
        <p:spPr>
          <a:xfrm>
            <a:off x="5035077" y="3930804"/>
            <a:ext cx="11530089" cy="3559175"/>
          </a:xfrm>
          <a:prstGeom prst="rect">
            <a:avLst/>
          </a:prstGeom>
        </p:spPr>
        <p:txBody>
          <a:bodyPr lIns="0" tIns="0" rIns="0" bIns="0" rtlCol="0" anchor="t">
            <a:spAutoFit/>
          </a:bodyPr>
          <a:lstStyle/>
          <a:p>
            <a:pPr algn="just">
              <a:lnSpc>
                <a:spcPts val="7000"/>
              </a:lnSpc>
            </a:pPr>
            <a:r>
              <a:rPr lang="en-US" sz="5000" b="1">
                <a:solidFill>
                  <a:srgbClr val="FFFFFF"/>
                </a:solidFill>
                <a:latin typeface="Poppins Bold"/>
                <a:ea typeface="Poppins Bold"/>
                <a:cs typeface="Poppins Bold"/>
                <a:sym typeface="Poppins Bold"/>
              </a:rPr>
              <a:t>Quand vous pensez à la précarité chez les jeunes aujourd’hui, qu’est-ce qui vous vient spontanément en tête ?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fr-FR"/>
          </a:p>
        </p:txBody>
      </p:sp>
      <p:grpSp>
        <p:nvGrpSpPr>
          <p:cNvPr id="3" name="Group 3"/>
          <p:cNvGrpSpPr/>
          <p:nvPr/>
        </p:nvGrpSpPr>
        <p:grpSpPr>
          <a:xfrm>
            <a:off x="0" y="0"/>
            <a:ext cx="18288000" cy="10287000"/>
            <a:chOff x="0" y="0"/>
            <a:chExt cx="7224889" cy="4064000"/>
          </a:xfrm>
        </p:grpSpPr>
        <p:sp>
          <p:nvSpPr>
            <p:cNvPr id="4" name="Freeform 4"/>
            <p:cNvSpPr/>
            <p:nvPr/>
          </p:nvSpPr>
          <p:spPr>
            <a:xfrm>
              <a:off x="0" y="0"/>
              <a:ext cx="7224889" cy="4064000"/>
            </a:xfrm>
            <a:custGeom>
              <a:avLst/>
              <a:gdLst/>
              <a:ahLst/>
              <a:cxnLst/>
              <a:rect l="l" t="t" r="r" b="b"/>
              <a:pathLst>
                <a:path w="7224889" h="4064000">
                  <a:moveTo>
                    <a:pt x="0" y="0"/>
                  </a:moveTo>
                  <a:lnTo>
                    <a:pt x="7224889" y="0"/>
                  </a:lnTo>
                  <a:lnTo>
                    <a:pt x="7224889" y="4064000"/>
                  </a:lnTo>
                  <a:lnTo>
                    <a:pt x="0" y="4064000"/>
                  </a:lnTo>
                  <a:close/>
                </a:path>
              </a:pathLst>
            </a:custGeom>
            <a:solidFill>
              <a:srgbClr val="29295C">
                <a:alpha val="96863"/>
              </a:srgbClr>
            </a:solidFill>
          </p:spPr>
          <p:txBody>
            <a:bodyPr/>
            <a:lstStyle/>
            <a:p>
              <a:endParaRPr lang="fr-FR"/>
            </a:p>
          </p:txBody>
        </p:sp>
        <p:sp>
          <p:nvSpPr>
            <p:cNvPr id="5" name="TextBox 5"/>
            <p:cNvSpPr txBox="1"/>
            <p:nvPr/>
          </p:nvSpPr>
          <p:spPr>
            <a:xfrm>
              <a:off x="0" y="-38100"/>
              <a:ext cx="7224889" cy="4102100"/>
            </a:xfrm>
            <a:prstGeom prst="rect">
              <a:avLst/>
            </a:prstGeom>
          </p:spPr>
          <p:txBody>
            <a:bodyPr lIns="50800" tIns="50800" rIns="50800" bIns="50800" rtlCol="0" anchor="ctr"/>
            <a:lstStyle/>
            <a:p>
              <a:pPr algn="ctr">
                <a:lnSpc>
                  <a:spcPts val="1819"/>
                </a:lnSpc>
                <a:spcBef>
                  <a:spcPct val="0"/>
                </a:spcBef>
              </a:pPr>
              <a:endParaRPr/>
            </a:p>
          </p:txBody>
        </p:sp>
      </p:grpSp>
      <p:sp>
        <p:nvSpPr>
          <p:cNvPr id="6" name="TextBox 6"/>
          <p:cNvSpPr txBox="1"/>
          <p:nvPr/>
        </p:nvSpPr>
        <p:spPr>
          <a:xfrm>
            <a:off x="3148054" y="2981325"/>
            <a:ext cx="11991892" cy="2162175"/>
          </a:xfrm>
          <a:prstGeom prst="rect">
            <a:avLst/>
          </a:prstGeom>
        </p:spPr>
        <p:txBody>
          <a:bodyPr lIns="0" tIns="0" rIns="0" bIns="0" rtlCol="0" anchor="t">
            <a:spAutoFit/>
          </a:bodyPr>
          <a:lstStyle/>
          <a:p>
            <a:pPr algn="ctr">
              <a:lnSpc>
                <a:spcPts val="8400"/>
              </a:lnSpc>
            </a:pPr>
            <a:r>
              <a:rPr lang="en-US" sz="6000" b="1">
                <a:solidFill>
                  <a:srgbClr val="FFFFFF"/>
                </a:solidFill>
                <a:latin typeface="Poppins Bold"/>
                <a:ea typeface="Poppins Bold"/>
                <a:cs typeface="Poppins Bold"/>
                <a:sym typeface="Poppins Bold"/>
              </a:rPr>
              <a:t>Génération flemme ou génération lucide ? </a:t>
            </a:r>
          </a:p>
        </p:txBody>
      </p:sp>
      <p:sp>
        <p:nvSpPr>
          <p:cNvPr id="7" name="TextBox 7"/>
          <p:cNvSpPr txBox="1"/>
          <p:nvPr/>
        </p:nvSpPr>
        <p:spPr>
          <a:xfrm>
            <a:off x="1807402" y="5484604"/>
            <a:ext cx="14673196" cy="1218565"/>
          </a:xfrm>
          <a:prstGeom prst="rect">
            <a:avLst/>
          </a:prstGeom>
        </p:spPr>
        <p:txBody>
          <a:bodyPr lIns="0" tIns="0" rIns="0" bIns="0" rtlCol="0" anchor="t">
            <a:spAutoFit/>
          </a:bodyPr>
          <a:lstStyle/>
          <a:p>
            <a:pPr algn="ctr">
              <a:lnSpc>
                <a:spcPts val="4759"/>
              </a:lnSpc>
            </a:pPr>
            <a:r>
              <a:rPr lang="en-US" sz="3399">
                <a:solidFill>
                  <a:srgbClr val="FFFFFF"/>
                </a:solidFill>
                <a:latin typeface="Poppins"/>
                <a:ea typeface="Poppins"/>
                <a:cs typeface="Poppins"/>
                <a:sym typeface="Poppins"/>
              </a:rPr>
              <a:t> Est-ce qu’on est face à une génération moins motivée… ou à une génération qui voit lucidement les limites du modèle actuel ?</a:t>
            </a:r>
          </a:p>
        </p:txBody>
      </p:sp>
      <p:sp>
        <p:nvSpPr>
          <p:cNvPr id="8" name="Freeform 8"/>
          <p:cNvSpPr/>
          <p:nvPr/>
        </p:nvSpPr>
        <p:spPr>
          <a:xfrm>
            <a:off x="14789069" y="8520607"/>
            <a:ext cx="2470231" cy="945789"/>
          </a:xfrm>
          <a:custGeom>
            <a:avLst/>
            <a:gdLst/>
            <a:ahLst/>
            <a:cxnLst/>
            <a:rect l="l" t="t" r="r" b="b"/>
            <a:pathLst>
              <a:path w="2470231" h="945789">
                <a:moveTo>
                  <a:pt x="0" y="0"/>
                </a:moveTo>
                <a:lnTo>
                  <a:pt x="2470231" y="0"/>
                </a:lnTo>
                <a:lnTo>
                  <a:pt x="2470231" y="945789"/>
                </a:lnTo>
                <a:lnTo>
                  <a:pt x="0" y="945789"/>
                </a:lnTo>
                <a:lnTo>
                  <a:pt x="0" y="0"/>
                </a:lnTo>
                <a:close/>
              </a:path>
            </a:pathLst>
          </a:custGeom>
          <a:blipFill>
            <a:blip r:embed="rId4"/>
            <a:stretch>
              <a:fillRect/>
            </a:stretch>
          </a:blipFill>
        </p:spPr>
        <p:txBody>
          <a:bodyPr/>
          <a:lstStyle/>
          <a:p>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fr-FR"/>
          </a:p>
        </p:txBody>
      </p:sp>
      <p:grpSp>
        <p:nvGrpSpPr>
          <p:cNvPr id="3" name="Group 3"/>
          <p:cNvGrpSpPr/>
          <p:nvPr/>
        </p:nvGrpSpPr>
        <p:grpSpPr>
          <a:xfrm>
            <a:off x="0" y="0"/>
            <a:ext cx="18288000" cy="10287000"/>
            <a:chOff x="0" y="0"/>
            <a:chExt cx="7224889" cy="4064000"/>
          </a:xfrm>
        </p:grpSpPr>
        <p:sp>
          <p:nvSpPr>
            <p:cNvPr id="4" name="Freeform 4"/>
            <p:cNvSpPr/>
            <p:nvPr/>
          </p:nvSpPr>
          <p:spPr>
            <a:xfrm>
              <a:off x="0" y="0"/>
              <a:ext cx="7224889" cy="4064000"/>
            </a:xfrm>
            <a:custGeom>
              <a:avLst/>
              <a:gdLst/>
              <a:ahLst/>
              <a:cxnLst/>
              <a:rect l="l" t="t" r="r" b="b"/>
              <a:pathLst>
                <a:path w="7224889" h="4064000">
                  <a:moveTo>
                    <a:pt x="0" y="0"/>
                  </a:moveTo>
                  <a:lnTo>
                    <a:pt x="7224889" y="0"/>
                  </a:lnTo>
                  <a:lnTo>
                    <a:pt x="7224889" y="4064000"/>
                  </a:lnTo>
                  <a:lnTo>
                    <a:pt x="0" y="4064000"/>
                  </a:lnTo>
                  <a:close/>
                </a:path>
              </a:pathLst>
            </a:custGeom>
            <a:solidFill>
              <a:srgbClr val="29295C">
                <a:alpha val="96863"/>
              </a:srgbClr>
            </a:solidFill>
          </p:spPr>
          <p:txBody>
            <a:bodyPr/>
            <a:lstStyle/>
            <a:p>
              <a:endParaRPr lang="fr-FR"/>
            </a:p>
          </p:txBody>
        </p:sp>
        <p:sp>
          <p:nvSpPr>
            <p:cNvPr id="5" name="TextBox 5"/>
            <p:cNvSpPr txBox="1"/>
            <p:nvPr/>
          </p:nvSpPr>
          <p:spPr>
            <a:xfrm>
              <a:off x="0" y="-38100"/>
              <a:ext cx="7224889" cy="4102100"/>
            </a:xfrm>
            <a:prstGeom prst="rect">
              <a:avLst/>
            </a:prstGeom>
          </p:spPr>
          <p:txBody>
            <a:bodyPr lIns="50800" tIns="50800" rIns="50800" bIns="50800" rtlCol="0" anchor="ctr"/>
            <a:lstStyle/>
            <a:p>
              <a:pPr algn="ctr">
                <a:lnSpc>
                  <a:spcPts val="1819"/>
                </a:lnSpc>
                <a:spcBef>
                  <a:spcPct val="0"/>
                </a:spcBef>
              </a:pPr>
              <a:endParaRPr/>
            </a:p>
          </p:txBody>
        </p:sp>
      </p:grpSp>
      <p:grpSp>
        <p:nvGrpSpPr>
          <p:cNvPr id="6" name="Group 6"/>
          <p:cNvGrpSpPr/>
          <p:nvPr/>
        </p:nvGrpSpPr>
        <p:grpSpPr>
          <a:xfrm>
            <a:off x="1028700" y="2533526"/>
            <a:ext cx="6143555" cy="6496607"/>
            <a:chOff x="0" y="0"/>
            <a:chExt cx="1618056" cy="1711041"/>
          </a:xfrm>
        </p:grpSpPr>
        <p:sp>
          <p:nvSpPr>
            <p:cNvPr id="7" name="Freeform 7"/>
            <p:cNvSpPr/>
            <p:nvPr/>
          </p:nvSpPr>
          <p:spPr>
            <a:xfrm>
              <a:off x="0" y="0"/>
              <a:ext cx="1618056" cy="1711041"/>
            </a:xfrm>
            <a:custGeom>
              <a:avLst/>
              <a:gdLst/>
              <a:ahLst/>
              <a:cxnLst/>
              <a:rect l="l" t="t" r="r" b="b"/>
              <a:pathLst>
                <a:path w="1618056" h="1711041">
                  <a:moveTo>
                    <a:pt x="27724" y="0"/>
                  </a:moveTo>
                  <a:lnTo>
                    <a:pt x="1590332" y="0"/>
                  </a:lnTo>
                  <a:cubicBezTo>
                    <a:pt x="1605643" y="0"/>
                    <a:pt x="1618056" y="12412"/>
                    <a:pt x="1618056" y="27724"/>
                  </a:cubicBezTo>
                  <a:lnTo>
                    <a:pt x="1618056" y="1683317"/>
                  </a:lnTo>
                  <a:cubicBezTo>
                    <a:pt x="1618056" y="1690670"/>
                    <a:pt x="1615135" y="1697721"/>
                    <a:pt x="1609936" y="1702920"/>
                  </a:cubicBezTo>
                  <a:cubicBezTo>
                    <a:pt x="1604736" y="1708120"/>
                    <a:pt x="1597685" y="1711041"/>
                    <a:pt x="1590332" y="1711041"/>
                  </a:cubicBezTo>
                  <a:lnTo>
                    <a:pt x="27724" y="1711041"/>
                  </a:lnTo>
                  <a:cubicBezTo>
                    <a:pt x="12412" y="1711041"/>
                    <a:pt x="0" y="1698628"/>
                    <a:pt x="0" y="1683317"/>
                  </a:cubicBezTo>
                  <a:lnTo>
                    <a:pt x="0" y="27724"/>
                  </a:lnTo>
                  <a:cubicBezTo>
                    <a:pt x="0" y="20371"/>
                    <a:pt x="2921" y="13319"/>
                    <a:pt x="8120" y="8120"/>
                  </a:cubicBezTo>
                  <a:cubicBezTo>
                    <a:pt x="13319" y="2921"/>
                    <a:pt x="20371" y="0"/>
                    <a:pt x="27724" y="0"/>
                  </a:cubicBezTo>
                  <a:close/>
                </a:path>
              </a:pathLst>
            </a:custGeom>
            <a:solidFill>
              <a:srgbClr val="009EB3"/>
            </a:solidFill>
          </p:spPr>
          <p:txBody>
            <a:bodyPr/>
            <a:lstStyle/>
            <a:p>
              <a:endParaRPr lang="fr-FR"/>
            </a:p>
          </p:txBody>
        </p:sp>
        <p:sp>
          <p:nvSpPr>
            <p:cNvPr id="8" name="TextBox 8"/>
            <p:cNvSpPr txBox="1"/>
            <p:nvPr/>
          </p:nvSpPr>
          <p:spPr>
            <a:xfrm>
              <a:off x="0" y="-38100"/>
              <a:ext cx="1618056" cy="1749141"/>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1240036" y="2768975"/>
            <a:ext cx="1158890" cy="1254550"/>
          </a:xfrm>
          <a:custGeom>
            <a:avLst/>
            <a:gdLst/>
            <a:ahLst/>
            <a:cxnLst/>
            <a:rect l="l" t="t" r="r" b="b"/>
            <a:pathLst>
              <a:path w="1158890" h="1254550">
                <a:moveTo>
                  <a:pt x="0" y="0"/>
                </a:moveTo>
                <a:lnTo>
                  <a:pt x="1158891" y="0"/>
                </a:lnTo>
                <a:lnTo>
                  <a:pt x="1158891" y="1254549"/>
                </a:lnTo>
                <a:lnTo>
                  <a:pt x="0" y="125454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0" name="TextBox 10"/>
          <p:cNvSpPr txBox="1"/>
          <p:nvPr/>
        </p:nvSpPr>
        <p:spPr>
          <a:xfrm>
            <a:off x="1028700" y="885825"/>
            <a:ext cx="13823180" cy="901700"/>
          </a:xfrm>
          <a:prstGeom prst="rect">
            <a:avLst/>
          </a:prstGeom>
        </p:spPr>
        <p:txBody>
          <a:bodyPr lIns="0" tIns="0" rIns="0" bIns="0" rtlCol="0" anchor="t">
            <a:spAutoFit/>
          </a:bodyPr>
          <a:lstStyle/>
          <a:p>
            <a:pPr algn="l">
              <a:lnSpc>
                <a:spcPts val="7000"/>
              </a:lnSpc>
            </a:pPr>
            <a:r>
              <a:rPr lang="en-US" sz="5000" b="1">
                <a:solidFill>
                  <a:srgbClr val="FFFFFF"/>
                </a:solidFill>
                <a:latin typeface="Poppins Bold"/>
                <a:ea typeface="Poppins Bold"/>
                <a:cs typeface="Poppins Bold"/>
                <a:sym typeface="Poppins Bold"/>
              </a:rPr>
              <a:t>Génération flemme ou génération lucide ? </a:t>
            </a:r>
          </a:p>
        </p:txBody>
      </p:sp>
      <p:sp>
        <p:nvSpPr>
          <p:cNvPr id="11" name="TextBox 11"/>
          <p:cNvSpPr txBox="1"/>
          <p:nvPr/>
        </p:nvSpPr>
        <p:spPr>
          <a:xfrm>
            <a:off x="1819482" y="3655224"/>
            <a:ext cx="4137147" cy="368300"/>
          </a:xfrm>
          <a:prstGeom prst="rect">
            <a:avLst/>
          </a:prstGeom>
        </p:spPr>
        <p:txBody>
          <a:bodyPr lIns="0" tIns="0" rIns="0" bIns="0" rtlCol="0" anchor="t">
            <a:spAutoFit/>
          </a:bodyPr>
          <a:lstStyle/>
          <a:p>
            <a:pPr algn="l">
              <a:lnSpc>
                <a:spcPts val="2800"/>
              </a:lnSpc>
            </a:pPr>
            <a:r>
              <a:rPr lang="en-US" sz="2000">
                <a:solidFill>
                  <a:srgbClr val="FFFFFF"/>
                </a:solidFill>
                <a:latin typeface="Poppins"/>
                <a:ea typeface="Poppins"/>
                <a:cs typeface="Poppins"/>
                <a:sym typeface="Poppins"/>
              </a:rPr>
              <a:t>Quelques données :</a:t>
            </a:r>
          </a:p>
        </p:txBody>
      </p:sp>
      <p:sp>
        <p:nvSpPr>
          <p:cNvPr id="12" name="TextBox 12"/>
          <p:cNvSpPr txBox="1"/>
          <p:nvPr/>
        </p:nvSpPr>
        <p:spPr>
          <a:xfrm>
            <a:off x="1415203" y="4708679"/>
            <a:ext cx="5283693" cy="1073150"/>
          </a:xfrm>
          <a:prstGeom prst="rect">
            <a:avLst/>
          </a:prstGeom>
        </p:spPr>
        <p:txBody>
          <a:bodyPr lIns="0" tIns="0" rIns="0" bIns="0" rtlCol="0" anchor="t">
            <a:spAutoFit/>
          </a:bodyPr>
          <a:lstStyle/>
          <a:p>
            <a:pPr algn="just">
              <a:lnSpc>
                <a:spcPts val="2800"/>
              </a:lnSpc>
            </a:pPr>
            <a:r>
              <a:rPr lang="en-US" sz="2000">
                <a:solidFill>
                  <a:srgbClr val="FFFFFF"/>
                </a:solidFill>
                <a:latin typeface="Poppins"/>
                <a:ea typeface="Poppins"/>
                <a:cs typeface="Poppins"/>
                <a:sym typeface="Poppins"/>
              </a:rPr>
              <a:t>Poids démographique des jeunes de 15 à 34 ans au Québec est passé de 35% en 1986 à 24% en 2021.</a:t>
            </a:r>
          </a:p>
        </p:txBody>
      </p:sp>
      <p:sp>
        <p:nvSpPr>
          <p:cNvPr id="13" name="TextBox 13"/>
          <p:cNvSpPr txBox="1"/>
          <p:nvPr/>
        </p:nvSpPr>
        <p:spPr>
          <a:xfrm>
            <a:off x="1415203" y="6256977"/>
            <a:ext cx="5283693" cy="1425575"/>
          </a:xfrm>
          <a:prstGeom prst="rect">
            <a:avLst/>
          </a:prstGeom>
        </p:spPr>
        <p:txBody>
          <a:bodyPr lIns="0" tIns="0" rIns="0" bIns="0" rtlCol="0" anchor="t">
            <a:spAutoFit/>
          </a:bodyPr>
          <a:lstStyle/>
          <a:p>
            <a:pPr algn="just">
              <a:lnSpc>
                <a:spcPts val="2800"/>
              </a:lnSpc>
            </a:pPr>
            <a:r>
              <a:rPr lang="en-US" sz="2000">
                <a:solidFill>
                  <a:srgbClr val="FFFFFF"/>
                </a:solidFill>
                <a:latin typeface="Poppins"/>
                <a:ea typeface="Poppins"/>
                <a:cs typeface="Poppins"/>
                <a:sym typeface="Poppins"/>
              </a:rPr>
              <a:t>Malgré cela, leur taux d’activité est passé de 66% en 1976 à 80% en 2024, et leur taux d’emploi a grimpé de 58% à près de 75% sur la même période.</a:t>
            </a:r>
          </a:p>
        </p:txBody>
      </p:sp>
      <p:sp>
        <p:nvSpPr>
          <p:cNvPr id="14" name="TextBox 14"/>
          <p:cNvSpPr txBox="1"/>
          <p:nvPr/>
        </p:nvSpPr>
        <p:spPr>
          <a:xfrm>
            <a:off x="7940290" y="2466851"/>
            <a:ext cx="8245602" cy="3187700"/>
          </a:xfrm>
          <a:prstGeom prst="rect">
            <a:avLst/>
          </a:prstGeom>
        </p:spPr>
        <p:txBody>
          <a:bodyPr lIns="0" tIns="0" rIns="0" bIns="0" rtlCol="0" anchor="t">
            <a:spAutoFit/>
          </a:bodyPr>
          <a:lstStyle/>
          <a:p>
            <a:pPr algn="just">
              <a:lnSpc>
                <a:spcPts val="2800"/>
              </a:lnSpc>
            </a:pPr>
            <a:r>
              <a:rPr lang="en-US" sz="2000">
                <a:solidFill>
                  <a:srgbClr val="FFFFFF"/>
                </a:solidFill>
                <a:latin typeface="Poppins"/>
                <a:ea typeface="Poppins"/>
                <a:cs typeface="Poppins"/>
                <a:sym typeface="Poppins"/>
              </a:rPr>
              <a:t>On entend souvent plusieurs discours sur les jeunes :</a:t>
            </a:r>
          </a:p>
          <a:p>
            <a:pPr marL="431801" lvl="1" indent="-215900" algn="just">
              <a:lnSpc>
                <a:spcPts val="2800"/>
              </a:lnSpc>
              <a:buFont typeface="Arial"/>
              <a:buChar char="•"/>
            </a:pPr>
            <a:r>
              <a:rPr lang="en-US" sz="2000">
                <a:solidFill>
                  <a:srgbClr val="FFFFFF"/>
                </a:solidFill>
                <a:latin typeface="Poppins"/>
                <a:ea typeface="Poppins"/>
                <a:cs typeface="Poppins"/>
                <a:sym typeface="Poppins"/>
              </a:rPr>
              <a:t>qu’ils ne veulent plus travailler,</a:t>
            </a:r>
          </a:p>
          <a:p>
            <a:pPr marL="431801" lvl="1" indent="-215900" algn="just">
              <a:lnSpc>
                <a:spcPts val="2800"/>
              </a:lnSpc>
              <a:buFont typeface="Arial"/>
              <a:buChar char="•"/>
            </a:pPr>
            <a:r>
              <a:rPr lang="en-US" sz="2000">
                <a:solidFill>
                  <a:srgbClr val="FFFFFF"/>
                </a:solidFill>
                <a:latin typeface="Poppins"/>
                <a:ea typeface="Poppins"/>
                <a:cs typeface="Poppins"/>
                <a:sym typeface="Poppins"/>
              </a:rPr>
              <a:t>qu’ils changent constamment d’emploi,</a:t>
            </a:r>
          </a:p>
          <a:p>
            <a:pPr marL="431801" lvl="1" indent="-215900" algn="just">
              <a:lnSpc>
                <a:spcPts val="2800"/>
              </a:lnSpc>
              <a:buFont typeface="Arial"/>
              <a:buChar char="•"/>
            </a:pPr>
            <a:r>
              <a:rPr lang="en-US" sz="2000">
                <a:solidFill>
                  <a:srgbClr val="FFFFFF"/>
                </a:solidFill>
                <a:latin typeface="Poppins"/>
                <a:ea typeface="Poppins"/>
                <a:cs typeface="Poppins"/>
                <a:sym typeface="Poppins"/>
              </a:rPr>
              <a:t>qu’ils refusent certaines conditions,</a:t>
            </a:r>
          </a:p>
          <a:p>
            <a:pPr marL="431801" lvl="1" indent="-215900" algn="just">
              <a:lnSpc>
                <a:spcPts val="2800"/>
              </a:lnSpc>
              <a:buFont typeface="Arial"/>
              <a:buChar char="•"/>
            </a:pPr>
            <a:r>
              <a:rPr lang="en-US" sz="2000">
                <a:solidFill>
                  <a:srgbClr val="FFFFFF"/>
                </a:solidFill>
                <a:latin typeface="Poppins"/>
                <a:ea typeface="Poppins"/>
                <a:cs typeface="Poppins"/>
                <a:sym typeface="Poppins"/>
              </a:rPr>
              <a:t>qu’ils priorisent leur bien-être,</a:t>
            </a:r>
          </a:p>
          <a:p>
            <a:pPr marL="431801" lvl="1" indent="-215900" algn="just">
              <a:lnSpc>
                <a:spcPts val="2800"/>
              </a:lnSpc>
              <a:buFont typeface="Arial"/>
              <a:buChar char="•"/>
            </a:pPr>
            <a:r>
              <a:rPr lang="en-US" sz="2000">
                <a:solidFill>
                  <a:srgbClr val="FFFFFF"/>
                </a:solidFill>
                <a:latin typeface="Poppins"/>
                <a:ea typeface="Poppins"/>
                <a:cs typeface="Poppins"/>
                <a:sym typeface="Poppins"/>
              </a:rPr>
              <a:t>ou encore qu’ils seraient moins résilients.</a:t>
            </a:r>
          </a:p>
          <a:p>
            <a:pPr algn="just">
              <a:lnSpc>
                <a:spcPts val="2800"/>
              </a:lnSpc>
            </a:pPr>
            <a:endParaRPr lang="en-US" sz="2000">
              <a:solidFill>
                <a:srgbClr val="FFFFFF"/>
              </a:solidFill>
              <a:latin typeface="Poppins"/>
              <a:ea typeface="Poppins"/>
              <a:cs typeface="Poppins"/>
              <a:sym typeface="Poppins"/>
            </a:endParaRPr>
          </a:p>
          <a:p>
            <a:pPr algn="just">
              <a:lnSpc>
                <a:spcPts val="2800"/>
              </a:lnSpc>
            </a:pPr>
            <a:r>
              <a:rPr lang="en-US" sz="2000">
                <a:solidFill>
                  <a:srgbClr val="FFFFFF"/>
                </a:solidFill>
                <a:latin typeface="Poppins"/>
                <a:ea typeface="Poppins"/>
                <a:cs typeface="Poppins"/>
                <a:sym typeface="Poppins"/>
              </a:rPr>
              <a:t>Mais lorsqu’on regarde leur réalité concrète, la question devient plus complexe.</a:t>
            </a:r>
          </a:p>
        </p:txBody>
      </p:sp>
      <p:sp>
        <p:nvSpPr>
          <p:cNvPr id="15" name="TextBox 15"/>
          <p:cNvSpPr txBox="1"/>
          <p:nvPr/>
        </p:nvSpPr>
        <p:spPr>
          <a:xfrm>
            <a:off x="7940290" y="6194858"/>
            <a:ext cx="8245602" cy="2835275"/>
          </a:xfrm>
          <a:prstGeom prst="rect">
            <a:avLst/>
          </a:prstGeom>
        </p:spPr>
        <p:txBody>
          <a:bodyPr lIns="0" tIns="0" rIns="0" bIns="0" rtlCol="0" anchor="t">
            <a:spAutoFit/>
          </a:bodyPr>
          <a:lstStyle/>
          <a:p>
            <a:pPr algn="just">
              <a:lnSpc>
                <a:spcPts val="2800"/>
              </a:lnSpc>
            </a:pPr>
            <a:r>
              <a:rPr lang="en-US" sz="2000">
                <a:solidFill>
                  <a:srgbClr val="FFFFFF"/>
                </a:solidFill>
                <a:latin typeface="Poppins"/>
                <a:ea typeface="Poppins"/>
                <a:cs typeface="Poppins"/>
                <a:sym typeface="Poppins"/>
              </a:rPr>
              <a:t>Plusieurs jeunes ne rejettent pas le travail.</a:t>
            </a:r>
          </a:p>
          <a:p>
            <a:pPr algn="just">
              <a:lnSpc>
                <a:spcPts val="2800"/>
              </a:lnSpc>
            </a:pPr>
            <a:endParaRPr lang="en-US" sz="2000">
              <a:solidFill>
                <a:srgbClr val="FFFFFF"/>
              </a:solidFill>
              <a:latin typeface="Poppins"/>
              <a:ea typeface="Poppins"/>
              <a:cs typeface="Poppins"/>
              <a:sym typeface="Poppins"/>
            </a:endParaRPr>
          </a:p>
          <a:p>
            <a:pPr algn="just">
              <a:lnSpc>
                <a:spcPts val="2800"/>
              </a:lnSpc>
            </a:pPr>
            <a:r>
              <a:rPr lang="en-US" sz="2000">
                <a:solidFill>
                  <a:srgbClr val="FFFFFF"/>
                </a:solidFill>
                <a:latin typeface="Poppins"/>
                <a:ea typeface="Poppins"/>
                <a:cs typeface="Poppins"/>
                <a:sym typeface="Poppins"/>
              </a:rPr>
              <a:t>Ce qu’ils remettent davantage en question, ce sont :</a:t>
            </a:r>
          </a:p>
          <a:p>
            <a:pPr marL="431801" lvl="1" indent="-215900" algn="just">
              <a:lnSpc>
                <a:spcPts val="2800"/>
              </a:lnSpc>
              <a:buFont typeface="Arial"/>
              <a:buChar char="•"/>
            </a:pPr>
            <a:r>
              <a:rPr lang="en-US" sz="2000">
                <a:solidFill>
                  <a:srgbClr val="FFFFFF"/>
                </a:solidFill>
                <a:latin typeface="Poppins"/>
                <a:ea typeface="Poppins"/>
                <a:cs typeface="Poppins"/>
                <a:sym typeface="Poppins"/>
              </a:rPr>
              <a:t>les conditions,</a:t>
            </a:r>
          </a:p>
          <a:p>
            <a:pPr marL="431801" lvl="1" indent="-215900" algn="just">
              <a:lnSpc>
                <a:spcPts val="2800"/>
              </a:lnSpc>
              <a:buFont typeface="Arial"/>
              <a:buChar char="•"/>
            </a:pPr>
            <a:r>
              <a:rPr lang="en-US" sz="2000">
                <a:solidFill>
                  <a:srgbClr val="FFFFFF"/>
                </a:solidFill>
                <a:latin typeface="Poppins"/>
                <a:ea typeface="Poppins"/>
                <a:cs typeface="Poppins"/>
                <a:sym typeface="Poppins"/>
              </a:rPr>
              <a:t>l’instabilité,</a:t>
            </a:r>
          </a:p>
          <a:p>
            <a:pPr marL="431801" lvl="1" indent="-215900" algn="just">
              <a:lnSpc>
                <a:spcPts val="2800"/>
              </a:lnSpc>
              <a:buFont typeface="Arial"/>
              <a:buChar char="•"/>
            </a:pPr>
            <a:r>
              <a:rPr lang="en-US" sz="2000">
                <a:solidFill>
                  <a:srgbClr val="FFFFFF"/>
                </a:solidFill>
                <a:latin typeface="Poppins"/>
                <a:ea typeface="Poppins"/>
                <a:cs typeface="Poppins"/>
                <a:sym typeface="Poppins"/>
              </a:rPr>
              <a:t>l’épuisement,</a:t>
            </a:r>
          </a:p>
          <a:p>
            <a:pPr marL="431801" lvl="1" indent="-215900" algn="just">
              <a:lnSpc>
                <a:spcPts val="2800"/>
              </a:lnSpc>
              <a:buFont typeface="Arial"/>
              <a:buChar char="•"/>
            </a:pPr>
            <a:r>
              <a:rPr lang="en-US" sz="2000">
                <a:solidFill>
                  <a:srgbClr val="FFFFFF"/>
                </a:solidFill>
                <a:latin typeface="Poppins"/>
                <a:ea typeface="Poppins"/>
                <a:cs typeface="Poppins"/>
                <a:sym typeface="Poppins"/>
              </a:rPr>
              <a:t>et parfois l’absence de perspectives réelles malgré leurs efforts.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fr-FR"/>
          </a:p>
        </p:txBody>
      </p:sp>
      <p:grpSp>
        <p:nvGrpSpPr>
          <p:cNvPr id="3" name="Group 3"/>
          <p:cNvGrpSpPr/>
          <p:nvPr/>
        </p:nvGrpSpPr>
        <p:grpSpPr>
          <a:xfrm>
            <a:off x="0" y="0"/>
            <a:ext cx="18288000" cy="10287000"/>
            <a:chOff x="0" y="0"/>
            <a:chExt cx="7224889" cy="4064000"/>
          </a:xfrm>
        </p:grpSpPr>
        <p:sp>
          <p:nvSpPr>
            <p:cNvPr id="4" name="Freeform 4"/>
            <p:cNvSpPr/>
            <p:nvPr/>
          </p:nvSpPr>
          <p:spPr>
            <a:xfrm>
              <a:off x="0" y="0"/>
              <a:ext cx="7224889" cy="4064000"/>
            </a:xfrm>
            <a:custGeom>
              <a:avLst/>
              <a:gdLst/>
              <a:ahLst/>
              <a:cxnLst/>
              <a:rect l="l" t="t" r="r" b="b"/>
              <a:pathLst>
                <a:path w="7224889" h="4064000">
                  <a:moveTo>
                    <a:pt x="0" y="0"/>
                  </a:moveTo>
                  <a:lnTo>
                    <a:pt x="7224889" y="0"/>
                  </a:lnTo>
                  <a:lnTo>
                    <a:pt x="7224889" y="4064000"/>
                  </a:lnTo>
                  <a:lnTo>
                    <a:pt x="0" y="4064000"/>
                  </a:lnTo>
                  <a:close/>
                </a:path>
              </a:pathLst>
            </a:custGeom>
            <a:solidFill>
              <a:srgbClr val="29295C">
                <a:alpha val="96863"/>
              </a:srgbClr>
            </a:solidFill>
          </p:spPr>
          <p:txBody>
            <a:bodyPr/>
            <a:lstStyle/>
            <a:p>
              <a:endParaRPr lang="fr-FR"/>
            </a:p>
          </p:txBody>
        </p:sp>
        <p:sp>
          <p:nvSpPr>
            <p:cNvPr id="5" name="TextBox 5"/>
            <p:cNvSpPr txBox="1"/>
            <p:nvPr/>
          </p:nvSpPr>
          <p:spPr>
            <a:xfrm>
              <a:off x="0" y="-38100"/>
              <a:ext cx="7224889" cy="4102100"/>
            </a:xfrm>
            <a:prstGeom prst="rect">
              <a:avLst/>
            </a:prstGeom>
          </p:spPr>
          <p:txBody>
            <a:bodyPr lIns="50800" tIns="50800" rIns="50800" bIns="50800" rtlCol="0" anchor="ctr"/>
            <a:lstStyle/>
            <a:p>
              <a:pPr algn="ctr">
                <a:lnSpc>
                  <a:spcPts val="1819"/>
                </a:lnSpc>
                <a:spcBef>
                  <a:spcPct val="0"/>
                </a:spcBef>
              </a:pPr>
              <a:endParaRPr/>
            </a:p>
          </p:txBody>
        </p:sp>
      </p:grpSp>
      <p:sp>
        <p:nvSpPr>
          <p:cNvPr id="6" name="Freeform 6"/>
          <p:cNvSpPr/>
          <p:nvPr/>
        </p:nvSpPr>
        <p:spPr>
          <a:xfrm>
            <a:off x="7581900" y="6134100"/>
            <a:ext cx="3124200" cy="3124200"/>
          </a:xfrm>
          <a:custGeom>
            <a:avLst/>
            <a:gdLst/>
            <a:ahLst/>
            <a:cxnLst/>
            <a:rect l="l" t="t" r="r" b="b"/>
            <a:pathLst>
              <a:path w="3124200" h="3124200">
                <a:moveTo>
                  <a:pt x="0" y="0"/>
                </a:moveTo>
                <a:lnTo>
                  <a:pt x="3124200" y="0"/>
                </a:lnTo>
                <a:lnTo>
                  <a:pt x="3124200" y="3124200"/>
                </a:lnTo>
                <a:lnTo>
                  <a:pt x="0" y="31242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7" name="TextBox 7"/>
          <p:cNvSpPr txBox="1"/>
          <p:nvPr/>
        </p:nvSpPr>
        <p:spPr>
          <a:xfrm>
            <a:off x="3148054" y="3478273"/>
            <a:ext cx="11991892" cy="2162175"/>
          </a:xfrm>
          <a:prstGeom prst="rect">
            <a:avLst/>
          </a:prstGeom>
        </p:spPr>
        <p:txBody>
          <a:bodyPr lIns="0" tIns="0" rIns="0" bIns="0" rtlCol="0" anchor="t">
            <a:spAutoFit/>
          </a:bodyPr>
          <a:lstStyle/>
          <a:p>
            <a:pPr algn="ctr">
              <a:lnSpc>
                <a:spcPts val="8400"/>
              </a:lnSpc>
            </a:pPr>
            <a:r>
              <a:rPr lang="en-US" sz="6000" b="1">
                <a:solidFill>
                  <a:srgbClr val="FFFFFF"/>
                </a:solidFill>
                <a:latin typeface="Poppins Bold"/>
                <a:ea typeface="Poppins Bold"/>
                <a:cs typeface="Poppins Bold"/>
                <a:sym typeface="Poppins Bold"/>
              </a:rPr>
              <a:t>Une génération avec peu de sécurité d’emploi !</a:t>
            </a:r>
          </a:p>
        </p:txBody>
      </p:sp>
      <p:sp>
        <p:nvSpPr>
          <p:cNvPr id="8" name="Freeform 8"/>
          <p:cNvSpPr/>
          <p:nvPr/>
        </p:nvSpPr>
        <p:spPr>
          <a:xfrm>
            <a:off x="14789069" y="8520607"/>
            <a:ext cx="2470231" cy="945789"/>
          </a:xfrm>
          <a:custGeom>
            <a:avLst/>
            <a:gdLst/>
            <a:ahLst/>
            <a:cxnLst/>
            <a:rect l="l" t="t" r="r" b="b"/>
            <a:pathLst>
              <a:path w="2470231" h="945789">
                <a:moveTo>
                  <a:pt x="0" y="0"/>
                </a:moveTo>
                <a:lnTo>
                  <a:pt x="2470231" y="0"/>
                </a:lnTo>
                <a:lnTo>
                  <a:pt x="2470231" y="945789"/>
                </a:lnTo>
                <a:lnTo>
                  <a:pt x="0" y="945789"/>
                </a:lnTo>
                <a:lnTo>
                  <a:pt x="0" y="0"/>
                </a:lnTo>
                <a:close/>
              </a:path>
            </a:pathLst>
          </a:custGeom>
          <a:blipFill>
            <a:blip r:embed="rId5"/>
            <a:stretch>
              <a:fillRect/>
            </a:stretch>
          </a:blipFill>
        </p:spPr>
        <p:txBody>
          <a:bodyPr/>
          <a:lstStyle/>
          <a:p>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fr-FR"/>
          </a:p>
        </p:txBody>
      </p:sp>
      <p:grpSp>
        <p:nvGrpSpPr>
          <p:cNvPr id="3" name="Group 3"/>
          <p:cNvGrpSpPr/>
          <p:nvPr/>
        </p:nvGrpSpPr>
        <p:grpSpPr>
          <a:xfrm>
            <a:off x="0" y="0"/>
            <a:ext cx="18288000" cy="10287000"/>
            <a:chOff x="0" y="0"/>
            <a:chExt cx="7224889" cy="4064000"/>
          </a:xfrm>
        </p:grpSpPr>
        <p:sp>
          <p:nvSpPr>
            <p:cNvPr id="4" name="Freeform 4"/>
            <p:cNvSpPr/>
            <p:nvPr/>
          </p:nvSpPr>
          <p:spPr>
            <a:xfrm>
              <a:off x="0" y="0"/>
              <a:ext cx="7224889" cy="4064000"/>
            </a:xfrm>
            <a:custGeom>
              <a:avLst/>
              <a:gdLst/>
              <a:ahLst/>
              <a:cxnLst/>
              <a:rect l="l" t="t" r="r" b="b"/>
              <a:pathLst>
                <a:path w="7224889" h="4064000">
                  <a:moveTo>
                    <a:pt x="0" y="0"/>
                  </a:moveTo>
                  <a:lnTo>
                    <a:pt x="7224889" y="0"/>
                  </a:lnTo>
                  <a:lnTo>
                    <a:pt x="7224889" y="4064000"/>
                  </a:lnTo>
                  <a:lnTo>
                    <a:pt x="0" y="4064000"/>
                  </a:lnTo>
                  <a:close/>
                </a:path>
              </a:pathLst>
            </a:custGeom>
            <a:solidFill>
              <a:srgbClr val="29295C">
                <a:alpha val="96863"/>
              </a:srgbClr>
            </a:solidFill>
          </p:spPr>
          <p:txBody>
            <a:bodyPr/>
            <a:lstStyle/>
            <a:p>
              <a:endParaRPr lang="fr-FR"/>
            </a:p>
          </p:txBody>
        </p:sp>
        <p:sp>
          <p:nvSpPr>
            <p:cNvPr id="5" name="TextBox 5"/>
            <p:cNvSpPr txBox="1"/>
            <p:nvPr/>
          </p:nvSpPr>
          <p:spPr>
            <a:xfrm>
              <a:off x="0" y="-38100"/>
              <a:ext cx="7224889" cy="4102100"/>
            </a:xfrm>
            <a:prstGeom prst="rect">
              <a:avLst/>
            </a:prstGeom>
          </p:spPr>
          <p:txBody>
            <a:bodyPr lIns="50800" tIns="50800" rIns="50800" bIns="50800" rtlCol="0" anchor="ctr"/>
            <a:lstStyle/>
            <a:p>
              <a:pPr algn="ctr">
                <a:lnSpc>
                  <a:spcPts val="1819"/>
                </a:lnSpc>
                <a:spcBef>
                  <a:spcPct val="0"/>
                </a:spcBef>
              </a:pPr>
              <a:endParaRPr/>
            </a:p>
          </p:txBody>
        </p:sp>
      </p:grpSp>
      <p:sp>
        <p:nvSpPr>
          <p:cNvPr id="6" name="TextBox 6"/>
          <p:cNvSpPr txBox="1"/>
          <p:nvPr/>
        </p:nvSpPr>
        <p:spPr>
          <a:xfrm>
            <a:off x="1028700" y="885825"/>
            <a:ext cx="16230600" cy="1787525"/>
          </a:xfrm>
          <a:prstGeom prst="rect">
            <a:avLst/>
          </a:prstGeom>
        </p:spPr>
        <p:txBody>
          <a:bodyPr lIns="0" tIns="0" rIns="0" bIns="0" rtlCol="0" anchor="t">
            <a:spAutoFit/>
          </a:bodyPr>
          <a:lstStyle/>
          <a:p>
            <a:pPr algn="l">
              <a:lnSpc>
                <a:spcPts val="7000"/>
              </a:lnSpc>
            </a:pPr>
            <a:r>
              <a:rPr lang="en-US" sz="5000" b="1">
                <a:solidFill>
                  <a:srgbClr val="FFFFFF"/>
                </a:solidFill>
                <a:latin typeface="Poppins Bold"/>
                <a:ea typeface="Poppins Bold"/>
                <a:cs typeface="Poppins Bold"/>
                <a:sym typeface="Poppins Bold"/>
              </a:rPr>
              <a:t>Une génération avec peu </a:t>
            </a:r>
          </a:p>
          <a:p>
            <a:pPr algn="l">
              <a:lnSpc>
                <a:spcPts val="7000"/>
              </a:lnSpc>
            </a:pPr>
            <a:r>
              <a:rPr lang="en-US" sz="5000" b="1">
                <a:solidFill>
                  <a:srgbClr val="FFFFFF"/>
                </a:solidFill>
                <a:latin typeface="Poppins Bold"/>
                <a:ea typeface="Poppins Bold"/>
                <a:cs typeface="Poppins Bold"/>
                <a:sym typeface="Poppins Bold"/>
              </a:rPr>
              <a:t>de sécurité d’emploi !</a:t>
            </a:r>
          </a:p>
        </p:txBody>
      </p:sp>
      <p:sp>
        <p:nvSpPr>
          <p:cNvPr id="7" name="Freeform 7"/>
          <p:cNvSpPr/>
          <p:nvPr/>
        </p:nvSpPr>
        <p:spPr>
          <a:xfrm>
            <a:off x="15614650" y="1028700"/>
            <a:ext cx="1644650" cy="1644650"/>
          </a:xfrm>
          <a:custGeom>
            <a:avLst/>
            <a:gdLst/>
            <a:ahLst/>
            <a:cxnLst/>
            <a:rect l="l" t="t" r="r" b="b"/>
            <a:pathLst>
              <a:path w="1644650" h="1644650">
                <a:moveTo>
                  <a:pt x="0" y="0"/>
                </a:moveTo>
                <a:lnTo>
                  <a:pt x="1644650" y="0"/>
                </a:lnTo>
                <a:lnTo>
                  <a:pt x="1644650" y="1644650"/>
                </a:lnTo>
                <a:lnTo>
                  <a:pt x="0" y="164465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8" name="TextBox 8"/>
          <p:cNvSpPr txBox="1"/>
          <p:nvPr/>
        </p:nvSpPr>
        <p:spPr>
          <a:xfrm>
            <a:off x="7697786" y="4377464"/>
            <a:ext cx="9561514" cy="3159125"/>
          </a:xfrm>
          <a:prstGeom prst="rect">
            <a:avLst/>
          </a:prstGeom>
        </p:spPr>
        <p:txBody>
          <a:bodyPr lIns="0" tIns="0" rIns="0" bIns="0" rtlCol="0" anchor="t">
            <a:spAutoFit/>
          </a:bodyPr>
          <a:lstStyle/>
          <a:p>
            <a:pPr algn="just">
              <a:lnSpc>
                <a:spcPts val="2799"/>
              </a:lnSpc>
            </a:pPr>
            <a:r>
              <a:rPr lang="en-US" sz="1999">
                <a:solidFill>
                  <a:srgbClr val="FFFFFF"/>
                </a:solidFill>
                <a:latin typeface="Open Sans"/>
                <a:ea typeface="Open Sans"/>
                <a:cs typeface="Open Sans"/>
                <a:sym typeface="Open Sans"/>
              </a:rPr>
              <a:t>Le chômage chez les jeunes est toujours supérieur à la moyenne nationale. Historiquement, même lorsque les conditions du marché du travail sont très favorables, le taux de chômage des Canadiens et Canadiennes de 15 à 24 ans est habituellement deux fois plus élevé que celui des travailleurs et travailleuses du principal groupe d’âge actif (25 à 54 ans).</a:t>
            </a:r>
          </a:p>
          <a:p>
            <a:pPr algn="just">
              <a:lnSpc>
                <a:spcPts val="2799"/>
              </a:lnSpc>
            </a:pPr>
            <a:endParaRPr lang="en-US" sz="1999">
              <a:solidFill>
                <a:srgbClr val="FFFFFF"/>
              </a:solidFill>
              <a:latin typeface="Open Sans"/>
              <a:ea typeface="Open Sans"/>
              <a:cs typeface="Open Sans"/>
              <a:sym typeface="Open Sans"/>
            </a:endParaRPr>
          </a:p>
          <a:p>
            <a:pPr algn="just">
              <a:lnSpc>
                <a:spcPts val="2799"/>
              </a:lnSpc>
            </a:pPr>
            <a:r>
              <a:rPr lang="en-US" sz="1999">
                <a:solidFill>
                  <a:srgbClr val="FFFFFF"/>
                </a:solidFill>
                <a:latin typeface="Open Sans"/>
                <a:ea typeface="Open Sans"/>
                <a:cs typeface="Open Sans"/>
                <a:sym typeface="Open Sans"/>
              </a:rPr>
              <a:t>Les premiers emplois occupés par les jeunes sont souvent précaires (contrats à durée déterminée, temps partiel, emplois saisonniers) et donc plus vulnérables aux fluctuations économiques.</a:t>
            </a:r>
          </a:p>
        </p:txBody>
      </p:sp>
      <p:grpSp>
        <p:nvGrpSpPr>
          <p:cNvPr id="9" name="Group 9"/>
          <p:cNvGrpSpPr/>
          <p:nvPr/>
        </p:nvGrpSpPr>
        <p:grpSpPr>
          <a:xfrm>
            <a:off x="1028700" y="3143875"/>
            <a:ext cx="6143555" cy="6496607"/>
            <a:chOff x="0" y="0"/>
            <a:chExt cx="1618056" cy="1711041"/>
          </a:xfrm>
        </p:grpSpPr>
        <p:sp>
          <p:nvSpPr>
            <p:cNvPr id="10" name="Freeform 10"/>
            <p:cNvSpPr/>
            <p:nvPr/>
          </p:nvSpPr>
          <p:spPr>
            <a:xfrm>
              <a:off x="0" y="0"/>
              <a:ext cx="1618056" cy="1711041"/>
            </a:xfrm>
            <a:custGeom>
              <a:avLst/>
              <a:gdLst/>
              <a:ahLst/>
              <a:cxnLst/>
              <a:rect l="l" t="t" r="r" b="b"/>
              <a:pathLst>
                <a:path w="1618056" h="1711041">
                  <a:moveTo>
                    <a:pt x="27724" y="0"/>
                  </a:moveTo>
                  <a:lnTo>
                    <a:pt x="1590332" y="0"/>
                  </a:lnTo>
                  <a:cubicBezTo>
                    <a:pt x="1605643" y="0"/>
                    <a:pt x="1618056" y="12412"/>
                    <a:pt x="1618056" y="27724"/>
                  </a:cubicBezTo>
                  <a:lnTo>
                    <a:pt x="1618056" y="1683317"/>
                  </a:lnTo>
                  <a:cubicBezTo>
                    <a:pt x="1618056" y="1690670"/>
                    <a:pt x="1615135" y="1697721"/>
                    <a:pt x="1609936" y="1702920"/>
                  </a:cubicBezTo>
                  <a:cubicBezTo>
                    <a:pt x="1604736" y="1708120"/>
                    <a:pt x="1597685" y="1711041"/>
                    <a:pt x="1590332" y="1711041"/>
                  </a:cubicBezTo>
                  <a:lnTo>
                    <a:pt x="27724" y="1711041"/>
                  </a:lnTo>
                  <a:cubicBezTo>
                    <a:pt x="12412" y="1711041"/>
                    <a:pt x="0" y="1698628"/>
                    <a:pt x="0" y="1683317"/>
                  </a:cubicBezTo>
                  <a:lnTo>
                    <a:pt x="0" y="27724"/>
                  </a:lnTo>
                  <a:cubicBezTo>
                    <a:pt x="0" y="20371"/>
                    <a:pt x="2921" y="13319"/>
                    <a:pt x="8120" y="8120"/>
                  </a:cubicBezTo>
                  <a:cubicBezTo>
                    <a:pt x="13319" y="2921"/>
                    <a:pt x="20371" y="0"/>
                    <a:pt x="27724" y="0"/>
                  </a:cubicBezTo>
                  <a:close/>
                </a:path>
              </a:pathLst>
            </a:custGeom>
            <a:solidFill>
              <a:srgbClr val="009EB3"/>
            </a:solidFill>
          </p:spPr>
          <p:txBody>
            <a:bodyPr/>
            <a:lstStyle/>
            <a:p>
              <a:endParaRPr lang="fr-FR"/>
            </a:p>
          </p:txBody>
        </p:sp>
        <p:sp>
          <p:nvSpPr>
            <p:cNvPr id="11" name="TextBox 11"/>
            <p:cNvSpPr txBox="1"/>
            <p:nvPr/>
          </p:nvSpPr>
          <p:spPr>
            <a:xfrm>
              <a:off x="0" y="-38100"/>
              <a:ext cx="1618056" cy="1749141"/>
            </a:xfrm>
            <a:prstGeom prst="rect">
              <a:avLst/>
            </a:prstGeom>
          </p:spPr>
          <p:txBody>
            <a:bodyPr lIns="50800" tIns="50800" rIns="50800" bIns="50800" rtlCol="0" anchor="ctr"/>
            <a:lstStyle/>
            <a:p>
              <a:pPr algn="ctr">
                <a:lnSpc>
                  <a:spcPts val="2659"/>
                </a:lnSpc>
                <a:spcBef>
                  <a:spcPct val="0"/>
                </a:spcBef>
              </a:pPr>
              <a:endParaRPr/>
            </a:p>
          </p:txBody>
        </p:sp>
      </p:grpSp>
      <p:sp>
        <p:nvSpPr>
          <p:cNvPr id="12" name="Freeform 12"/>
          <p:cNvSpPr/>
          <p:nvPr/>
        </p:nvSpPr>
        <p:spPr>
          <a:xfrm>
            <a:off x="1240036" y="3379324"/>
            <a:ext cx="1158890" cy="1254550"/>
          </a:xfrm>
          <a:custGeom>
            <a:avLst/>
            <a:gdLst/>
            <a:ahLst/>
            <a:cxnLst/>
            <a:rect l="l" t="t" r="r" b="b"/>
            <a:pathLst>
              <a:path w="1158890" h="1254550">
                <a:moveTo>
                  <a:pt x="0" y="0"/>
                </a:moveTo>
                <a:lnTo>
                  <a:pt x="1158891" y="0"/>
                </a:lnTo>
                <a:lnTo>
                  <a:pt x="1158891" y="1254549"/>
                </a:lnTo>
                <a:lnTo>
                  <a:pt x="0" y="125454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3" name="TextBox 13"/>
          <p:cNvSpPr txBox="1"/>
          <p:nvPr/>
        </p:nvSpPr>
        <p:spPr>
          <a:xfrm>
            <a:off x="1819482" y="4265573"/>
            <a:ext cx="4137147" cy="368300"/>
          </a:xfrm>
          <a:prstGeom prst="rect">
            <a:avLst/>
          </a:prstGeom>
        </p:spPr>
        <p:txBody>
          <a:bodyPr lIns="0" tIns="0" rIns="0" bIns="0" rtlCol="0" anchor="t">
            <a:spAutoFit/>
          </a:bodyPr>
          <a:lstStyle/>
          <a:p>
            <a:pPr algn="l">
              <a:lnSpc>
                <a:spcPts val="2800"/>
              </a:lnSpc>
            </a:pPr>
            <a:r>
              <a:rPr lang="en-US" sz="2000">
                <a:solidFill>
                  <a:srgbClr val="FFFFFF"/>
                </a:solidFill>
                <a:latin typeface="Poppins"/>
                <a:ea typeface="Poppins"/>
                <a:cs typeface="Poppins"/>
                <a:sym typeface="Poppins"/>
              </a:rPr>
              <a:t>Quelques données :</a:t>
            </a:r>
          </a:p>
        </p:txBody>
      </p:sp>
      <p:sp>
        <p:nvSpPr>
          <p:cNvPr id="14" name="TextBox 14"/>
          <p:cNvSpPr txBox="1"/>
          <p:nvPr/>
        </p:nvSpPr>
        <p:spPr>
          <a:xfrm>
            <a:off x="1351506" y="4877526"/>
            <a:ext cx="5283693" cy="2130425"/>
          </a:xfrm>
          <a:prstGeom prst="rect">
            <a:avLst/>
          </a:prstGeom>
        </p:spPr>
        <p:txBody>
          <a:bodyPr lIns="0" tIns="0" rIns="0" bIns="0" rtlCol="0" anchor="t">
            <a:spAutoFit/>
          </a:bodyPr>
          <a:lstStyle/>
          <a:p>
            <a:pPr algn="just">
              <a:lnSpc>
                <a:spcPts val="2800"/>
              </a:lnSpc>
            </a:pPr>
            <a:r>
              <a:rPr lang="en-US" sz="2000">
                <a:solidFill>
                  <a:srgbClr val="FFFFFF"/>
                </a:solidFill>
                <a:latin typeface="Poppins"/>
                <a:ea typeface="Poppins"/>
                <a:cs typeface="Poppins"/>
                <a:sym typeface="Poppins"/>
              </a:rPr>
              <a:t>Chez les 15-19 ans : </a:t>
            </a:r>
          </a:p>
          <a:p>
            <a:pPr marL="431801" lvl="1" indent="-215900" algn="l">
              <a:lnSpc>
                <a:spcPts val="2800"/>
              </a:lnSpc>
              <a:buFont typeface="Arial"/>
              <a:buChar char="•"/>
            </a:pPr>
            <a:r>
              <a:rPr lang="en-US" sz="2000">
                <a:solidFill>
                  <a:srgbClr val="FFFFFF"/>
                </a:solidFill>
                <a:latin typeface="Poppins"/>
                <a:ea typeface="Poppins"/>
                <a:cs typeface="Poppins"/>
                <a:sym typeface="Poppins"/>
              </a:rPr>
              <a:t>79,6% travaillent à temps partiel ;</a:t>
            </a:r>
          </a:p>
          <a:p>
            <a:pPr marL="431801" lvl="1" indent="-215900" algn="l">
              <a:lnSpc>
                <a:spcPts val="2800"/>
              </a:lnSpc>
              <a:buFont typeface="Arial"/>
              <a:buChar char="•"/>
            </a:pPr>
            <a:r>
              <a:rPr lang="en-US" sz="2000">
                <a:solidFill>
                  <a:srgbClr val="FFFFFF"/>
                </a:solidFill>
                <a:latin typeface="Poppins"/>
                <a:ea typeface="Poppins"/>
                <a:cs typeface="Poppins"/>
                <a:sym typeface="Poppins"/>
              </a:rPr>
              <a:t>Seulement 13,9% ont un emploi à temps plein.</a:t>
            </a:r>
          </a:p>
          <a:p>
            <a:pPr algn="l">
              <a:lnSpc>
                <a:spcPts val="2800"/>
              </a:lnSpc>
            </a:pPr>
            <a:r>
              <a:rPr lang="en-US" sz="2000">
                <a:solidFill>
                  <a:srgbClr val="FFFFFF"/>
                </a:solidFill>
                <a:latin typeface="Poppins"/>
                <a:ea typeface="Poppins"/>
                <a:cs typeface="Poppins"/>
                <a:sym typeface="Poppins"/>
              </a:rPr>
              <a:t>Cela signifie : revenus instables, horaires variables, faible sécurité d’emploi.</a:t>
            </a:r>
          </a:p>
        </p:txBody>
      </p:sp>
      <p:sp>
        <p:nvSpPr>
          <p:cNvPr id="15" name="TextBox 15"/>
          <p:cNvSpPr txBox="1"/>
          <p:nvPr/>
        </p:nvSpPr>
        <p:spPr>
          <a:xfrm>
            <a:off x="1351506" y="7251604"/>
            <a:ext cx="5283693" cy="1778000"/>
          </a:xfrm>
          <a:prstGeom prst="rect">
            <a:avLst/>
          </a:prstGeom>
        </p:spPr>
        <p:txBody>
          <a:bodyPr lIns="0" tIns="0" rIns="0" bIns="0" rtlCol="0" anchor="t">
            <a:spAutoFit/>
          </a:bodyPr>
          <a:lstStyle/>
          <a:p>
            <a:pPr algn="just">
              <a:lnSpc>
                <a:spcPts val="2800"/>
              </a:lnSpc>
            </a:pPr>
            <a:r>
              <a:rPr lang="en-US" sz="2000">
                <a:solidFill>
                  <a:srgbClr val="FFFFFF"/>
                </a:solidFill>
                <a:latin typeface="Poppins"/>
                <a:ea typeface="Poppins"/>
                <a:cs typeface="Poppins"/>
                <a:sym typeface="Poppins"/>
              </a:rPr>
              <a:t>En 2019, près de 45% des jeunes âgés de 15 à 34 ans occupaient un emploi atypique, c’est-à-dire un emploi qui n’est ni permanent ni à temps plein, souvent associés à une plus grande précarité.</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fr-FR"/>
          </a:p>
        </p:txBody>
      </p:sp>
      <p:grpSp>
        <p:nvGrpSpPr>
          <p:cNvPr id="3" name="Group 3"/>
          <p:cNvGrpSpPr/>
          <p:nvPr/>
        </p:nvGrpSpPr>
        <p:grpSpPr>
          <a:xfrm>
            <a:off x="0" y="0"/>
            <a:ext cx="18288000" cy="10287000"/>
            <a:chOff x="0" y="0"/>
            <a:chExt cx="7224889" cy="4064000"/>
          </a:xfrm>
        </p:grpSpPr>
        <p:sp>
          <p:nvSpPr>
            <p:cNvPr id="4" name="Freeform 4"/>
            <p:cNvSpPr/>
            <p:nvPr/>
          </p:nvSpPr>
          <p:spPr>
            <a:xfrm>
              <a:off x="0" y="0"/>
              <a:ext cx="7224889" cy="4064000"/>
            </a:xfrm>
            <a:custGeom>
              <a:avLst/>
              <a:gdLst/>
              <a:ahLst/>
              <a:cxnLst/>
              <a:rect l="l" t="t" r="r" b="b"/>
              <a:pathLst>
                <a:path w="7224889" h="4064000">
                  <a:moveTo>
                    <a:pt x="0" y="0"/>
                  </a:moveTo>
                  <a:lnTo>
                    <a:pt x="7224889" y="0"/>
                  </a:lnTo>
                  <a:lnTo>
                    <a:pt x="7224889" y="4064000"/>
                  </a:lnTo>
                  <a:lnTo>
                    <a:pt x="0" y="4064000"/>
                  </a:lnTo>
                  <a:close/>
                </a:path>
              </a:pathLst>
            </a:custGeom>
            <a:solidFill>
              <a:srgbClr val="29295C">
                <a:alpha val="96863"/>
              </a:srgbClr>
            </a:solidFill>
          </p:spPr>
          <p:txBody>
            <a:bodyPr/>
            <a:lstStyle/>
            <a:p>
              <a:endParaRPr lang="fr-FR"/>
            </a:p>
          </p:txBody>
        </p:sp>
        <p:sp>
          <p:nvSpPr>
            <p:cNvPr id="5" name="TextBox 5"/>
            <p:cNvSpPr txBox="1"/>
            <p:nvPr/>
          </p:nvSpPr>
          <p:spPr>
            <a:xfrm>
              <a:off x="0" y="-38100"/>
              <a:ext cx="7224889" cy="4102100"/>
            </a:xfrm>
            <a:prstGeom prst="rect">
              <a:avLst/>
            </a:prstGeom>
          </p:spPr>
          <p:txBody>
            <a:bodyPr lIns="50800" tIns="50800" rIns="50800" bIns="50800" rtlCol="0" anchor="ctr"/>
            <a:lstStyle/>
            <a:p>
              <a:pPr algn="ctr">
                <a:lnSpc>
                  <a:spcPts val="1819"/>
                </a:lnSpc>
                <a:spcBef>
                  <a:spcPct val="0"/>
                </a:spcBef>
              </a:pPr>
              <a:endParaRPr/>
            </a:p>
          </p:txBody>
        </p:sp>
      </p:grpSp>
      <p:sp>
        <p:nvSpPr>
          <p:cNvPr id="6" name="TextBox 6"/>
          <p:cNvSpPr txBox="1"/>
          <p:nvPr/>
        </p:nvSpPr>
        <p:spPr>
          <a:xfrm>
            <a:off x="1028700" y="885825"/>
            <a:ext cx="16230600" cy="1787525"/>
          </a:xfrm>
          <a:prstGeom prst="rect">
            <a:avLst/>
          </a:prstGeom>
        </p:spPr>
        <p:txBody>
          <a:bodyPr lIns="0" tIns="0" rIns="0" bIns="0" rtlCol="0" anchor="t">
            <a:spAutoFit/>
          </a:bodyPr>
          <a:lstStyle/>
          <a:p>
            <a:pPr algn="l">
              <a:lnSpc>
                <a:spcPts val="7000"/>
              </a:lnSpc>
            </a:pPr>
            <a:r>
              <a:rPr lang="en-US" sz="5000" b="1">
                <a:solidFill>
                  <a:srgbClr val="FFFFFF"/>
                </a:solidFill>
                <a:latin typeface="Poppins Bold"/>
                <a:ea typeface="Poppins Bold"/>
                <a:cs typeface="Poppins Bold"/>
                <a:sym typeface="Poppins Bold"/>
              </a:rPr>
              <a:t>Une génération avec peu </a:t>
            </a:r>
          </a:p>
          <a:p>
            <a:pPr algn="l">
              <a:lnSpc>
                <a:spcPts val="7000"/>
              </a:lnSpc>
            </a:pPr>
            <a:r>
              <a:rPr lang="en-US" sz="5000" b="1">
                <a:solidFill>
                  <a:srgbClr val="FFFFFF"/>
                </a:solidFill>
                <a:latin typeface="Poppins Bold"/>
                <a:ea typeface="Poppins Bold"/>
                <a:cs typeface="Poppins Bold"/>
                <a:sym typeface="Poppins Bold"/>
              </a:rPr>
              <a:t>de sécurité d’emploi !</a:t>
            </a:r>
          </a:p>
        </p:txBody>
      </p:sp>
      <p:sp>
        <p:nvSpPr>
          <p:cNvPr id="7" name="Freeform 7"/>
          <p:cNvSpPr/>
          <p:nvPr/>
        </p:nvSpPr>
        <p:spPr>
          <a:xfrm>
            <a:off x="15614650" y="1028700"/>
            <a:ext cx="1644650" cy="1644650"/>
          </a:xfrm>
          <a:custGeom>
            <a:avLst/>
            <a:gdLst/>
            <a:ahLst/>
            <a:cxnLst/>
            <a:rect l="l" t="t" r="r" b="b"/>
            <a:pathLst>
              <a:path w="1644650" h="1644650">
                <a:moveTo>
                  <a:pt x="0" y="0"/>
                </a:moveTo>
                <a:lnTo>
                  <a:pt x="1644650" y="0"/>
                </a:lnTo>
                <a:lnTo>
                  <a:pt x="1644650" y="1644650"/>
                </a:lnTo>
                <a:lnTo>
                  <a:pt x="0" y="164465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grpSp>
        <p:nvGrpSpPr>
          <p:cNvPr id="8" name="Group 8"/>
          <p:cNvGrpSpPr/>
          <p:nvPr/>
        </p:nvGrpSpPr>
        <p:grpSpPr>
          <a:xfrm>
            <a:off x="1028700" y="3143875"/>
            <a:ext cx="6143555" cy="6496607"/>
            <a:chOff x="0" y="0"/>
            <a:chExt cx="1618056" cy="1711041"/>
          </a:xfrm>
        </p:grpSpPr>
        <p:sp>
          <p:nvSpPr>
            <p:cNvPr id="9" name="Freeform 9"/>
            <p:cNvSpPr/>
            <p:nvPr/>
          </p:nvSpPr>
          <p:spPr>
            <a:xfrm>
              <a:off x="0" y="0"/>
              <a:ext cx="1618056" cy="1711041"/>
            </a:xfrm>
            <a:custGeom>
              <a:avLst/>
              <a:gdLst/>
              <a:ahLst/>
              <a:cxnLst/>
              <a:rect l="l" t="t" r="r" b="b"/>
              <a:pathLst>
                <a:path w="1618056" h="1711041">
                  <a:moveTo>
                    <a:pt x="27724" y="0"/>
                  </a:moveTo>
                  <a:lnTo>
                    <a:pt x="1590332" y="0"/>
                  </a:lnTo>
                  <a:cubicBezTo>
                    <a:pt x="1605643" y="0"/>
                    <a:pt x="1618056" y="12412"/>
                    <a:pt x="1618056" y="27724"/>
                  </a:cubicBezTo>
                  <a:lnTo>
                    <a:pt x="1618056" y="1683317"/>
                  </a:lnTo>
                  <a:cubicBezTo>
                    <a:pt x="1618056" y="1690670"/>
                    <a:pt x="1615135" y="1697721"/>
                    <a:pt x="1609936" y="1702920"/>
                  </a:cubicBezTo>
                  <a:cubicBezTo>
                    <a:pt x="1604736" y="1708120"/>
                    <a:pt x="1597685" y="1711041"/>
                    <a:pt x="1590332" y="1711041"/>
                  </a:cubicBezTo>
                  <a:lnTo>
                    <a:pt x="27724" y="1711041"/>
                  </a:lnTo>
                  <a:cubicBezTo>
                    <a:pt x="12412" y="1711041"/>
                    <a:pt x="0" y="1698628"/>
                    <a:pt x="0" y="1683317"/>
                  </a:cubicBezTo>
                  <a:lnTo>
                    <a:pt x="0" y="27724"/>
                  </a:lnTo>
                  <a:cubicBezTo>
                    <a:pt x="0" y="20371"/>
                    <a:pt x="2921" y="13319"/>
                    <a:pt x="8120" y="8120"/>
                  </a:cubicBezTo>
                  <a:cubicBezTo>
                    <a:pt x="13319" y="2921"/>
                    <a:pt x="20371" y="0"/>
                    <a:pt x="27724" y="0"/>
                  </a:cubicBezTo>
                  <a:close/>
                </a:path>
              </a:pathLst>
            </a:custGeom>
            <a:solidFill>
              <a:srgbClr val="009EB3"/>
            </a:solidFill>
          </p:spPr>
          <p:txBody>
            <a:bodyPr/>
            <a:lstStyle/>
            <a:p>
              <a:endParaRPr lang="fr-FR"/>
            </a:p>
          </p:txBody>
        </p:sp>
        <p:sp>
          <p:nvSpPr>
            <p:cNvPr id="10" name="TextBox 10"/>
            <p:cNvSpPr txBox="1"/>
            <p:nvPr/>
          </p:nvSpPr>
          <p:spPr>
            <a:xfrm>
              <a:off x="0" y="-38100"/>
              <a:ext cx="1618056" cy="1749141"/>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1240036" y="3379324"/>
            <a:ext cx="1158890" cy="1254550"/>
          </a:xfrm>
          <a:custGeom>
            <a:avLst/>
            <a:gdLst/>
            <a:ahLst/>
            <a:cxnLst/>
            <a:rect l="l" t="t" r="r" b="b"/>
            <a:pathLst>
              <a:path w="1158890" h="1254550">
                <a:moveTo>
                  <a:pt x="0" y="0"/>
                </a:moveTo>
                <a:lnTo>
                  <a:pt x="1158891" y="0"/>
                </a:lnTo>
                <a:lnTo>
                  <a:pt x="1158891" y="1254549"/>
                </a:lnTo>
                <a:lnTo>
                  <a:pt x="0" y="125454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2" name="TextBox 12"/>
          <p:cNvSpPr txBox="1"/>
          <p:nvPr/>
        </p:nvSpPr>
        <p:spPr>
          <a:xfrm>
            <a:off x="1819482" y="4265573"/>
            <a:ext cx="4137147" cy="368300"/>
          </a:xfrm>
          <a:prstGeom prst="rect">
            <a:avLst/>
          </a:prstGeom>
        </p:spPr>
        <p:txBody>
          <a:bodyPr lIns="0" tIns="0" rIns="0" bIns="0" rtlCol="0" anchor="t">
            <a:spAutoFit/>
          </a:bodyPr>
          <a:lstStyle/>
          <a:p>
            <a:pPr algn="l">
              <a:lnSpc>
                <a:spcPts val="2800"/>
              </a:lnSpc>
            </a:pPr>
            <a:r>
              <a:rPr lang="en-US" sz="2000">
                <a:solidFill>
                  <a:srgbClr val="FFFFFF"/>
                </a:solidFill>
                <a:latin typeface="Poppins"/>
                <a:ea typeface="Poppins"/>
                <a:cs typeface="Poppins"/>
                <a:sym typeface="Poppins"/>
              </a:rPr>
              <a:t>Quelques données :</a:t>
            </a:r>
          </a:p>
        </p:txBody>
      </p:sp>
      <p:sp>
        <p:nvSpPr>
          <p:cNvPr id="13" name="TextBox 13"/>
          <p:cNvSpPr txBox="1"/>
          <p:nvPr/>
        </p:nvSpPr>
        <p:spPr>
          <a:xfrm>
            <a:off x="1351506" y="5646053"/>
            <a:ext cx="5283693" cy="1425575"/>
          </a:xfrm>
          <a:prstGeom prst="rect">
            <a:avLst/>
          </a:prstGeom>
        </p:spPr>
        <p:txBody>
          <a:bodyPr lIns="0" tIns="0" rIns="0" bIns="0" rtlCol="0" anchor="t">
            <a:spAutoFit/>
          </a:bodyPr>
          <a:lstStyle/>
          <a:p>
            <a:pPr algn="just">
              <a:lnSpc>
                <a:spcPts val="2800"/>
              </a:lnSpc>
            </a:pPr>
            <a:r>
              <a:rPr lang="en-US" sz="2000">
                <a:solidFill>
                  <a:srgbClr val="FFFFFF"/>
                </a:solidFill>
                <a:latin typeface="Poppins"/>
                <a:ea typeface="Poppins"/>
                <a:cs typeface="Poppins"/>
                <a:sym typeface="Poppins"/>
              </a:rPr>
              <a:t>Jeunes NEEF : </a:t>
            </a:r>
          </a:p>
          <a:p>
            <a:pPr algn="just">
              <a:lnSpc>
                <a:spcPts val="2800"/>
              </a:lnSpc>
            </a:pPr>
            <a:r>
              <a:rPr lang="en-US" sz="2000">
                <a:solidFill>
                  <a:srgbClr val="FFFFFF"/>
                </a:solidFill>
                <a:latin typeface="Poppins"/>
                <a:ea typeface="Poppins"/>
                <a:cs typeface="Poppins"/>
                <a:sym typeface="Poppins"/>
              </a:rPr>
              <a:t>En 2023-2024, environ 1 jeune sur 10 est complètement en dehors du marché du travail et du système éducatif.</a:t>
            </a:r>
          </a:p>
        </p:txBody>
      </p:sp>
      <p:sp>
        <p:nvSpPr>
          <p:cNvPr id="14" name="TextBox 14"/>
          <p:cNvSpPr txBox="1"/>
          <p:nvPr/>
        </p:nvSpPr>
        <p:spPr>
          <a:xfrm>
            <a:off x="7760203" y="4586248"/>
            <a:ext cx="9499097" cy="2816225"/>
          </a:xfrm>
          <a:prstGeom prst="rect">
            <a:avLst/>
          </a:prstGeom>
        </p:spPr>
        <p:txBody>
          <a:bodyPr lIns="0" tIns="0" rIns="0" bIns="0" rtlCol="0" anchor="t">
            <a:spAutoFit/>
          </a:bodyPr>
          <a:lstStyle/>
          <a:p>
            <a:pPr algn="just">
              <a:lnSpc>
                <a:spcPts val="2800"/>
              </a:lnSpc>
            </a:pPr>
            <a:r>
              <a:rPr lang="en-US" sz="2000">
                <a:solidFill>
                  <a:srgbClr val="FFFFFF"/>
                </a:solidFill>
                <a:latin typeface="Open Sans"/>
                <a:ea typeface="Open Sans"/>
                <a:cs typeface="Open Sans"/>
                <a:sym typeface="Open Sans"/>
              </a:rPr>
              <a:t>Le marché de l’emploi est aussi particulièrement difficile pour les jeunes de 20 à 24 ans à la recherche d’un premier emploi</a:t>
            </a:r>
          </a:p>
          <a:p>
            <a:pPr algn="just">
              <a:lnSpc>
                <a:spcPts val="2800"/>
              </a:lnSpc>
            </a:pPr>
            <a:endParaRPr lang="en-US" sz="2000">
              <a:solidFill>
                <a:srgbClr val="FFFFFF"/>
              </a:solidFill>
              <a:latin typeface="Open Sans"/>
              <a:ea typeface="Open Sans"/>
              <a:cs typeface="Open Sans"/>
              <a:sym typeface="Open Sans"/>
            </a:endParaRPr>
          </a:p>
          <a:p>
            <a:pPr algn="just">
              <a:lnSpc>
                <a:spcPts val="2800"/>
              </a:lnSpc>
            </a:pPr>
            <a:r>
              <a:rPr lang="en-US" sz="2000">
                <a:solidFill>
                  <a:srgbClr val="FFFFFF"/>
                </a:solidFill>
                <a:latin typeface="Open Sans"/>
                <a:ea typeface="Open Sans"/>
                <a:cs typeface="Open Sans"/>
                <a:sym typeface="Open Sans"/>
              </a:rPr>
              <a:t>Malgré leur importante contribution au marché de l,emploi, les jeunes ne bénéficie que très rârement d’une sécurité d’emploi. Malgré cela, les jeunes sont plus susceptibles de n’avoir qu’un accès limité à des emplois à temps plein stables. Ils sont surreprésentés dans les catégories des emplois à temps partiel, saisonniers et précaires.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9DB0F1EBD11448A355A5F0112A0162" ma:contentTypeVersion="8" ma:contentTypeDescription="Crée un document." ma:contentTypeScope="" ma:versionID="445aec2032bc1b05eadf417aa192e0bc">
  <xsd:schema xmlns:xsd="http://www.w3.org/2001/XMLSchema" xmlns:xs="http://www.w3.org/2001/XMLSchema" xmlns:p="http://schemas.microsoft.com/office/2006/metadata/properties" xmlns:ns2="dc06e792-3df1-4150-9cbd-76997002671e" targetNamespace="http://schemas.microsoft.com/office/2006/metadata/properties" ma:root="true" ma:fieldsID="af196085142e32f4f01be284c0846b9b" ns2:_="">
    <xsd:import namespace="dc06e792-3df1-4150-9cbd-76997002671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06e792-3df1-4150-9cbd-7699700267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8FB932-A860-4798-8C50-395B5CA417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06e792-3df1-4150-9cbd-7699700267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F90A0C-455F-4AE0-B217-E9C24DB970D9}">
  <ds:schemaRefs>
    <ds:schemaRef ds:uri="http://schemas.microsoft.com/sharepoint/v3/contenttype/forms"/>
  </ds:schemaRefs>
</ds:datastoreItem>
</file>

<file path=customXml/itemProps3.xml><?xml version="1.0" encoding="utf-8"?>
<ds:datastoreItem xmlns:ds="http://schemas.openxmlformats.org/officeDocument/2006/customXml" ds:itemID="{D6CE36ED-396D-4100-93C1-881C63B77BD1}">
  <ds:schemaRefs>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purl.org/dc/elements/1.1/"/>
    <ds:schemaRef ds:uri="http://www.w3.org/XML/1998/namespace"/>
    <ds:schemaRef ds:uri="http://schemas.microsoft.com/office/infopath/2007/PartnerControls"/>
    <ds:schemaRef ds:uri="dc06e792-3df1-4150-9cbd-76997002671e"/>
  </ds:schemaRefs>
</ds:datastoreItem>
</file>

<file path=docProps/app.xml><?xml version="1.0" encoding="utf-8"?>
<Properties xmlns="http://schemas.openxmlformats.org/officeDocument/2006/extended-properties" xmlns:vt="http://schemas.openxmlformats.org/officeDocument/2006/docPropsVTypes">
  <TotalTime>18</TotalTime>
  <Words>3465</Words>
  <Application>Microsoft Office PowerPoint</Application>
  <PresentationFormat>Personnalisé</PresentationFormat>
  <Paragraphs>288</Paragraphs>
  <Slides>28</Slides>
  <Notes>24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28</vt:i4>
      </vt:variant>
    </vt:vector>
  </HeadingPairs>
  <TitlesOfParts>
    <vt:vector size="36" baseType="lpstr">
      <vt:lpstr>Calibri</vt:lpstr>
      <vt:lpstr>Poppins Bold</vt:lpstr>
      <vt:lpstr>Arial</vt:lpstr>
      <vt:lpstr>Open Sans Bold</vt:lpstr>
      <vt:lpstr>Poppins</vt:lpstr>
      <vt:lpstr>Open Sans</vt:lpstr>
      <vt:lpstr>Poppins Italics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 Précarité des jeunes en employabilité (Réseau CSQ)</dc:title>
  <cp:lastModifiedBy>Karimme Vega</cp:lastModifiedBy>
  <cp:revision>3</cp:revision>
  <dcterms:created xsi:type="dcterms:W3CDTF">2006-08-16T00:00:00Z</dcterms:created>
  <dcterms:modified xsi:type="dcterms:W3CDTF">2026-05-11T19:16:21Z</dcterms:modified>
  <dc:identifier>DAHI_KnfcB8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0x010100EE9DB0F1EBD11448A355A5F0112A0162</vt:lpwstr>
  </property>
</Properties>
</file>