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4"/>
  </p:sldMasterIdLst>
  <p:notesMasterIdLst>
    <p:notesMasterId r:id="rId15"/>
  </p:notesMasterIdLst>
  <p:sldIdLst>
    <p:sldId id="334" r:id="rId5"/>
    <p:sldId id="335" r:id="rId6"/>
    <p:sldId id="336" r:id="rId7"/>
    <p:sldId id="337" r:id="rId8"/>
    <p:sldId id="338" r:id="rId9"/>
    <p:sldId id="339" r:id="rId10"/>
    <p:sldId id="340" r:id="rId11"/>
    <p:sldId id="342" r:id="rId12"/>
    <p:sldId id="343" r:id="rId13"/>
    <p:sldId id="344" r:id="rId14"/>
  </p:sldIdLst>
  <p:sldSz cx="12192000" cy="6858000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96D65D-F084-17F1-65EE-17A9A14EAEB2}" name="Nancy Sanfacon" initials="NS" userId="S::sanfacon.nancy@lacsq.org::84023288-94e4-403f-866c-8e16f78590af" providerId="AD"/>
  <p188:author id="{5AB33D66-B7F5-57B2-31B9-3611D7B0AB71}" name="Karimme Vega" initials="KV" userId="S::vega.karimme@lacsq.org::dedbefba-af78-4c3c-b6a1-6167bab99b46" providerId="AD"/>
  <p188:author id="{BB570D77-F0C2-6617-8612-1B768B3F873B}" name="Chantal Aubin" initials="CA" userId="S::aubin.chantal@lacsq.org::89a42553-01b4-4c0c-ba89-a88c68fb7b2c" providerId="AD"/>
  <p188:author id="{D72F8DA4-F949-D053-4021-7C6758CAC59B}" name="Geneviève-Gaël Vanasse" initials="GV" userId="S::vanasse.genevieve-gael@lacsq.org::894c19b2-9475-40ad-ad1d-4171835a52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77"/>
    <a:srgbClr val="D1DB5E"/>
    <a:srgbClr val="D9D82F"/>
    <a:srgbClr val="626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mme Vega" userId="dedbefba-af78-4c3c-b6a1-6167bab99b46" providerId="ADAL" clId="{EB704462-4B9D-40A4-910B-417F66246C39}"/>
    <pc:docChg chg="modSld">
      <pc:chgData name="Karimme Vega" userId="dedbefba-af78-4c3c-b6a1-6167bab99b46" providerId="ADAL" clId="{EB704462-4B9D-40A4-910B-417F66246C39}" dt="2026-05-11T20:08:58.967" v="5" actId="20577"/>
      <pc:docMkLst>
        <pc:docMk/>
      </pc:docMkLst>
      <pc:sldChg chg="modSp mod">
        <pc:chgData name="Karimme Vega" userId="dedbefba-af78-4c3c-b6a1-6167bab99b46" providerId="ADAL" clId="{EB704462-4B9D-40A4-910B-417F66246C39}" dt="2026-05-11T20:08:43.565" v="3" actId="207"/>
        <pc:sldMkLst>
          <pc:docMk/>
          <pc:sldMk cId="1176292046" sldId="335"/>
        </pc:sldMkLst>
        <pc:spChg chg="mod">
          <ac:chgData name="Karimme Vega" userId="dedbefba-af78-4c3c-b6a1-6167bab99b46" providerId="ADAL" clId="{EB704462-4B9D-40A4-910B-417F66246C39}" dt="2026-05-11T20:08:43.565" v="3" actId="207"/>
          <ac:spMkLst>
            <pc:docMk/>
            <pc:sldMk cId="1176292046" sldId="335"/>
            <ac:spMk id="2" creationId="{445A4728-1E40-EE41-5013-BB2035B44F86}"/>
          </ac:spMkLst>
        </pc:spChg>
      </pc:sldChg>
      <pc:sldChg chg="modSp mod">
        <pc:chgData name="Karimme Vega" userId="dedbefba-af78-4c3c-b6a1-6167bab99b46" providerId="ADAL" clId="{EB704462-4B9D-40A4-910B-417F66246C39}" dt="2026-05-11T20:08:58.967" v="5" actId="20577"/>
        <pc:sldMkLst>
          <pc:docMk/>
          <pc:sldMk cId="2037304935" sldId="337"/>
        </pc:sldMkLst>
        <pc:spChg chg="mod">
          <ac:chgData name="Karimme Vega" userId="dedbefba-af78-4c3c-b6a1-6167bab99b46" providerId="ADAL" clId="{EB704462-4B9D-40A4-910B-417F66246C39}" dt="2026-05-11T20:08:58.967" v="5" actId="20577"/>
          <ac:spMkLst>
            <pc:docMk/>
            <pc:sldMk cId="2037304935" sldId="337"/>
            <ac:spMk id="2" creationId="{7A2F1E83-8EF2-8D65-6E28-C1B8A33C2DD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049" cy="465758"/>
          </a:xfrm>
          <a:prstGeom prst="rect">
            <a:avLst/>
          </a:prstGeom>
        </p:spPr>
        <p:txBody>
          <a:bodyPr vert="horz" lIns="86018" tIns="43009" rIns="86018" bIns="43009" rtlCol="0"/>
          <a:lstStyle>
            <a:lvl1pPr algn="l">
              <a:defRPr sz="11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784" y="0"/>
            <a:ext cx="3038049" cy="465758"/>
          </a:xfrm>
          <a:prstGeom prst="rect">
            <a:avLst/>
          </a:prstGeom>
        </p:spPr>
        <p:txBody>
          <a:bodyPr vert="horz" lIns="86018" tIns="43009" rIns="86018" bIns="43009" rtlCol="0"/>
          <a:lstStyle>
            <a:lvl1pPr algn="r">
              <a:defRPr sz="1100"/>
            </a:lvl1pPr>
          </a:lstStyle>
          <a:p>
            <a:fld id="{791CCC77-25CB-49EF-9910-16AB7FFA0691}" type="datetimeFigureOut">
              <a:t>11/05/2026</a:t>
            </a:fld>
            <a:endParaRPr lang="fr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018" tIns="43009" rIns="86018" bIns="43009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0727" y="4474443"/>
            <a:ext cx="5608947" cy="3659727"/>
          </a:xfrm>
          <a:prstGeom prst="rect">
            <a:avLst/>
          </a:prstGeom>
        </p:spPr>
        <p:txBody>
          <a:bodyPr vert="horz" lIns="86018" tIns="43009" rIns="86018" bIns="43009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830643"/>
            <a:ext cx="3038049" cy="465758"/>
          </a:xfrm>
          <a:prstGeom prst="rect">
            <a:avLst/>
          </a:prstGeom>
        </p:spPr>
        <p:txBody>
          <a:bodyPr vert="horz" lIns="86018" tIns="43009" rIns="86018" bIns="43009" rtlCol="0" anchor="b"/>
          <a:lstStyle>
            <a:lvl1pPr algn="l">
              <a:defRPr sz="11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784" y="8830643"/>
            <a:ext cx="3038049" cy="465758"/>
          </a:xfrm>
          <a:prstGeom prst="rect">
            <a:avLst/>
          </a:prstGeom>
        </p:spPr>
        <p:txBody>
          <a:bodyPr vert="horz" lIns="86018" tIns="43009" rIns="86018" bIns="43009" rtlCol="0" anchor="b"/>
          <a:lstStyle>
            <a:lvl1pPr algn="r">
              <a:defRPr sz="1100"/>
            </a:lvl1pPr>
          </a:lstStyle>
          <a:p>
            <a:fld id="{4163FD34-891D-414B-BF38-F6298DD82F60}" type="slidenum"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0413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458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94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296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096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4194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34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837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057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329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50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777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DB173-FDAF-4D47-BFBE-5871C8670AD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091E7-EE76-4C91-9192-897F0C7FEF9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5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7567C-A69D-E7C0-6EE3-6B894D6CD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0A11F2C2-D5DA-7306-515A-2ACD58315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24636ED-F603-2217-58C0-A0B66C5C66F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34564" y="383960"/>
            <a:ext cx="5679149" cy="4680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32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Adama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 u="sng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Âge :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 22 ans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Situation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Jeune immigrant malien arrivé au Québec à 17 ans, sans sa famille proche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Parcours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 fréquenté l’école secondaire au Québec, mais a décroché faute de soutien</a:t>
            </a:r>
            <a:br>
              <a:rPr lang="fr-CA" sz="1800">
                <a:highlight>
                  <a:srgbClr val="FFFFFF"/>
                </a:highlight>
                <a:latin typeface="Arial"/>
                <a:cs typeface="Arial"/>
              </a:rPr>
            </a:b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Difficultés vécues :</a:t>
            </a:r>
            <a:endParaRPr lang="fr-FR" sz="1800" b="1">
              <a:solidFill>
                <a:srgbClr val="003677"/>
              </a:solidFill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Reconnaissance partielle des acquis scolaires</a:t>
            </a:r>
            <a:endParaRPr lang="fr-FR" sz="1800">
              <a:solidFill>
                <a:srgbClr val="003677"/>
              </a:solidFill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Emplois précaires et mal rémunérés</a:t>
            </a:r>
            <a:endParaRPr lang="fr-FR" sz="1800">
              <a:solidFill>
                <a:srgbClr val="003677"/>
              </a:solidFill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Logement instable (chambres temporaires)</a:t>
            </a:r>
            <a:endParaRPr lang="fr-FR" sz="1800">
              <a:solidFill>
                <a:srgbClr val="003677"/>
              </a:solidFill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Peur constante de perdre ses revenus</a:t>
            </a:r>
            <a:endParaRPr lang="fr-FR" sz="1800">
              <a:solidFill>
                <a:srgbClr val="003677"/>
              </a:solidFill>
              <a:highlight>
                <a:srgbClr val="C6C6C6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Rêve : </a:t>
            </a:r>
            <a:endParaRPr lang="fr-FR" sz="1800">
              <a:solidFill>
                <a:srgbClr val="003677"/>
              </a:solidFill>
              <a:highlight>
                <a:srgbClr val="C6C6C6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Obtenir une formation professionnelle et une stabilité financière</a:t>
            </a:r>
            <a:endParaRPr lang="fr-FR" sz="1800">
              <a:solidFill>
                <a:srgbClr val="003677"/>
              </a:solidFill>
              <a:highlight>
                <a:srgbClr val="C6C6C6"/>
              </a:highlight>
              <a:latin typeface="Arial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br>
              <a:rPr lang="fr-CA" sz="4500" b="1" i="1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fr-CA" sz="2000" b="1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CA" sz="2000" b="1">
              <a:solidFill>
                <a:srgbClr val="00367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1F592D-3827-B7EC-8C4B-2D1E41A82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06" y="381000"/>
            <a:ext cx="4717677" cy="46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66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C3C60-F68C-FFC4-4BBA-6662B6D3F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988287BB-5ECC-641B-F844-9B21F2D4F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9E92097-B4CE-D83F-19AD-5C56CD884AF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424211" y="383960"/>
            <a:ext cx="5679149" cy="6047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32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Joe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Âge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29 ans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Situation :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 Jeune homme ayant vécu de l’itinérance, l’anglais est sa langue maternelle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Parcours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Décrochage scolaire dès 15 ans, dépendance à l’alcool, aux jeux et aux drogues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Difficultés vécues :</a:t>
            </a:r>
            <a:endParaRPr lang="fr-CA"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Problèmes de santé mentale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Méfiance envers les institutions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 à conserver un emploi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Accès limité au logement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Rêve : 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Se stabiliser, reprendre confiance et « repartir à zéro »</a:t>
            </a:r>
            <a:endParaRPr lang="fr-CA"/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ea typeface="Calibri Light"/>
              <a:cs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1B00C1-AE8C-DF1A-2119-7BE51E045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18" y="381000"/>
            <a:ext cx="4572000" cy="45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70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47E81-CFD8-764F-B103-03A277000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DDE890D9-91DE-2AD8-346C-F74F30B0F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45A4728-1E40-EE41-5013-BB2035B44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90593" y="339137"/>
            <a:ext cx="5679149" cy="4680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32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Kateri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 u="sng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Âge : </a:t>
            </a: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24 ans</a:t>
            </a:r>
            <a:endParaRPr lang="fr-FR" sz="1800" b="1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Situation : </a:t>
            </a: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Jeune femme autochtone vivant en milieu urbain</a:t>
            </a:r>
            <a:endParaRPr lang="fr-FR" sz="1800" b="1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Parcours :</a:t>
            </a: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 A terminé le secondaire, mais a interrompu sa technique de travail social au collégial</a:t>
            </a:r>
            <a:endParaRPr lang="fr-FR" sz="1800" b="1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br>
              <a:rPr lang="fr-CA" sz="1800" b="1" dirty="0">
                <a:highlight>
                  <a:srgbClr val="FFFFFF"/>
                </a:highlight>
                <a:latin typeface="Arial"/>
                <a:cs typeface="Arial"/>
              </a:rPr>
            </a:br>
            <a: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Difficultés vécues :</a:t>
            </a:r>
            <a:endParaRPr lang="fr-FR" sz="1800" b="1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Insécurité alimentaire ponctuelle</a:t>
            </a:r>
            <a:endParaRPr lang="fr-FR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Discrimination </a:t>
            </a:r>
            <a:r>
              <a:rPr lang="fr-CA" sz="1800" dirty="0">
                <a:solidFill>
                  <a:srgbClr val="003677"/>
                </a:solidFill>
                <a:latin typeface="Arial"/>
                <a:cs typeface="Arial"/>
              </a:rPr>
              <a:t>subtile, </a:t>
            </a: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mais répétée</a:t>
            </a:r>
            <a:endParaRPr lang="fr-FR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 d’accès aux services culturellement sécurisants</a:t>
            </a:r>
            <a:endParaRPr lang="fr-FR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Sentiment d’isolement loin de sa communauté</a:t>
            </a:r>
            <a:endParaRPr lang="fr-FR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Rêve : </a:t>
            </a:r>
            <a:endParaRPr lang="fr-CA" sz="1800" dirty="0">
              <a:solidFill>
                <a:srgbClr val="000000"/>
              </a:solidFill>
              <a:latin typeface="Arial"/>
              <a:ea typeface="Calibri Light" panose="020F0302020204030204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Travailler en intervention sociale auprès des jeunes autochtones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br>
              <a:rPr lang="fr-CA" sz="4500" b="1" i="1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fr-CA" sz="2000" b="1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CA" sz="2000" b="1" dirty="0">
              <a:solidFill>
                <a:srgbClr val="00367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878283-EEA2-9251-5B1E-8A333DCBA0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37" r="137" b="-137"/>
          <a:stretch>
            <a:fillRect/>
          </a:stretch>
        </p:blipFill>
        <p:spPr>
          <a:xfrm>
            <a:off x="472447" y="381000"/>
            <a:ext cx="4628030" cy="463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92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F041D-A2E9-EABE-D044-7F05C8463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3FC0F5EB-AB1E-ADA6-944B-D3F2AEFE0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0807"/>
            <a:ext cx="12191980" cy="6856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4592598-799D-EFDA-BEA8-24CFBC1B1CF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23358" y="383960"/>
            <a:ext cx="5679149" cy="5397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32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Mathis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 u="sng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Âge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21 ans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Situation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Jeune homme en situation de handicap physique (mobilité réduite)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Parcours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Diplômé du cégep en « Arts, lettres et communication »</a:t>
            </a:r>
            <a:b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</a:b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Difficultés vécues :</a:t>
            </a:r>
            <a:endParaRPr lang="fr-CA"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Accessibilité limitée de certains logements et lieux de travail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Refus tacites lors de candidatures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Dépendance aux aides financières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Fatigue psychologique liée à la précarité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Rêve : </a:t>
            </a:r>
            <a:endParaRPr lang="fr-CA"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Avoir un emploi stable en traduction et un logement adapté</a:t>
            </a:r>
            <a:endParaRPr lang="fr-CA"/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br>
              <a:rPr lang="fr-CA" sz="4500" b="1" i="1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fr-CA" sz="2000" b="1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CA" sz="2000" b="1">
              <a:solidFill>
                <a:srgbClr val="00367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B92260-9689-6276-AAE4-5AEC1D966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70" y="381000"/>
            <a:ext cx="4628030" cy="46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9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D88C2-B4BC-5DDC-0E62-E5CCF6E6A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CDC60AFD-F14A-A8A4-9B17-48B10D4F9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A2F1E83-8EF2-8D65-6E28-C1B8A33C2DD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23358" y="383960"/>
            <a:ext cx="5679149" cy="5397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32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Sabrina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 u="sng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Âge : </a:t>
            </a: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23 ans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Situation : </a:t>
            </a: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Jeune mère monoparentale</a:t>
            </a:r>
            <a:endParaRPr lang="fr-CA" dirty="0">
              <a:solidFill>
                <a:srgbClr val="000000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Parcours : </a:t>
            </a: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 quitté ses études universitaires en droit (n’a pas terminé son baccalauréat)</a:t>
            </a:r>
            <a:b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</a:br>
            <a:endParaRPr lang="fr-CA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Difficultés vécues :</a:t>
            </a:r>
            <a:endParaRPr lang="fr-CA" dirty="0"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Manque de services de garde accessibles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 à retourner aux études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Emplois à temps partiel insuffisants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Stress financier constant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Rêve : 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Terminer ses études, obtenir son diplôme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en droit </a:t>
            </a:r>
            <a:r>
              <a:rPr lang="fr-CA" sz="1800" dirty="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et offrir plus de stabilité à son enfant</a:t>
            </a:r>
            <a:endParaRPr lang="fr-CA" dirty="0"/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dirty="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br>
              <a:rPr lang="fr-CA" sz="4500" b="1" i="1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fr-CA" sz="2000" b="1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CA" sz="2000" b="1" dirty="0">
              <a:solidFill>
                <a:srgbClr val="00367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C7846E-4DB1-FB44-29EC-565538FF5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59" y="381000"/>
            <a:ext cx="4628030" cy="46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04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98384-B269-31A3-4D7B-8B59304AD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9C0FFBC7-E1A8-185E-129D-234C8AEC9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134DC2-49C5-6DB6-6A36-CFAE2A5E2BA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23358" y="383960"/>
            <a:ext cx="5679149" cy="5397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32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Alex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Âge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26 ans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Situation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Jeune personne non binaire, en rupture familiale et amoureuse, pronom utilisé « iel »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Parcours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 terminé le secondaire avec difficulté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Difficultés vécues :</a:t>
            </a: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ea typeface="Calibri Light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Absence de soutien familial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Logement temporaire chez des </a:t>
            </a:r>
            <a:r>
              <a:rPr lang="fr-CA" sz="1800" err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ami·e·s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Problèmes de santé mentale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Discrimination dans certains milieux de travail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Rêve : </a:t>
            </a:r>
            <a:endParaRPr lang="fr-CA"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Se sentir </a:t>
            </a:r>
            <a:r>
              <a:rPr lang="fr-CA" sz="1800" err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accepté·e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 et en sécurité, avoir un chez-soi</a:t>
            </a:r>
            <a:endParaRPr lang="fr-CA"/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br>
              <a:rPr lang="fr-CA" sz="4500" b="1" i="1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fr-CA" sz="2000" b="1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CA" sz="2000" b="1">
              <a:solidFill>
                <a:srgbClr val="00367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0CE85B-21F1-41FA-2C0C-756518BE9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89" y="381000"/>
            <a:ext cx="4628030" cy="46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3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63636-7FC2-EDF9-FEC7-F7719714D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C649BC2A-EF3C-7730-A912-59A4C9B13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91D7B8-3AE0-5E63-E299-6989443857A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23358" y="383960"/>
            <a:ext cx="5679149" cy="5397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32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Juan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Âge :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 25 ans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Situation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Diplômé universitaire en génie, formé au Honduras, gai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Parcours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Vit au Québec depuis 2 ans</a:t>
            </a:r>
            <a:b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</a:b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Difficultés vécues :</a:t>
            </a:r>
            <a:endParaRPr lang="fr-CA"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Diplôme non reconnu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Cumul d’emplois largement sous-qualifiés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Sentiment de déclassement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 à planifier l’avenir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Rêve : </a:t>
            </a:r>
            <a:endParaRPr lang="fr-CA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Exercer sa profession comme ingénieur minier et être reconnu pour ses compétences en génie</a:t>
            </a:r>
            <a:endParaRPr lang="fr-CA"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br>
              <a:rPr lang="fr-CA" sz="4500" b="1" i="1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fr-CA" sz="2000" b="1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CA" sz="2000" b="1">
              <a:solidFill>
                <a:srgbClr val="00367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D82B43-77A9-F31A-3512-6B31CFA9E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60" y="381000"/>
            <a:ext cx="4628030" cy="46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14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F7CDD-3401-C052-5279-1E4BBE75D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A758F0A3-81A2-5752-ACC4-5C9B6825B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0262F7-0267-4A54-60EA-0F8F3F1B32E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23358" y="383960"/>
            <a:ext cx="5679149" cy="5397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32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Lauriane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Âge :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 19 ans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Situation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Jeune issue de la DPJ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Parcours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Fin de prise en charge à 18 ans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Difficultés vécues :</a:t>
            </a:r>
            <a:endParaRPr lang="fr-CA"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Isolement social</a:t>
            </a: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ea typeface="Calibri Light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Manque de repères adultes</a:t>
            </a: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ea typeface="Calibri Light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Insécurité financière</a:t>
            </a: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ea typeface="Calibri Light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Pression d’autonomie rapide</a:t>
            </a:r>
            <a:endParaRPr lang="fr-CA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Vit en région éloignée</a:t>
            </a:r>
            <a:endParaRPr lang="fr-CA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Rêve : </a:t>
            </a:r>
            <a:endParaRPr lang="fr-CA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Trouver une stabilité affective et financière</a:t>
            </a:r>
            <a:endParaRPr lang="fr-CA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br>
              <a:rPr lang="fr-CA" sz="4500" b="1" i="1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fr-CA" sz="2000" b="1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CA" sz="2000" b="1">
              <a:solidFill>
                <a:srgbClr val="00367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0793B0-400B-3694-8A93-5B2E3E219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06" y="381000"/>
            <a:ext cx="4549589" cy="45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8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67E82-BE7A-600F-2E0E-AD2AE8865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A8B85F6E-061B-A62C-F257-E57EC4A63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BAE08E-8AB9-03E3-61C3-E59893937F1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23358" y="383960"/>
            <a:ext cx="5679149" cy="5397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32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Nathan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Âge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24 ans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Situation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Jeune travailleur précaire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Parcours :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 Diplôme d’études secondaires, formations techniques incomplètes 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Difficultés vécues :</a:t>
            </a: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Enchainement de contrats temporaires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Aucun avantage social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Stress lié à l’automatisation et à l’IA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Incapacité d’épargner</a:t>
            </a: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Rêve : </a:t>
            </a: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Accéder à un emploi durable et valorisant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br>
              <a:rPr lang="fr-CA" sz="4500" b="1" i="1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fr-CA" sz="2000" b="1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CA" sz="2000" b="1">
              <a:solidFill>
                <a:srgbClr val="00367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87DE1A-D111-9C48-A39F-D571822A0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18" y="381000"/>
            <a:ext cx="4560795" cy="45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2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1462-77C9-A78E-AF13-713BF0CC7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4127F175-AED6-8BDF-E94E-4EB6688B2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DFD4BA7-713E-4176-875A-EB22D4702C4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424211" y="383960"/>
            <a:ext cx="5679149" cy="6047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32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Nour</a:t>
            </a: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Âge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22 ans</a:t>
            </a:r>
            <a:endParaRPr lang="fr-CA"/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Situation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Jeune femme libanaise réfugiée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Parcours : </a:t>
            </a: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 interrompu sa scolarité pendant plusieurs années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Difficultés vécues :</a:t>
            </a:r>
            <a:endParaRPr lang="fr-CA">
              <a:solidFill>
                <a:srgbClr val="000000"/>
              </a:solidFill>
              <a:latin typeface="Calibri Light" panose="020F0302020204030204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Apprentissage du français</a:t>
            </a: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ea typeface="Calibri Light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Chocs culturels</a:t>
            </a:r>
            <a:endParaRPr lang="fr-CA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Traumatismes non accompagnés</a:t>
            </a:r>
            <a:endParaRPr lang="fr-CA" sz="1800">
              <a:solidFill>
                <a:srgbClr val="003677"/>
              </a:solidFill>
              <a:highlight>
                <a:srgbClr val="FFFFFF"/>
              </a:highlight>
              <a:latin typeface="Arial"/>
              <a:ea typeface="Calibri Light"/>
              <a:cs typeface="Arial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Difficulté d’accès à l’emploi</a:t>
            </a:r>
            <a:endParaRPr lang="fr-CA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endParaRPr lang="fr-CA" sz="1800" b="1">
              <a:solidFill>
                <a:srgbClr val="003677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 b="1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Rêve : </a:t>
            </a:r>
            <a:endParaRPr lang="fr-CA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/>
              <a:buChar char="•"/>
              <a:tabLst>
                <a:tab pos="152400" algn="l"/>
                <a:tab pos="262255" algn="l"/>
                <a:tab pos="490855" algn="l"/>
                <a:tab pos="1139825" algn="l"/>
                <a:tab pos="1405255" algn="l"/>
                <a:tab pos="1862455" algn="l"/>
                <a:tab pos="2319655" algn="l"/>
                <a:tab pos="2776855" algn="l"/>
                <a:tab pos="3234055" algn="l"/>
                <a:tab pos="3691255" algn="l"/>
                <a:tab pos="4148455" algn="l"/>
                <a:tab pos="4605655" algn="l"/>
                <a:tab pos="5062855" algn="l"/>
                <a:tab pos="5520055" algn="l"/>
              </a:tabLst>
            </a:pPr>
            <a:r>
              <a:rPr lang="fr-CA" sz="1800">
                <a:solidFill>
                  <a:srgbClr val="003677"/>
                </a:solidFill>
                <a:highlight>
                  <a:srgbClr val="FFFFFF"/>
                </a:highlight>
                <a:latin typeface="Arial"/>
                <a:cs typeface="Arial"/>
              </a:rPr>
              <a:t>Reprendre des études en soins infirmiers et exercer sa profession dans un hôpital d’une région plus éloignée au Québec</a:t>
            </a:r>
            <a:endParaRPr lang="fr-CA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3215F6-1324-7C84-581A-EECD62565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94" y="381000"/>
            <a:ext cx="4560795" cy="45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202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9DB0F1EBD11448A355A5F0112A0162" ma:contentTypeVersion="8" ma:contentTypeDescription="Crée un document." ma:contentTypeScope="" ma:versionID="445aec2032bc1b05eadf417aa192e0bc">
  <xsd:schema xmlns:xsd="http://www.w3.org/2001/XMLSchema" xmlns:xs="http://www.w3.org/2001/XMLSchema" xmlns:p="http://schemas.microsoft.com/office/2006/metadata/properties" xmlns:ns2="dc06e792-3df1-4150-9cbd-76997002671e" targetNamespace="http://schemas.microsoft.com/office/2006/metadata/properties" ma:root="true" ma:fieldsID="af196085142e32f4f01be284c0846b9b" ns2:_="">
    <xsd:import namespace="dc06e792-3df1-4150-9cbd-7699700267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06e792-3df1-4150-9cbd-7699700267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0BB33C-8E02-4C06-84EC-FA043C52202B}">
  <ds:schemaRefs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dc06e792-3df1-4150-9cbd-76997002671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6B3A526-0D59-4866-8BDF-49ED2F2D70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014C08-75C0-4366-98AE-EB68620B3B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06e792-3df1-4150-9cbd-7699700267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6fdb3b2-8627-411b-9af1-04540f5ff4ea}" enabled="0" method="" siteId="{f6fdb3b2-8627-411b-9af1-04540f5ff4e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Microsoft Office PowerPoint</Application>
  <PresentationFormat>Grand écran</PresentationFormat>
  <Paragraphs>163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Poppins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Karimme Vega</dc:creator>
  <cp:lastModifiedBy>Karimme Vega</cp:lastModifiedBy>
  <cp:revision>2</cp:revision>
  <cp:lastPrinted>2026-05-11T16:55:16Z</cp:lastPrinted>
  <dcterms:created xsi:type="dcterms:W3CDTF">2025-01-29T19:34:13Z</dcterms:created>
  <dcterms:modified xsi:type="dcterms:W3CDTF">2026-05-11T20:08:59Z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0x010100EE9DB0F1EBD11448A355A5F0112A0162</vt:lpwstr>
  </property>
  <property fmtid="{D5CDD505-2E9C-101B-9397-08002B2CF9AE}" pid="3" name="MediaServiceImageTags">
    <vt:lpwstr/>
  </property>
</Properties>
</file>