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849" r:id="rId5"/>
    <p:sldId id="912" r:id="rId6"/>
    <p:sldId id="867" r:id="rId7"/>
    <p:sldId id="875" r:id="rId8"/>
    <p:sldId id="897" r:id="rId9"/>
    <p:sldId id="898" r:id="rId10"/>
    <p:sldId id="900" r:id="rId11"/>
    <p:sldId id="899" r:id="rId12"/>
    <p:sldId id="879" r:id="rId13"/>
    <p:sldId id="902" r:id="rId14"/>
    <p:sldId id="901" r:id="rId15"/>
    <p:sldId id="913" r:id="rId16"/>
    <p:sldId id="903" r:id="rId17"/>
    <p:sldId id="848" r:id="rId18"/>
    <p:sldId id="904" r:id="rId19"/>
    <p:sldId id="914" r:id="rId20"/>
    <p:sldId id="906" r:id="rId21"/>
    <p:sldId id="910" r:id="rId22"/>
    <p:sldId id="90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5B7"/>
    <a:srgbClr val="A60202"/>
    <a:srgbClr val="26B2E8"/>
    <a:srgbClr val="D40203"/>
    <a:srgbClr val="FF4E04"/>
    <a:srgbClr val="69D2E0"/>
    <a:srgbClr val="FCC802"/>
    <a:srgbClr val="F31D03"/>
    <a:srgbClr val="9BC7C9"/>
    <a:srgbClr val="B6D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A651C-82C4-4379-AD7C-B38860C29DF0}" v="241" dt="2026-05-08T14:43:46.0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697" autoAdjust="0"/>
  </p:normalViewPr>
  <p:slideViewPr>
    <p:cSldViewPr snapToGrid="0">
      <p:cViewPr varScale="1">
        <p:scale>
          <a:sx n="82" d="100"/>
          <a:sy n="82" d="100"/>
        </p:scale>
        <p:origin x="1710" y="96"/>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F3DD-261F-47B3-AB78-CFC8DC22B2AA}" type="datetimeFigureOut">
              <a:rPr lang="fr-CA" smtClean="0"/>
              <a:t>2026-05-11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F6BA-6483-4995-B6F7-FEADA2172949}" type="slidenum">
              <a:rPr lang="fr-CA" smtClean="0"/>
              <a:t>‹N°›</a:t>
            </a:fld>
            <a:endParaRPr lang="fr-CA"/>
          </a:p>
        </p:txBody>
      </p:sp>
    </p:spTree>
    <p:extLst>
      <p:ext uri="{BB962C8B-B14F-4D97-AF65-F5344CB8AC3E}">
        <p14:creationId xmlns:p14="http://schemas.microsoft.com/office/powerpoint/2010/main" val="130745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B92F-F509-EC17-B121-4CE327FDC0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8F9D9C-BE7E-51C7-FCD6-C063FCB7F2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1D462D-6066-2B55-CE04-4BD081474868}"/>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D07E9CA0-F94D-6BE7-FFC1-537B8E231EE2}"/>
              </a:ext>
            </a:extLst>
          </p:cNvPr>
          <p:cNvSpPr>
            <a:spLocks noGrp="1"/>
          </p:cNvSpPr>
          <p:nvPr>
            <p:ph type="sldNum" sz="quarter" idx="5"/>
          </p:nvPr>
        </p:nvSpPr>
        <p:spPr/>
        <p:txBody>
          <a:bodyPr/>
          <a:lstStyle/>
          <a:p>
            <a:fld id="{3C110643-1471-4734-B830-9F817BE6463B}" type="slidenum">
              <a:rPr lang="fr-CA" smtClean="0"/>
              <a:t>3</a:t>
            </a:fld>
            <a:endParaRPr lang="fr-CA"/>
          </a:p>
        </p:txBody>
      </p:sp>
    </p:spTree>
    <p:extLst>
      <p:ext uri="{BB962C8B-B14F-4D97-AF65-F5344CB8AC3E}">
        <p14:creationId xmlns:p14="http://schemas.microsoft.com/office/powerpoint/2010/main" val="61334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A0EA5-FA04-2FDD-EF96-3B062AF2B6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B4F956-BB24-1AF0-6945-F6920034CA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D7A4C9-AEA7-1B3B-E448-8F904B22965C}"/>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J’aborde maintenant la réalité </a:t>
            </a:r>
            <a:r>
              <a:rPr lang="fr-CA" sz="1200" b="1" kern="1200" dirty="0">
                <a:solidFill>
                  <a:schemeClr val="tx1"/>
                </a:solidFill>
                <a:effectLst/>
                <a:latin typeface="+mn-lt"/>
                <a:ea typeface="+mn-ea"/>
                <a:cs typeface="+mn-cs"/>
              </a:rPr>
              <a:t>hors communauté</a:t>
            </a:r>
            <a:r>
              <a:rPr lang="fr-CA" sz="1200" kern="1200" dirty="0">
                <a:solidFill>
                  <a:schemeClr val="tx1"/>
                </a:solidFill>
                <a:effectLst/>
                <a:latin typeface="+mn-lt"/>
                <a:ea typeface="+mn-ea"/>
                <a:cs typeface="+mn-cs"/>
              </a:rPr>
              <a:t>.</a:t>
            </a:r>
          </a:p>
          <a:p>
            <a:r>
              <a:rPr lang="fr-CA" sz="1200" kern="1200" dirty="0">
                <a:solidFill>
                  <a:schemeClr val="tx1"/>
                </a:solidFill>
                <a:effectLst/>
                <a:latin typeface="+mn-lt"/>
                <a:ea typeface="+mn-ea"/>
                <a:cs typeface="+mn-cs"/>
              </a:rPr>
              <a:t>Il y a souvent </a:t>
            </a:r>
            <a:r>
              <a:rPr lang="fr-CA" sz="1200" b="1" kern="1200" dirty="0">
                <a:solidFill>
                  <a:schemeClr val="tx1"/>
                </a:solidFill>
                <a:effectLst/>
                <a:latin typeface="+mn-lt"/>
                <a:ea typeface="+mn-ea"/>
                <a:cs typeface="+mn-cs"/>
              </a:rPr>
              <a:t>plus d’options d’emploi</a:t>
            </a:r>
            <a:r>
              <a:rPr lang="fr-CA" sz="1200" kern="1200" dirty="0">
                <a:solidFill>
                  <a:schemeClr val="tx1"/>
                </a:solidFill>
                <a:effectLst/>
                <a:latin typeface="+mn-lt"/>
                <a:ea typeface="+mn-ea"/>
                <a:cs typeface="+mn-cs"/>
              </a:rPr>
              <a:t>, mais l’</a:t>
            </a:r>
            <a:r>
              <a:rPr lang="fr-CA" sz="1200" b="1" kern="1200" dirty="0">
                <a:solidFill>
                  <a:schemeClr val="tx1"/>
                </a:solidFill>
                <a:effectLst/>
                <a:latin typeface="+mn-lt"/>
                <a:ea typeface="+mn-ea"/>
                <a:cs typeface="+mn-cs"/>
              </a:rPr>
              <a:t>intégration</a:t>
            </a:r>
            <a:r>
              <a:rPr lang="fr-CA" sz="1200" kern="1200" dirty="0">
                <a:solidFill>
                  <a:schemeClr val="tx1"/>
                </a:solidFill>
                <a:effectLst/>
                <a:latin typeface="+mn-lt"/>
                <a:ea typeface="+mn-ea"/>
                <a:cs typeface="+mn-cs"/>
              </a:rPr>
              <a:t> n’est pas simple : exigences d’expérience, accueil peu adapté, sentiment de ne pas être à sa place.</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Premier point : volonté d’embauche oui, intégration incomplète</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Plusieurs employeurs déclarent vouloir embaucher des jeunes PNI.</a:t>
            </a:r>
          </a:p>
          <a:p>
            <a:pPr lvl="0"/>
            <a:r>
              <a:rPr lang="fr-CA" sz="1200" kern="1200" dirty="0">
                <a:solidFill>
                  <a:schemeClr val="tx1"/>
                </a:solidFill>
                <a:effectLst/>
                <a:latin typeface="+mn-lt"/>
                <a:ea typeface="+mn-ea"/>
                <a:cs typeface="+mn-cs"/>
              </a:rPr>
              <a:t>Sur le terrain, on observe encore des processus d’accueil et de formation peu adaptés culturellement.</a:t>
            </a:r>
          </a:p>
          <a:p>
            <a:pPr lvl="0"/>
            <a:r>
              <a:rPr lang="fr-CA" sz="1200" kern="1200" dirty="0">
                <a:solidFill>
                  <a:schemeClr val="tx1"/>
                </a:solidFill>
                <a:effectLst/>
                <a:latin typeface="+mn-lt"/>
                <a:ea typeface="+mn-ea"/>
                <a:cs typeface="+mn-cs"/>
              </a:rPr>
              <a:t>Résultat : les premières semaines sont décisives et, sans soutien, les décrochages augmentent.</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Deuxième point : l’exigence d’expérience</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C’est un paradoxe récurrent : on demande de l’expérience à des jeunes qui tentent d’en acquérir.</a:t>
            </a:r>
          </a:p>
          <a:p>
            <a:pPr lvl="0"/>
            <a:r>
              <a:rPr lang="fr-CA" sz="1200" kern="1200" dirty="0">
                <a:solidFill>
                  <a:schemeClr val="tx1"/>
                </a:solidFill>
                <a:effectLst/>
                <a:latin typeface="+mn-lt"/>
                <a:ea typeface="+mn-ea"/>
                <a:cs typeface="+mn-cs"/>
              </a:rPr>
              <a:t>Sans parcours d’entrée (stages, jumelage, tutorat), ces exigences deviennent excluantes.</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Troisième point : sécurisation culturelle</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Au-delà des politiques, ce qui compte, c’est le quotidien : remarques, microagressions, incompréhensions, blagues déplacées.</a:t>
            </a:r>
          </a:p>
          <a:p>
            <a:pPr lvl="0"/>
            <a:r>
              <a:rPr lang="fr-CA" sz="1200" kern="1200" dirty="0">
                <a:solidFill>
                  <a:schemeClr val="tx1"/>
                </a:solidFill>
                <a:effectLst/>
                <a:latin typeface="+mn-lt"/>
                <a:ea typeface="+mn-ea"/>
                <a:cs typeface="+mn-cs"/>
              </a:rPr>
              <a:t>Sans agents de liaison, pairs de confiance et formation des équipes, l’environnement reste insécurisant.</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Quatrième point : langue et communication</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Les guides, formations, messages internes sont souvent pensés pour des équipes francophones/anglophones.</a:t>
            </a:r>
          </a:p>
          <a:p>
            <a:pPr lvl="0"/>
            <a:r>
              <a:rPr lang="fr-CA" sz="1200" kern="1200" dirty="0">
                <a:solidFill>
                  <a:schemeClr val="tx1"/>
                </a:solidFill>
                <a:effectLst/>
                <a:latin typeface="+mn-lt"/>
                <a:ea typeface="+mn-ea"/>
                <a:cs typeface="+mn-cs"/>
              </a:rPr>
              <a:t>Des consignes complexes, des abréviations ou un jargon technique non expliqués créent erreurs et frustrations.</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Cinquième point : progression et postes à responsabilités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L’entrée est parfois possible, mais la progression vers des postes de responsabilité reste rare.</a:t>
            </a:r>
          </a:p>
          <a:p>
            <a:pPr lvl="0"/>
            <a:r>
              <a:rPr lang="fr-CA" sz="1200" kern="1200" dirty="0">
                <a:solidFill>
                  <a:schemeClr val="tx1"/>
                </a:solidFill>
                <a:effectLst/>
                <a:latin typeface="+mn-lt"/>
                <a:ea typeface="+mn-ea"/>
                <a:cs typeface="+mn-cs"/>
              </a:rPr>
              <a:t>Sans échelles claires et promotion interne, on perd la motivation et la rétention.</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Voix du terrain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 Il y a plus d’opportunités qu’avant, mais rien n’est parfait et ce n’est pas encore assez adapté. » — Intervenant</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 Les organisations ne sont pas prêtes pour nous, et ne sont pas toujours prêtes à apprendre qui nous sommes. » — Jeune Cri, 21 ans</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Ce que cela veut dire concrètement</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Sans parcours d’entrée clairs et un mentorat réel, on transforme une intention d’inclure en expérience difficile pour le jeune et l’équipe.</a:t>
            </a:r>
          </a:p>
          <a:p>
            <a:pPr lvl="0"/>
            <a:r>
              <a:rPr lang="fr-CA" sz="1200" kern="1200" dirty="0">
                <a:solidFill>
                  <a:schemeClr val="tx1"/>
                </a:solidFill>
                <a:effectLst/>
                <a:latin typeface="+mn-lt"/>
                <a:ea typeface="+mn-ea"/>
                <a:cs typeface="+mn-cs"/>
              </a:rPr>
              <a:t>Les premiers 90 jours sont le moment-clé : accueil, formation, pairage, feedback régulier.</a:t>
            </a: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En somme, ce qu’on constate, c’est que, hors communauté, il y a des ouvertures, mais l’intégration reste fragile sans sécurisation culturelle et sans parcours d’entrée.</a:t>
            </a:r>
          </a:p>
          <a:p>
            <a:r>
              <a:rPr lang="fr-CA" sz="1200" kern="1200" dirty="0">
                <a:solidFill>
                  <a:schemeClr val="tx1"/>
                </a:solidFill>
                <a:effectLst/>
                <a:latin typeface="+mn-lt"/>
                <a:ea typeface="+mn-ea"/>
                <a:cs typeface="+mn-cs"/>
              </a:rPr>
              <a:t> </a:t>
            </a:r>
          </a:p>
          <a:p>
            <a:endParaRPr lang="fr-CA" dirty="0"/>
          </a:p>
          <a:p>
            <a:endParaRPr lang="fr-CA" sz="120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64B4450D-18DA-36F9-B6C6-34878391BB17}"/>
              </a:ext>
            </a:extLst>
          </p:cNvPr>
          <p:cNvSpPr>
            <a:spLocks noGrp="1"/>
          </p:cNvSpPr>
          <p:nvPr>
            <p:ph type="sldNum" sz="quarter" idx="5"/>
          </p:nvPr>
        </p:nvSpPr>
        <p:spPr/>
        <p:txBody>
          <a:bodyPr/>
          <a:lstStyle/>
          <a:p>
            <a:fld id="{3C110643-1471-4734-B830-9F817BE6463B}" type="slidenum">
              <a:rPr lang="fr-CA" smtClean="0"/>
              <a:t>12</a:t>
            </a:fld>
            <a:endParaRPr lang="fr-CA"/>
          </a:p>
        </p:txBody>
      </p:sp>
    </p:spTree>
    <p:extLst>
      <p:ext uri="{BB962C8B-B14F-4D97-AF65-F5344CB8AC3E}">
        <p14:creationId xmlns:p14="http://schemas.microsoft.com/office/powerpoint/2010/main" val="30901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C6250-EAD2-EBF8-F030-28D74847E8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76B27C-6059-FE7C-AE3A-2F58B56C04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0763BC-3EB9-9E52-1547-409ACA0C2EE2}"/>
              </a:ext>
            </a:extLst>
          </p:cNvPr>
          <p:cNvSpPr>
            <a:spLocks noGrp="1"/>
          </p:cNvSpPr>
          <p:nvPr>
            <p:ph type="body" idx="1"/>
          </p:nvPr>
        </p:nvSpPr>
        <p:spPr/>
        <p:txBody>
          <a:bodyPr/>
          <a:lstStyle/>
          <a:p>
            <a:pPr lvl="0"/>
            <a:r>
              <a:rPr lang="fr-CA" sz="1200" kern="1200" dirty="0">
                <a:solidFill>
                  <a:schemeClr val="tx1"/>
                </a:solidFill>
                <a:effectLst/>
                <a:latin typeface="+mn-lt"/>
                <a:ea typeface="+mn-ea"/>
                <a:cs typeface="+mn-cs"/>
              </a:rPr>
              <a:t>On ne pourra pas tout porter avec la même force…</a:t>
            </a:r>
          </a:p>
          <a:p>
            <a:pPr lvl="0"/>
            <a:r>
              <a:rPr lang="fr-CA" sz="1200" kern="1200" dirty="0">
                <a:solidFill>
                  <a:schemeClr val="tx1"/>
                </a:solidFill>
                <a:effectLst/>
                <a:latin typeface="+mn-lt"/>
                <a:ea typeface="+mn-ea"/>
                <a:cs typeface="+mn-cs"/>
              </a:rPr>
              <a:t>La vraie question maintenant, c’est : parmi tout cela, qu’est-ce qui doit devenir prioritaire dans une plateforme politique?</a:t>
            </a:r>
          </a:p>
          <a:p>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a:extLst>
              <a:ext uri="{FF2B5EF4-FFF2-40B4-BE49-F238E27FC236}">
                <a16:creationId xmlns:a16="http://schemas.microsoft.com/office/drawing/2014/main" id="{E804F283-6A2A-17EA-964B-39F46F91CBA6}"/>
              </a:ext>
            </a:extLst>
          </p:cNvPr>
          <p:cNvSpPr>
            <a:spLocks noGrp="1"/>
          </p:cNvSpPr>
          <p:nvPr>
            <p:ph type="sldNum" sz="quarter" idx="5"/>
          </p:nvPr>
        </p:nvSpPr>
        <p:spPr/>
        <p:txBody>
          <a:bodyPr/>
          <a:lstStyle/>
          <a:p>
            <a:fld id="{3C110643-1471-4734-B830-9F817BE6463B}" type="slidenum">
              <a:rPr lang="fr-CA" smtClean="0"/>
              <a:t>13</a:t>
            </a:fld>
            <a:endParaRPr lang="fr-CA"/>
          </a:p>
        </p:txBody>
      </p:sp>
    </p:spTree>
    <p:extLst>
      <p:ext uri="{BB962C8B-B14F-4D97-AF65-F5344CB8AC3E}">
        <p14:creationId xmlns:p14="http://schemas.microsoft.com/office/powerpoint/2010/main" val="96012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512020-8A41-46B7-BC4B-45DB5F395547}" type="slidenum">
              <a:rPr lang="fr-CA" smtClean="0"/>
              <a:t>14</a:t>
            </a:fld>
            <a:endParaRPr lang="fr-CA"/>
          </a:p>
        </p:txBody>
      </p:sp>
    </p:spTree>
    <p:extLst>
      <p:ext uri="{BB962C8B-B14F-4D97-AF65-F5344CB8AC3E}">
        <p14:creationId xmlns:p14="http://schemas.microsoft.com/office/powerpoint/2010/main" val="345957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73E78-515D-4FA3-F8A8-E56A6A707F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B51773-03E1-0164-9F4C-E0CD8ABD48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27902-856D-B3A5-BD04-8153AB738DAF}"/>
              </a:ext>
            </a:extLst>
          </p:cNvPr>
          <p:cNvSpPr>
            <a:spLocks noGrp="1"/>
          </p:cNvSpPr>
          <p:nvPr>
            <p:ph type="body" idx="1"/>
          </p:nvPr>
        </p:nvSpPr>
        <p:spPr/>
        <p:txBody>
          <a:bodyPr/>
          <a:lstStyle/>
          <a:p>
            <a:pPr lvl="0"/>
            <a:r>
              <a:rPr lang="fr-CA" sz="1200" kern="1200" dirty="0">
                <a:solidFill>
                  <a:schemeClr val="tx1"/>
                </a:solidFill>
                <a:effectLst/>
                <a:latin typeface="+mn-lt"/>
                <a:ea typeface="+mn-ea"/>
                <a:cs typeface="+mn-cs"/>
              </a:rPr>
              <a:t>Qu’est-ce qui redonne réellement du pouvoir aux jeunes.</a:t>
            </a:r>
          </a:p>
          <a:p>
            <a:pPr lvl="0"/>
            <a:r>
              <a:rPr lang="fr-CA" sz="1200" kern="1200" dirty="0">
                <a:solidFill>
                  <a:schemeClr val="tx1"/>
                </a:solidFill>
                <a:effectLst/>
                <a:latin typeface="+mn-lt"/>
                <a:ea typeface="+mn-ea"/>
                <a:cs typeface="+mn-cs"/>
              </a:rPr>
              <a:t>Qu’est-ce qui change le plus la vie concrète.</a:t>
            </a:r>
          </a:p>
          <a:p>
            <a:pPr lvl="0"/>
            <a:r>
              <a:rPr lang="fr-CA" sz="1200" kern="1200" dirty="0">
                <a:solidFill>
                  <a:schemeClr val="tx1"/>
                </a:solidFill>
                <a:effectLst/>
                <a:latin typeface="+mn-lt"/>
                <a:ea typeface="+mn-ea"/>
                <a:cs typeface="+mn-cs"/>
              </a:rPr>
              <a:t>Qu’est-ce qui ne peut plus attendre.</a:t>
            </a:r>
          </a:p>
          <a:p>
            <a:endParaRPr lang="fr-CA" dirty="0"/>
          </a:p>
        </p:txBody>
      </p:sp>
      <p:sp>
        <p:nvSpPr>
          <p:cNvPr id="4" name="Espace réservé du numéro de diapositive 3">
            <a:extLst>
              <a:ext uri="{FF2B5EF4-FFF2-40B4-BE49-F238E27FC236}">
                <a16:creationId xmlns:a16="http://schemas.microsoft.com/office/drawing/2014/main" id="{77614E57-EBB4-7638-8F77-6F04B102152D}"/>
              </a:ext>
            </a:extLst>
          </p:cNvPr>
          <p:cNvSpPr>
            <a:spLocks noGrp="1"/>
          </p:cNvSpPr>
          <p:nvPr>
            <p:ph type="sldNum" sz="quarter" idx="5"/>
          </p:nvPr>
        </p:nvSpPr>
        <p:spPr/>
        <p:txBody>
          <a:bodyPr/>
          <a:lstStyle/>
          <a:p>
            <a:fld id="{3C110643-1471-4734-B830-9F817BE6463B}" type="slidenum">
              <a:rPr lang="fr-CA" smtClean="0"/>
              <a:t>15</a:t>
            </a:fld>
            <a:endParaRPr lang="fr-CA"/>
          </a:p>
        </p:txBody>
      </p:sp>
    </p:spTree>
    <p:extLst>
      <p:ext uri="{BB962C8B-B14F-4D97-AF65-F5344CB8AC3E}">
        <p14:creationId xmlns:p14="http://schemas.microsoft.com/office/powerpoint/2010/main" val="65340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8548-EB5D-369F-9543-5A1BB7FE1E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066C02-B223-710A-8B6D-01FA7BEB70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CEF872-8D28-AC8B-FA85-79D3BB0E0258}"/>
              </a:ext>
            </a:extLst>
          </p:cNvPr>
          <p:cNvSpPr>
            <a:spLocks noGrp="1"/>
          </p:cNvSpPr>
          <p:nvPr>
            <p:ph type="body" idx="1"/>
          </p:nvPr>
        </p:nvSpPr>
        <p:spPr/>
        <p:txBody>
          <a:bodyPr/>
          <a:lstStyle/>
          <a:p>
            <a:r>
              <a:rPr lang="fr-CA" dirty="0"/>
              <a:t>Les priorités = selon la recherche</a:t>
            </a:r>
          </a:p>
          <a:p>
            <a:endParaRPr lang="fr-CA" dirty="0"/>
          </a:p>
          <a:p>
            <a:pPr marL="342900" lvl="0" indent="-342900">
              <a:buFont typeface="Arial" panose="020B0604020202020204" pitchFamily="34" charset="0"/>
              <a:buChar char="•"/>
            </a:pPr>
            <a:r>
              <a:rPr lang="fr-CA" sz="1200" dirty="0">
                <a:solidFill>
                  <a:schemeClr val="tx1"/>
                </a:solidFill>
              </a:rPr>
              <a:t>Participation authentique des jeunes</a:t>
            </a:r>
          </a:p>
          <a:p>
            <a:pPr marL="342900" lvl="0" indent="-342900">
              <a:buFont typeface="Arial" panose="020B0604020202020204" pitchFamily="34" charset="0"/>
              <a:buChar char="•"/>
            </a:pPr>
            <a:r>
              <a:rPr lang="fr-CA" sz="1200" dirty="0">
                <a:solidFill>
                  <a:schemeClr val="tx1"/>
                </a:solidFill>
              </a:rPr>
              <a:t>Valorisation de leur voix</a:t>
            </a:r>
          </a:p>
          <a:p>
            <a:pPr marL="342900" lvl="0" indent="-342900">
              <a:buFont typeface="Arial" panose="020B0604020202020204" pitchFamily="34" charset="0"/>
              <a:buChar char="•"/>
            </a:pPr>
            <a:r>
              <a:rPr lang="fr-CA" sz="1200" dirty="0">
                <a:solidFill>
                  <a:schemeClr val="tx1"/>
                </a:solidFill>
              </a:rPr>
              <a:t>Savoirs traditionnels</a:t>
            </a:r>
          </a:p>
          <a:p>
            <a:pPr marL="342900" lvl="0" indent="-342900">
              <a:buFont typeface="Arial" panose="020B0604020202020204" pitchFamily="34" charset="0"/>
              <a:buChar char="•"/>
            </a:pPr>
            <a:r>
              <a:rPr lang="fr-CA" sz="1200" dirty="0">
                <a:solidFill>
                  <a:schemeClr val="tx1"/>
                </a:solidFill>
              </a:rPr>
              <a:t>Sentiment d’appartenance</a:t>
            </a:r>
          </a:p>
          <a:p>
            <a:pPr marL="342900" lvl="0" indent="-342900">
              <a:buFont typeface="Arial" panose="020B0604020202020204" pitchFamily="34" charset="0"/>
              <a:buChar char="•"/>
            </a:pPr>
            <a:r>
              <a:rPr lang="fr-CA" sz="1200" dirty="0">
                <a:solidFill>
                  <a:schemeClr val="tx1"/>
                </a:solidFill>
              </a:rPr>
              <a:t>Emploi sur le territoire</a:t>
            </a:r>
          </a:p>
          <a:p>
            <a:pPr marL="342900" lvl="0" indent="-342900">
              <a:buFont typeface="Arial" panose="020B0604020202020204" pitchFamily="34" charset="0"/>
              <a:buChar char="•"/>
            </a:pPr>
            <a:r>
              <a:rPr lang="fr-CA" sz="1200" dirty="0">
                <a:solidFill>
                  <a:schemeClr val="tx1"/>
                </a:solidFill>
              </a:rPr>
              <a:t>Entrepreneuriat et développement communautaire</a:t>
            </a:r>
          </a:p>
          <a:p>
            <a:endParaRPr lang="fr-CA" dirty="0"/>
          </a:p>
          <a:p>
            <a:r>
              <a:rPr lang="fr-CA" dirty="0"/>
              <a:t>---</a:t>
            </a:r>
          </a:p>
          <a:p>
            <a:pPr marL="342900" lvl="0" indent="-342900">
              <a:buFont typeface="Arial" panose="020B0604020202020204" pitchFamily="34" charset="0"/>
              <a:buChar char="•"/>
            </a:pPr>
            <a:r>
              <a:rPr lang="fr-CA" sz="1200" dirty="0">
                <a:solidFill>
                  <a:schemeClr val="tx1"/>
                </a:solidFill>
              </a:rPr>
              <a:t>Recrutement adapté</a:t>
            </a:r>
          </a:p>
          <a:p>
            <a:pPr marL="342900" lvl="0" indent="-342900">
              <a:buFont typeface="Arial" panose="020B0604020202020204" pitchFamily="34" charset="0"/>
              <a:buChar char="•"/>
            </a:pPr>
            <a:r>
              <a:rPr lang="fr-CA" sz="1200" dirty="0">
                <a:solidFill>
                  <a:schemeClr val="tx1"/>
                </a:solidFill>
              </a:rPr>
              <a:t>Accueil personnalisé</a:t>
            </a:r>
          </a:p>
          <a:p>
            <a:pPr marL="342900" lvl="0" indent="-342900">
              <a:buFont typeface="Arial" panose="020B0604020202020204" pitchFamily="34" charset="0"/>
              <a:buChar char="•"/>
            </a:pPr>
            <a:r>
              <a:rPr lang="fr-CA" sz="1200" dirty="0">
                <a:solidFill>
                  <a:schemeClr val="tx1"/>
                </a:solidFill>
              </a:rPr>
              <a:t>Mentorat</a:t>
            </a:r>
          </a:p>
          <a:p>
            <a:pPr marL="342900" lvl="0" indent="-342900">
              <a:buFont typeface="Arial" panose="020B0604020202020204" pitchFamily="34" charset="0"/>
              <a:buChar char="•"/>
            </a:pPr>
            <a:r>
              <a:rPr lang="fr-CA" sz="1200" dirty="0">
                <a:solidFill>
                  <a:schemeClr val="tx1"/>
                </a:solidFill>
              </a:rPr>
              <a:t>Soutien par les pairs</a:t>
            </a:r>
          </a:p>
          <a:p>
            <a:pPr marL="342900" lvl="0" indent="-342900">
              <a:buFont typeface="Arial" panose="020B0604020202020204" pitchFamily="34" charset="0"/>
              <a:buChar char="•"/>
            </a:pPr>
            <a:r>
              <a:rPr lang="fr-CA" sz="1200" dirty="0">
                <a:solidFill>
                  <a:schemeClr val="tx1"/>
                </a:solidFill>
              </a:rPr>
              <a:t>Formation des employeurs</a:t>
            </a:r>
          </a:p>
          <a:p>
            <a:pPr marL="342900" lvl="0" indent="-342900">
              <a:buFont typeface="Arial" panose="020B0604020202020204" pitchFamily="34" charset="0"/>
              <a:buChar char="•"/>
            </a:pPr>
            <a:r>
              <a:rPr lang="fr-CA" sz="1200" dirty="0">
                <a:solidFill>
                  <a:schemeClr val="tx1"/>
                </a:solidFill>
              </a:rPr>
              <a:t>Partenariats avec les communautés</a:t>
            </a:r>
          </a:p>
          <a:p>
            <a:pPr marL="342900" lvl="0" indent="-342900">
              <a:buFont typeface="Arial" panose="020B0604020202020204" pitchFamily="34" charset="0"/>
              <a:buChar char="•"/>
            </a:pPr>
            <a:r>
              <a:rPr lang="fr-CA" sz="1200" dirty="0">
                <a:solidFill>
                  <a:schemeClr val="tx1"/>
                </a:solidFill>
              </a:rPr>
              <a:t>Climat culturellement sécurisant</a:t>
            </a:r>
          </a:p>
          <a:p>
            <a:r>
              <a:rPr lang="fr-CA" dirty="0"/>
              <a:t>---</a:t>
            </a:r>
          </a:p>
          <a:p>
            <a:pPr marL="342900" lvl="0" indent="-342900">
              <a:buFont typeface="Arial" panose="020B0604020202020204" pitchFamily="34" charset="0"/>
              <a:buChar char="•"/>
            </a:pPr>
            <a:r>
              <a:rPr lang="fr-CA" sz="1200" dirty="0">
                <a:solidFill>
                  <a:schemeClr val="tx1"/>
                </a:solidFill>
              </a:rPr>
              <a:t>Soutien financier aux apprenants</a:t>
            </a:r>
          </a:p>
          <a:p>
            <a:pPr marL="342900" lvl="0" indent="-342900">
              <a:buFont typeface="Arial" panose="020B0604020202020204" pitchFamily="34" charset="0"/>
              <a:buChar char="•"/>
            </a:pPr>
            <a:r>
              <a:rPr lang="fr-CA" sz="1200" dirty="0">
                <a:solidFill>
                  <a:schemeClr val="tx1"/>
                </a:solidFill>
              </a:rPr>
              <a:t>Financement de l’accompagnement</a:t>
            </a:r>
          </a:p>
          <a:p>
            <a:pPr marL="342900" lvl="0" indent="-342900">
              <a:buFont typeface="Arial" panose="020B0604020202020204" pitchFamily="34" charset="0"/>
              <a:buChar char="•"/>
            </a:pPr>
            <a:r>
              <a:rPr lang="fr-CA" sz="1200" dirty="0">
                <a:solidFill>
                  <a:schemeClr val="tx1"/>
                </a:solidFill>
              </a:rPr>
              <a:t>Financement récurrent</a:t>
            </a:r>
          </a:p>
          <a:p>
            <a:pPr marL="342900" lvl="0" indent="-342900">
              <a:buFont typeface="Arial" panose="020B0604020202020204" pitchFamily="34" charset="0"/>
              <a:buChar char="•"/>
            </a:pPr>
            <a:r>
              <a:rPr lang="fr-CA" sz="1200" dirty="0">
                <a:solidFill>
                  <a:schemeClr val="tx1"/>
                </a:solidFill>
              </a:rPr>
              <a:t>Financement des conditions de vie préalables à l’emploi</a:t>
            </a:r>
          </a:p>
          <a:p>
            <a:endParaRPr lang="fr-CA" dirty="0"/>
          </a:p>
        </p:txBody>
      </p:sp>
      <p:sp>
        <p:nvSpPr>
          <p:cNvPr id="4" name="Espace réservé du numéro de diapositive 3">
            <a:extLst>
              <a:ext uri="{FF2B5EF4-FFF2-40B4-BE49-F238E27FC236}">
                <a16:creationId xmlns:a16="http://schemas.microsoft.com/office/drawing/2014/main" id="{811E3BF2-C0A0-B200-7EE4-A0E82BAE8406}"/>
              </a:ext>
            </a:extLst>
          </p:cNvPr>
          <p:cNvSpPr>
            <a:spLocks noGrp="1"/>
          </p:cNvSpPr>
          <p:nvPr>
            <p:ph type="sldNum" sz="quarter" idx="5"/>
          </p:nvPr>
        </p:nvSpPr>
        <p:spPr/>
        <p:txBody>
          <a:bodyPr/>
          <a:lstStyle/>
          <a:p>
            <a:fld id="{3C110643-1471-4734-B830-9F817BE6463B}" type="slidenum">
              <a:rPr lang="fr-CA" smtClean="0"/>
              <a:t>16</a:t>
            </a:fld>
            <a:endParaRPr lang="fr-CA"/>
          </a:p>
        </p:txBody>
      </p:sp>
    </p:spTree>
    <p:extLst>
      <p:ext uri="{BB962C8B-B14F-4D97-AF65-F5344CB8AC3E}">
        <p14:creationId xmlns:p14="http://schemas.microsoft.com/office/powerpoint/2010/main" val="267383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71A5-367D-1D29-97B5-361CFAA103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6B4FBC-6034-343E-1E8B-CD1BD16342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097F84-B738-3D83-B69E-42B27B3A9FAE}"/>
              </a:ext>
            </a:extLst>
          </p:cNvPr>
          <p:cNvSpPr>
            <a:spLocks noGrp="1"/>
          </p:cNvSpPr>
          <p:nvPr>
            <p:ph type="body" idx="1"/>
          </p:nvPr>
        </p:nvSpPr>
        <p:spPr/>
        <p:txBody>
          <a:bodyPr/>
          <a:lstStyle/>
          <a:p>
            <a:pPr lvl="0"/>
            <a:r>
              <a:rPr lang="fr-CA" sz="1200" kern="1200" dirty="0">
                <a:solidFill>
                  <a:schemeClr val="tx1"/>
                </a:solidFill>
                <a:effectLst/>
                <a:latin typeface="+mn-lt"/>
                <a:ea typeface="+mn-ea"/>
                <a:cs typeface="+mn-cs"/>
              </a:rPr>
              <a:t>Donc, ici, la demande est : financer les conditions réelles d’accès à l’emploi.</a:t>
            </a:r>
          </a:p>
          <a:p>
            <a:pPr lvl="0"/>
            <a:r>
              <a:rPr lang="fr-CA" sz="1200" kern="1200" dirty="0">
                <a:solidFill>
                  <a:schemeClr val="tx1"/>
                </a:solidFill>
                <a:effectLst/>
                <a:latin typeface="+mn-lt"/>
                <a:ea typeface="+mn-ea"/>
                <a:cs typeface="+mn-cs"/>
              </a:rPr>
              <a:t>Donc, ici, la demande est : obliger les milieux à s’adapter.</a:t>
            </a:r>
          </a:p>
          <a:p>
            <a:pPr lvl="0"/>
            <a:r>
              <a:rPr lang="fr-CA" sz="1200" kern="1200" dirty="0">
                <a:solidFill>
                  <a:schemeClr val="tx1"/>
                </a:solidFill>
                <a:effectLst/>
                <a:latin typeface="+mn-lt"/>
                <a:ea typeface="+mn-ea"/>
                <a:cs typeface="+mn-cs"/>
              </a:rPr>
              <a:t>Donc, ici, la demande est : sortir d’une logique uniforme et reconnaître les réalités des territoires.</a:t>
            </a:r>
          </a:p>
          <a:p>
            <a:pPr lvl="0"/>
            <a:r>
              <a:rPr lang="fr-CA" sz="1200" kern="1200" dirty="0">
                <a:solidFill>
                  <a:schemeClr val="tx1"/>
                </a:solidFill>
                <a:effectLst/>
                <a:latin typeface="+mn-lt"/>
                <a:ea typeface="+mn-ea"/>
                <a:cs typeface="+mn-cs"/>
              </a:rPr>
              <a:t>Donc, ici, la demande est : investir dans des parcours ancrés culturellement.</a:t>
            </a:r>
          </a:p>
        </p:txBody>
      </p:sp>
      <p:sp>
        <p:nvSpPr>
          <p:cNvPr id="4" name="Espace réservé du numéro de diapositive 3">
            <a:extLst>
              <a:ext uri="{FF2B5EF4-FFF2-40B4-BE49-F238E27FC236}">
                <a16:creationId xmlns:a16="http://schemas.microsoft.com/office/drawing/2014/main" id="{815CD233-E79B-27FE-8E43-3937F54D9B91}"/>
              </a:ext>
            </a:extLst>
          </p:cNvPr>
          <p:cNvSpPr>
            <a:spLocks noGrp="1"/>
          </p:cNvSpPr>
          <p:nvPr>
            <p:ph type="sldNum" sz="quarter" idx="5"/>
          </p:nvPr>
        </p:nvSpPr>
        <p:spPr/>
        <p:txBody>
          <a:bodyPr/>
          <a:lstStyle/>
          <a:p>
            <a:fld id="{3C110643-1471-4734-B830-9F817BE6463B}" type="slidenum">
              <a:rPr lang="fr-CA" smtClean="0"/>
              <a:t>17</a:t>
            </a:fld>
            <a:endParaRPr lang="fr-CA"/>
          </a:p>
        </p:txBody>
      </p:sp>
    </p:spTree>
    <p:extLst>
      <p:ext uri="{BB962C8B-B14F-4D97-AF65-F5344CB8AC3E}">
        <p14:creationId xmlns:p14="http://schemas.microsoft.com/office/powerpoint/2010/main" val="395323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3BB7E-0C67-0998-ADD1-82CB22E2A2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EFCDC0-6AE7-1125-2403-1F8557494E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E93D93-60A1-8442-2C94-D0FA0318D627}"/>
              </a:ext>
            </a:extLst>
          </p:cNvPr>
          <p:cNvSpPr>
            <a:spLocks noGrp="1"/>
          </p:cNvSpPr>
          <p:nvPr>
            <p:ph type="body" idx="1"/>
          </p:nvPr>
        </p:nvSpPr>
        <p:spPr/>
        <p:txBody>
          <a:bodyPr/>
          <a:lstStyle/>
          <a:p>
            <a:r>
              <a:rPr lang="fr-FR" b="0" dirty="0"/>
              <a:t>Toujours selon le rapport…</a:t>
            </a:r>
          </a:p>
          <a:p>
            <a:endParaRPr lang="fr-FR" b="0" dirty="0"/>
          </a:p>
        </p:txBody>
      </p:sp>
      <p:sp>
        <p:nvSpPr>
          <p:cNvPr id="4" name="Espace réservé du numéro de diapositive 3">
            <a:extLst>
              <a:ext uri="{FF2B5EF4-FFF2-40B4-BE49-F238E27FC236}">
                <a16:creationId xmlns:a16="http://schemas.microsoft.com/office/drawing/2014/main" id="{B2603F28-7776-12D2-F022-5175F6BAE456}"/>
              </a:ext>
            </a:extLst>
          </p:cNvPr>
          <p:cNvSpPr>
            <a:spLocks noGrp="1"/>
          </p:cNvSpPr>
          <p:nvPr>
            <p:ph type="sldNum" sz="quarter" idx="5"/>
          </p:nvPr>
        </p:nvSpPr>
        <p:spPr/>
        <p:txBody>
          <a:bodyPr/>
          <a:lstStyle/>
          <a:p>
            <a:fld id="{33512020-8A41-46B7-BC4B-45DB5F395547}" type="slidenum">
              <a:rPr lang="fr-CA" smtClean="0"/>
              <a:t>18</a:t>
            </a:fld>
            <a:endParaRPr lang="fr-CA"/>
          </a:p>
        </p:txBody>
      </p:sp>
    </p:spTree>
    <p:extLst>
      <p:ext uri="{BB962C8B-B14F-4D97-AF65-F5344CB8AC3E}">
        <p14:creationId xmlns:p14="http://schemas.microsoft.com/office/powerpoint/2010/main" val="137786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9F12-0492-997D-32DE-3CD5D2E982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D59C7C-DA6C-3CFF-E4BF-5BC6F1D360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63021B-ED16-7D6A-76E4-D60E8A58BCB1}"/>
              </a:ext>
            </a:extLst>
          </p:cNvPr>
          <p:cNvSpPr>
            <a:spLocks noGrp="1"/>
          </p:cNvSpPr>
          <p:nvPr>
            <p:ph type="body" idx="1"/>
          </p:nvPr>
        </p:nvSpPr>
        <p:spPr/>
        <p:txBody>
          <a:bodyPr/>
          <a:lstStyle/>
          <a:p>
            <a:r>
              <a:rPr lang="fr-CA" sz="1200" b="1" kern="1200" dirty="0">
                <a:solidFill>
                  <a:schemeClr val="tx1"/>
                </a:solidFill>
                <a:effectLst/>
                <a:latin typeface="+mn-lt"/>
                <a:ea typeface="+mn-ea"/>
                <a:cs typeface="+mn-cs"/>
              </a:rPr>
              <a:t>Priorité 1</a:t>
            </a:r>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Financer les conditions réelles d’accès et de maintien en emploi</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Pas seulement les programmes d’employabilité, mais aussi les conditions de base, la transition, le transport, la garde, le soutien, l’accompagnement.</a:t>
            </a:r>
          </a:p>
          <a:p>
            <a:r>
              <a:rPr lang="fr-CA" sz="1200" b="1" kern="1200" dirty="0">
                <a:solidFill>
                  <a:schemeClr val="tx1"/>
                </a:solidFill>
                <a:effectLst/>
                <a:latin typeface="+mn-lt"/>
                <a:ea typeface="+mn-ea"/>
                <a:cs typeface="+mn-cs"/>
              </a:rPr>
              <a:t>Priorité 2</a:t>
            </a:r>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Transformer les milieux de travail pour qu’ils soient réellement accueillants, adaptés et culturellement sécurisants</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Recrutement, accueil, mentorat, formation des employeurs, climat, reconnaissance.</a:t>
            </a:r>
          </a:p>
          <a:p>
            <a:r>
              <a:rPr lang="fr-CA" sz="1200" b="1" kern="1200" dirty="0">
                <a:solidFill>
                  <a:schemeClr val="tx1"/>
                </a:solidFill>
                <a:effectLst/>
                <a:latin typeface="+mn-lt"/>
                <a:ea typeface="+mn-ea"/>
                <a:cs typeface="+mn-cs"/>
              </a:rPr>
              <a:t>Priorité 3</a:t>
            </a:r>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Soutenir des parcours d’emploi ancrés dans les réalités, les cultures, les langues, les territoires et le leadership des jeunes</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Pas des solutions génériques, mais des solutions qui respectent les réalités des jeunes des Premiers Peuples.</a:t>
            </a:r>
          </a:p>
          <a:p>
            <a:r>
              <a:rPr lang="fr-CA" sz="1200" kern="1200" dirty="0">
                <a:solidFill>
                  <a:schemeClr val="tx1"/>
                </a:solidFill>
                <a:effectLst/>
                <a:latin typeface="+mn-lt"/>
                <a:ea typeface="+mn-ea"/>
                <a:cs typeface="+mn-cs"/>
              </a:rPr>
              <a:t>Cette synthèse rejoint les grands axes de recommandations du rapport : agir sur les enjeux systémiques, répondre aux besoins des jeunes, améliorer l’adéquation du marché du travail, améliorer le financement, et mettre en œuvre des stratégies ancrées culturellement et centrées sur les jeunes.</a:t>
            </a:r>
          </a:p>
          <a:p>
            <a:pPr lvl="0"/>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CONCLUSION</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question n’est pas seulement comment intégrer les jeunes des Premiers Peuples dans le marché du travail.</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vraie question, c’est : qu’est-ce que nous sommes prêts à transformer, collectivement, pour que l’emploi ne soit pas seulement accessible, mais vivable, respectueux, durable et porteur de sens?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 c’est précisément ce que vous allez maintenant pouvoir porter aux partis politiques.</a:t>
            </a:r>
          </a:p>
          <a:p>
            <a:pPr lvl="0"/>
            <a:endParaRPr lang="fr-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6A488C3D-FF74-8025-DDEB-0B5FD4D79712}"/>
              </a:ext>
            </a:extLst>
          </p:cNvPr>
          <p:cNvSpPr>
            <a:spLocks noGrp="1"/>
          </p:cNvSpPr>
          <p:nvPr>
            <p:ph type="sldNum" sz="quarter" idx="5"/>
          </p:nvPr>
        </p:nvSpPr>
        <p:spPr/>
        <p:txBody>
          <a:bodyPr/>
          <a:lstStyle/>
          <a:p>
            <a:fld id="{3C110643-1471-4734-B830-9F817BE6463B}" type="slidenum">
              <a:rPr lang="fr-CA" smtClean="0"/>
              <a:t>19</a:t>
            </a:fld>
            <a:endParaRPr lang="fr-CA"/>
          </a:p>
        </p:txBody>
      </p:sp>
    </p:spTree>
    <p:extLst>
      <p:ext uri="{BB962C8B-B14F-4D97-AF65-F5344CB8AC3E}">
        <p14:creationId xmlns:p14="http://schemas.microsoft.com/office/powerpoint/2010/main" val="428843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2DB5-AC4F-9C38-F4EA-84152D0126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D5E377-F156-C4F1-3E4A-CC9E416AE0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83B991-343B-BA57-1DFA-65E6C756D650}"/>
              </a:ext>
            </a:extLst>
          </p:cNvPr>
          <p:cNvSpPr>
            <a:spLocks noGrp="1"/>
          </p:cNvSpPr>
          <p:nvPr>
            <p:ph type="body" idx="1"/>
          </p:nvPr>
        </p:nvSpPr>
        <p:spPr/>
        <p:txBody>
          <a:bodyPr/>
          <a:lstStyle/>
          <a:p>
            <a:pPr lvl="0"/>
            <a:r>
              <a:rPr lang="fr-CA" sz="1200" kern="1200" dirty="0">
                <a:solidFill>
                  <a:schemeClr val="tx1"/>
                </a:solidFill>
                <a:effectLst/>
                <a:latin typeface="+mn-lt"/>
                <a:ea typeface="+mn-ea"/>
                <a:cs typeface="+mn-cs"/>
              </a:rPr>
              <a:t>salaire?</a:t>
            </a:r>
          </a:p>
          <a:p>
            <a:pPr lvl="0"/>
            <a:r>
              <a:rPr lang="fr-CA" sz="1200" kern="1200" dirty="0">
                <a:solidFill>
                  <a:schemeClr val="tx1"/>
                </a:solidFill>
                <a:effectLst/>
                <a:latin typeface="+mn-lt"/>
                <a:ea typeface="+mn-ea"/>
                <a:cs typeface="+mn-cs"/>
              </a:rPr>
              <a:t>statut?</a:t>
            </a:r>
          </a:p>
          <a:p>
            <a:pPr lvl="0"/>
            <a:r>
              <a:rPr lang="fr-CA" sz="1200" kern="1200" dirty="0">
                <a:solidFill>
                  <a:schemeClr val="tx1"/>
                </a:solidFill>
                <a:effectLst/>
                <a:latin typeface="+mn-lt"/>
                <a:ea typeface="+mn-ea"/>
                <a:cs typeface="+mn-cs"/>
              </a:rPr>
              <a:t>horaires?</a:t>
            </a:r>
          </a:p>
          <a:p>
            <a:pPr lvl="0"/>
            <a:r>
              <a:rPr lang="fr-CA" sz="1200" kern="1200" dirty="0">
                <a:solidFill>
                  <a:schemeClr val="tx1"/>
                </a:solidFill>
                <a:effectLst/>
                <a:latin typeface="+mn-lt"/>
                <a:ea typeface="+mn-ea"/>
                <a:cs typeface="+mn-cs"/>
              </a:rPr>
              <a:t>contrat?</a:t>
            </a:r>
          </a:p>
          <a:p>
            <a:pPr lvl="0"/>
            <a:r>
              <a:rPr lang="fr-CA" sz="1200" kern="1200" dirty="0">
                <a:solidFill>
                  <a:schemeClr val="tx1"/>
                </a:solidFill>
                <a:effectLst/>
                <a:latin typeface="+mn-lt"/>
                <a:ea typeface="+mn-ea"/>
                <a:cs typeface="+mn-cs"/>
              </a:rPr>
              <a:t>sécurité?</a:t>
            </a:r>
          </a:p>
          <a:p>
            <a:pPr lvl="0"/>
            <a:r>
              <a:rPr lang="fr-CA" sz="1200" kern="1200" dirty="0">
                <a:solidFill>
                  <a:schemeClr val="tx1"/>
                </a:solidFill>
                <a:effectLst/>
                <a:latin typeface="+mn-lt"/>
                <a:ea typeface="+mn-ea"/>
                <a:cs typeface="+mn-cs"/>
              </a:rPr>
              <a:t>autre chose?</a:t>
            </a:r>
          </a:p>
          <a:p>
            <a:pPr lvl="0"/>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Animation</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20 secondes de réflexion individuelle</a:t>
            </a:r>
          </a:p>
          <a:p>
            <a:pPr lvl="0"/>
            <a:r>
              <a:rPr lang="fr-CA" sz="1200" kern="1200" dirty="0">
                <a:solidFill>
                  <a:schemeClr val="tx1"/>
                </a:solidFill>
                <a:effectLst/>
                <a:latin typeface="+mn-lt"/>
                <a:ea typeface="+mn-ea"/>
                <a:cs typeface="+mn-cs"/>
              </a:rPr>
              <a:t>1 minute d’échange à la table</a:t>
            </a:r>
          </a:p>
          <a:p>
            <a:pPr lvl="0"/>
            <a:r>
              <a:rPr lang="fr-CA" sz="1200" kern="1200" dirty="0">
                <a:solidFill>
                  <a:schemeClr val="tx1"/>
                </a:solidFill>
                <a:effectLst/>
                <a:latin typeface="+mn-lt"/>
                <a:ea typeface="+mn-ea"/>
                <a:cs typeface="+mn-cs"/>
              </a:rPr>
              <a:t>Puis récolte en salle de 6 à 8 mots</a:t>
            </a:r>
          </a:p>
          <a:p>
            <a:pPr lvl="0"/>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 qui revient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salaire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horaires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manque de stabilité</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temps partiel</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pas d’avantages sociaux</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etc.</a:t>
            </a:r>
          </a:p>
          <a:p>
            <a:pPr marL="0" lvl="0" indent="0">
              <a:buFont typeface="Arial" panose="020B0604020202020204" pitchFamily="34" charset="0"/>
              <a:buNone/>
            </a:pPr>
            <a:endParaRPr lang="fr-CA" sz="1200" kern="1200" dirty="0">
              <a:solidFill>
                <a:schemeClr val="tx1"/>
              </a:solidFill>
              <a:effectLst/>
              <a:latin typeface="+mn-lt"/>
              <a:ea typeface="+mn-ea"/>
              <a:cs typeface="+mn-cs"/>
            </a:endParaRPr>
          </a:p>
          <a:p>
            <a:r>
              <a:rPr lang="fr-CA" sz="1200" b="1" i="1" kern="1200" dirty="0">
                <a:solidFill>
                  <a:schemeClr val="tx1"/>
                </a:solidFill>
                <a:effectLst/>
                <a:latin typeface="+mn-lt"/>
                <a:ea typeface="+mn-ea"/>
                <a:cs typeface="+mn-cs"/>
              </a:rPr>
              <a:t>Transition orale: </a:t>
            </a:r>
            <a:r>
              <a:rPr lang="fr-CA" sz="1200" b="1" kern="1200" dirty="0">
                <a:solidFill>
                  <a:schemeClr val="tx1"/>
                </a:solidFill>
                <a:effectLst/>
                <a:latin typeface="+mn-lt"/>
                <a:ea typeface="+mn-ea"/>
                <a:cs typeface="+mn-cs"/>
              </a:rPr>
              <a:t>Oui. Tout ça en fait partie. Mais ici, si on s’arrête là, on rate une partie importante du portrait.</a:t>
            </a:r>
          </a:p>
          <a:p>
            <a:endParaRPr lang="fr-CA" dirty="0"/>
          </a:p>
        </p:txBody>
      </p:sp>
      <p:sp>
        <p:nvSpPr>
          <p:cNvPr id="4" name="Espace réservé du numéro de diapositive 3">
            <a:extLst>
              <a:ext uri="{FF2B5EF4-FFF2-40B4-BE49-F238E27FC236}">
                <a16:creationId xmlns:a16="http://schemas.microsoft.com/office/drawing/2014/main" id="{1DFC5B58-5CD4-6E4D-4AB8-7AD1B65D95F8}"/>
              </a:ext>
            </a:extLst>
          </p:cNvPr>
          <p:cNvSpPr>
            <a:spLocks noGrp="1"/>
          </p:cNvSpPr>
          <p:nvPr>
            <p:ph type="sldNum" sz="quarter" idx="5"/>
          </p:nvPr>
        </p:nvSpPr>
        <p:spPr/>
        <p:txBody>
          <a:bodyPr/>
          <a:lstStyle/>
          <a:p>
            <a:fld id="{33512020-8A41-46B7-BC4B-45DB5F395547}" type="slidenum">
              <a:rPr lang="fr-CA" smtClean="0"/>
              <a:t>4</a:t>
            </a:fld>
            <a:endParaRPr lang="fr-CA"/>
          </a:p>
        </p:txBody>
      </p:sp>
    </p:spTree>
    <p:extLst>
      <p:ext uri="{BB962C8B-B14F-4D97-AF65-F5344CB8AC3E}">
        <p14:creationId xmlns:p14="http://schemas.microsoft.com/office/powerpoint/2010/main" val="152595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DF64-FBFB-9773-F648-F58ABE1514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CC1830-B6A6-4D65-C1B6-6DE90F71BB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5B454D-51B7-BDFA-1CBA-D525D131F760}"/>
              </a:ext>
            </a:extLst>
          </p:cNvPr>
          <p:cNvSpPr>
            <a:spLocks noGrp="1"/>
          </p:cNvSpPr>
          <p:nvPr>
            <p:ph type="body" idx="1"/>
          </p:nvPr>
        </p:nvSpPr>
        <p:spPr/>
        <p:txBody>
          <a:bodyPr/>
          <a:lstStyle/>
          <a:p>
            <a:r>
              <a:rPr lang="fr-CA" dirty="0"/>
              <a:t>4-5 min</a:t>
            </a:r>
          </a:p>
          <a:p>
            <a:endParaRPr lang="fr-CA" dirty="0"/>
          </a:p>
          <a:p>
            <a:r>
              <a:rPr lang="fr-CA" sz="1200" b="1" kern="1200" dirty="0">
                <a:solidFill>
                  <a:schemeClr val="tx1"/>
                </a:solidFill>
                <a:effectLst/>
                <a:latin typeface="+mn-lt"/>
                <a:ea typeface="+mn-ea"/>
                <a:cs typeface="+mn-cs"/>
              </a:rPr>
              <a:t>La précarité ici, ce n’est pas seulement avoir ou ne pas avoir un emploi</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Conditions de vie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Accès et transition</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Milieux de travail</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Pouvoir d’agir / avenir</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rapport montre que l’insertion et le maintien en emploi doivent être compris comme un parcours beaucoup plus large </a:t>
            </a:r>
            <a:r>
              <a:rPr lang="fr-CA" sz="1200" b="1" kern="1200" dirty="0">
                <a:solidFill>
                  <a:schemeClr val="tx1"/>
                </a:solidFill>
                <a:effectLst/>
                <a:latin typeface="+mn-lt"/>
                <a:ea typeface="+mn-ea"/>
                <a:cs typeface="+mn-cs"/>
              </a:rPr>
              <a:t>que la simple obtention d’un poste</a:t>
            </a:r>
            <a:r>
              <a:rPr lang="fr-CA" sz="1200" kern="1200" dirty="0">
                <a:solidFill>
                  <a:schemeClr val="tx1"/>
                </a:solidFill>
                <a:effectLst/>
                <a:latin typeface="+mn-lt"/>
                <a:ea typeface="+mn-ea"/>
                <a:cs typeface="+mn-cs"/>
              </a:rPr>
              <a:t>. Le rapport définit ce parcours comme visant l’autonomie économique, l’épanouissement personnel et culturel, la lutte contre les inégalités et la contribution au développement des communautés.</a:t>
            </a:r>
          </a:p>
          <a:p>
            <a:pPr lvl="0"/>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précarité peut commencer </a:t>
            </a:r>
            <a:r>
              <a:rPr lang="fr-CA" sz="1200" b="1" kern="1200" dirty="0">
                <a:solidFill>
                  <a:schemeClr val="tx1"/>
                </a:solidFill>
                <a:effectLst/>
                <a:latin typeface="+mn-lt"/>
                <a:ea typeface="+mn-ea"/>
                <a:cs typeface="+mn-cs"/>
              </a:rPr>
              <a:t>avant</a:t>
            </a:r>
            <a:r>
              <a:rPr lang="fr-CA" sz="1200" kern="1200" dirty="0">
                <a:solidFill>
                  <a:schemeClr val="tx1"/>
                </a:solidFill>
                <a:effectLst/>
                <a:latin typeface="+mn-lt"/>
                <a:ea typeface="+mn-ea"/>
                <a:cs typeface="+mn-cs"/>
              </a:rPr>
              <a:t> l’emploi.</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Elle peut se jouer </a:t>
            </a:r>
            <a:r>
              <a:rPr lang="fr-CA" sz="1200" b="1" kern="1200" dirty="0">
                <a:solidFill>
                  <a:schemeClr val="tx1"/>
                </a:solidFill>
                <a:effectLst/>
                <a:latin typeface="+mn-lt"/>
                <a:ea typeface="+mn-ea"/>
                <a:cs typeface="+mn-cs"/>
              </a:rPr>
              <a:t>dans</a:t>
            </a:r>
            <a:r>
              <a:rPr lang="fr-CA" sz="1200" kern="1200" dirty="0">
                <a:solidFill>
                  <a:schemeClr val="tx1"/>
                </a:solidFill>
                <a:effectLst/>
                <a:latin typeface="+mn-lt"/>
                <a:ea typeface="+mn-ea"/>
                <a:cs typeface="+mn-cs"/>
              </a:rPr>
              <a:t> l’emploi.</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 elle peut aussi concerner le </a:t>
            </a:r>
            <a:r>
              <a:rPr lang="fr-CA" sz="1200" b="1" kern="1200" dirty="0">
                <a:solidFill>
                  <a:schemeClr val="tx1"/>
                </a:solidFill>
                <a:effectLst/>
                <a:latin typeface="+mn-lt"/>
                <a:ea typeface="+mn-ea"/>
                <a:cs typeface="+mn-cs"/>
              </a:rPr>
              <a:t>sens</a:t>
            </a:r>
            <a:r>
              <a:rPr lang="fr-CA" sz="1200" kern="1200" dirty="0">
                <a:solidFill>
                  <a:schemeClr val="tx1"/>
                </a:solidFill>
                <a:effectLst/>
                <a:latin typeface="+mn-lt"/>
                <a:ea typeface="+mn-ea"/>
                <a:cs typeface="+mn-cs"/>
              </a:rPr>
              <a:t> du travail, le respect, la sécurité, la langue, le lien à la culture, la possibilité de se projeter.</a:t>
            </a:r>
          </a:p>
          <a:p>
            <a:pPr lvl="0"/>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rapport souligne aussi que, pour plusieurs jeunes, le travail est lié à l’identité, à la communauté, à la spiritualité, à la transmission et à la recherche d’un emploi qui a du sens, et pas seulement d’un salaire.</a:t>
            </a:r>
          </a:p>
          <a:p>
            <a:endParaRPr lang="fr-CA" dirty="0"/>
          </a:p>
        </p:txBody>
      </p:sp>
      <p:sp>
        <p:nvSpPr>
          <p:cNvPr id="4" name="Espace réservé du numéro de diapositive 3">
            <a:extLst>
              <a:ext uri="{FF2B5EF4-FFF2-40B4-BE49-F238E27FC236}">
                <a16:creationId xmlns:a16="http://schemas.microsoft.com/office/drawing/2014/main" id="{7028FEF5-8DDD-FBD6-5313-576C4B5DF674}"/>
              </a:ext>
            </a:extLst>
          </p:cNvPr>
          <p:cNvSpPr>
            <a:spLocks noGrp="1"/>
          </p:cNvSpPr>
          <p:nvPr>
            <p:ph type="sldNum" sz="quarter" idx="5"/>
          </p:nvPr>
        </p:nvSpPr>
        <p:spPr/>
        <p:txBody>
          <a:bodyPr/>
          <a:lstStyle/>
          <a:p>
            <a:fld id="{3C110643-1471-4734-B830-9F817BE6463B}" type="slidenum">
              <a:rPr lang="fr-CA" smtClean="0"/>
              <a:t>5</a:t>
            </a:fld>
            <a:endParaRPr lang="fr-CA"/>
          </a:p>
        </p:txBody>
      </p:sp>
    </p:spTree>
    <p:extLst>
      <p:ext uri="{BB962C8B-B14F-4D97-AF65-F5344CB8AC3E}">
        <p14:creationId xmlns:p14="http://schemas.microsoft.com/office/powerpoint/2010/main" val="424249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3713-EF98-5225-07BA-0F6DFD82C5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58E525-D4F6-B512-3140-352838709A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1FD271-9415-C26E-E675-B51408594318}"/>
              </a:ext>
            </a:extLst>
          </p:cNvPr>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précarité peut commencer </a:t>
            </a:r>
            <a:r>
              <a:rPr lang="fr-CA" sz="1200" b="1" kern="1200" dirty="0">
                <a:solidFill>
                  <a:schemeClr val="tx1"/>
                </a:solidFill>
                <a:effectLst/>
                <a:latin typeface="+mn-lt"/>
                <a:ea typeface="+mn-ea"/>
                <a:cs typeface="+mn-cs"/>
              </a:rPr>
              <a:t>avant</a:t>
            </a:r>
            <a:r>
              <a:rPr lang="fr-CA" sz="1200" kern="1200" dirty="0">
                <a:solidFill>
                  <a:schemeClr val="tx1"/>
                </a:solidFill>
                <a:effectLst/>
                <a:latin typeface="+mn-lt"/>
                <a:ea typeface="+mn-ea"/>
                <a:cs typeface="+mn-cs"/>
              </a:rPr>
              <a:t> l’emploi.</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Elle peut se jouer </a:t>
            </a:r>
            <a:r>
              <a:rPr lang="fr-CA" sz="1200" b="1" kern="1200" dirty="0">
                <a:solidFill>
                  <a:schemeClr val="tx1"/>
                </a:solidFill>
                <a:effectLst/>
                <a:latin typeface="+mn-lt"/>
                <a:ea typeface="+mn-ea"/>
                <a:cs typeface="+mn-cs"/>
              </a:rPr>
              <a:t>dans</a:t>
            </a:r>
            <a:r>
              <a:rPr lang="fr-CA" sz="1200" kern="1200" dirty="0">
                <a:solidFill>
                  <a:schemeClr val="tx1"/>
                </a:solidFill>
                <a:effectLst/>
                <a:latin typeface="+mn-lt"/>
                <a:ea typeface="+mn-ea"/>
                <a:cs typeface="+mn-cs"/>
              </a:rPr>
              <a:t> l’emploi.</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 elle peut aussi concerner le </a:t>
            </a:r>
            <a:r>
              <a:rPr lang="fr-CA" sz="1200" b="1" kern="1200" dirty="0">
                <a:solidFill>
                  <a:schemeClr val="tx1"/>
                </a:solidFill>
                <a:effectLst/>
                <a:latin typeface="+mn-lt"/>
                <a:ea typeface="+mn-ea"/>
                <a:cs typeface="+mn-cs"/>
              </a:rPr>
              <a:t>sens</a:t>
            </a:r>
            <a:r>
              <a:rPr lang="fr-CA" sz="1200" kern="1200" dirty="0">
                <a:solidFill>
                  <a:schemeClr val="tx1"/>
                </a:solidFill>
                <a:effectLst/>
                <a:latin typeface="+mn-lt"/>
                <a:ea typeface="+mn-ea"/>
                <a:cs typeface="+mn-cs"/>
              </a:rPr>
              <a:t> du travail, le respect, la sécurité, la langue, le lien à la culture, la possibilité de se projeter.</a:t>
            </a:r>
          </a:p>
          <a:p>
            <a:pPr lvl="0"/>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rapport souligne aussi que, pour plusieurs jeunes, le travail est lié à l’identité, à la communauté, à la spiritualité, à la transmission et à la recherche d’un emploi qui a du sens, et pas seulement d’un salaire.</a:t>
            </a:r>
          </a:p>
        </p:txBody>
      </p:sp>
      <p:sp>
        <p:nvSpPr>
          <p:cNvPr id="4" name="Espace réservé du numéro de diapositive 3">
            <a:extLst>
              <a:ext uri="{FF2B5EF4-FFF2-40B4-BE49-F238E27FC236}">
                <a16:creationId xmlns:a16="http://schemas.microsoft.com/office/drawing/2014/main" id="{27AB5A90-09EF-56CC-D300-64F065EFBD0A}"/>
              </a:ext>
            </a:extLst>
          </p:cNvPr>
          <p:cNvSpPr>
            <a:spLocks noGrp="1"/>
          </p:cNvSpPr>
          <p:nvPr>
            <p:ph type="sldNum" sz="quarter" idx="5"/>
          </p:nvPr>
        </p:nvSpPr>
        <p:spPr/>
        <p:txBody>
          <a:bodyPr/>
          <a:lstStyle/>
          <a:p>
            <a:fld id="{3C110643-1471-4734-B830-9F817BE6463B}" type="slidenum">
              <a:rPr lang="fr-CA" smtClean="0"/>
              <a:t>6</a:t>
            </a:fld>
            <a:endParaRPr lang="fr-CA"/>
          </a:p>
        </p:txBody>
      </p:sp>
    </p:spTree>
    <p:extLst>
      <p:ext uri="{BB962C8B-B14F-4D97-AF65-F5344CB8AC3E}">
        <p14:creationId xmlns:p14="http://schemas.microsoft.com/office/powerpoint/2010/main" val="216879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6597A-F4BF-0F6F-A457-C5294B0895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01BFE9-74AF-669A-B709-4CE88E96AD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688659-5765-21B8-B823-34934E4F59BC}"/>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Ces éléments correspondent directement aux besoins recensés dans la section B du rapport.</a:t>
            </a:r>
          </a:p>
          <a:p>
            <a:r>
              <a:rPr lang="fr-CA" sz="1200" kern="1200" dirty="0">
                <a:solidFill>
                  <a:schemeClr val="tx1"/>
                </a:solidFill>
                <a:effectLst/>
                <a:latin typeface="+mn-lt"/>
                <a:ea typeface="+mn-ea"/>
                <a:cs typeface="+mn-cs"/>
              </a:rPr>
              <a:t>Message central : </a:t>
            </a:r>
            <a:r>
              <a:rPr lang="fr-CA" sz="1200" b="1" kern="1200" dirty="0">
                <a:solidFill>
                  <a:schemeClr val="tx1"/>
                </a:solidFill>
                <a:effectLst/>
                <a:latin typeface="+mn-lt"/>
                <a:ea typeface="+mn-ea"/>
                <a:cs typeface="+mn-cs"/>
              </a:rPr>
              <a:t>Les jeunes n’ont pas seulement besoin d’offres d’emploi. Ils ont besoin de conditions réelles pour pouvoir y accéder, y entrer et y rester.</a:t>
            </a:r>
            <a:endParaRPr lang="fr-CA" sz="1200" kern="1200" dirty="0">
              <a:solidFill>
                <a:schemeClr val="tx1"/>
              </a:solidFill>
              <a:effectLst/>
              <a:latin typeface="+mn-lt"/>
              <a:ea typeface="+mn-ea"/>
              <a:cs typeface="+mn-cs"/>
            </a:endParaRPr>
          </a:p>
          <a:p>
            <a:endParaRPr lang="fr-CA" dirty="0"/>
          </a:p>
          <a:p>
            <a:pPr lvl="0"/>
            <a:r>
              <a:rPr lang="fr-CA" sz="1200" b="1" kern="1200" dirty="0">
                <a:solidFill>
                  <a:schemeClr val="tx1"/>
                </a:solidFill>
                <a:effectLst/>
                <a:latin typeface="+mn-lt"/>
                <a:ea typeface="+mn-ea"/>
                <a:cs typeface="+mn-cs"/>
              </a:rPr>
              <a:t>Premier maillon : identité personnelle</a:t>
            </a:r>
            <a:br>
              <a:rPr lang="fr-CA" sz="1200" kern="1200" dirty="0">
                <a:solidFill>
                  <a:schemeClr val="tx1"/>
                </a:solidFill>
                <a:effectLst/>
                <a:latin typeface="+mn-lt"/>
                <a:ea typeface="+mn-ea"/>
                <a:cs typeface="+mn-cs"/>
              </a:rPr>
            </a:b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développer une image positive de soi, clarifier ses forces, ses intérêts, ses ambitions, stabiliser sa situation personnelle et familiale. </a:t>
            </a:r>
          </a:p>
          <a:p>
            <a:pPr lvl="0"/>
            <a:r>
              <a:rPr lang="fr-CA" sz="1200" kern="1200" dirty="0">
                <a:solidFill>
                  <a:schemeClr val="tx1"/>
                </a:solidFill>
                <a:effectLst/>
                <a:latin typeface="+mn-lt"/>
                <a:ea typeface="+mn-ea"/>
                <a:cs typeface="+mn-cs"/>
              </a:rPr>
              <a:t>Quand cette couche manque, on observe incertitude, difficultés à se projeter, instabilité professionnelle et roulement. </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Deuxième maillon: identité culturelle</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Il s’agit entre autres du processus de réappropriation et de revitalisation, par exemple :</a:t>
            </a:r>
          </a:p>
          <a:p>
            <a:pPr lvl="1"/>
            <a:r>
              <a:rPr lang="fr-CA" sz="1200" kern="1200" dirty="0">
                <a:solidFill>
                  <a:schemeClr val="tx1"/>
                </a:solidFill>
                <a:effectLst/>
                <a:latin typeface="+mn-lt"/>
                <a:ea typeface="+mn-ea"/>
                <a:cs typeface="+mn-cs"/>
              </a:rPr>
              <a:t>renouer avec la langue, les savoirs et les pratiques</a:t>
            </a:r>
          </a:p>
          <a:p>
            <a:pPr lvl="1"/>
            <a:r>
              <a:rPr lang="fr-CA" sz="1200" kern="1200" dirty="0">
                <a:solidFill>
                  <a:schemeClr val="tx1"/>
                </a:solidFill>
                <a:effectLst/>
                <a:latin typeface="+mn-lt"/>
                <a:ea typeface="+mn-ea"/>
                <a:cs typeface="+mn-cs"/>
              </a:rPr>
              <a:t>renforcer le lien à la communauté et au territoire</a:t>
            </a:r>
          </a:p>
          <a:p>
            <a:pPr lvl="1"/>
            <a:r>
              <a:rPr lang="fr-CA" sz="1200" kern="1200" dirty="0">
                <a:solidFill>
                  <a:schemeClr val="tx1"/>
                </a:solidFill>
                <a:effectLst/>
                <a:latin typeface="+mn-lt"/>
                <a:ea typeface="+mn-ea"/>
                <a:cs typeface="+mn-cs"/>
              </a:rPr>
              <a:t>transmettre aux plus jeunes. </a:t>
            </a:r>
          </a:p>
          <a:p>
            <a:pPr lvl="0"/>
            <a:r>
              <a:rPr lang="fr-CA" sz="1200" kern="1200" dirty="0">
                <a:solidFill>
                  <a:schemeClr val="tx1"/>
                </a:solidFill>
                <a:effectLst/>
                <a:latin typeface="+mn-lt"/>
                <a:ea typeface="+mn-ea"/>
                <a:cs typeface="+mn-cs"/>
              </a:rPr>
              <a:t>Quand cette couche est absente, on voit une baisse de l’estime, un sentiment de décalage et des difficultés à construire une identité forte et positive. </a:t>
            </a:r>
          </a:p>
          <a:p>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Troisième maillon : guérison</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La guérison est un processus complexe et nécessaire selon les jeunes. Il s’agit pour eux de :</a:t>
            </a:r>
          </a:p>
          <a:p>
            <a:pPr lvl="1"/>
            <a:r>
              <a:rPr lang="fr-CA" sz="1200" kern="1200" dirty="0">
                <a:solidFill>
                  <a:schemeClr val="tx1"/>
                </a:solidFill>
                <a:effectLst/>
                <a:latin typeface="+mn-lt"/>
                <a:ea typeface="+mn-ea"/>
                <a:cs typeface="+mn-cs"/>
              </a:rPr>
              <a:t>faire un travail sur soi et nommer ce qui a été vécu</a:t>
            </a:r>
          </a:p>
          <a:p>
            <a:pPr lvl="1"/>
            <a:r>
              <a:rPr lang="fr-CA" sz="1200" kern="1200" dirty="0">
                <a:solidFill>
                  <a:schemeClr val="tx1"/>
                </a:solidFill>
                <a:effectLst/>
                <a:latin typeface="+mn-lt"/>
                <a:ea typeface="+mn-ea"/>
                <a:cs typeface="+mn-cs"/>
              </a:rPr>
              <a:t>reconstruire l’estime</a:t>
            </a:r>
          </a:p>
          <a:p>
            <a:pPr lvl="1"/>
            <a:r>
              <a:rPr lang="fr-CA" sz="1200" kern="1200" dirty="0">
                <a:solidFill>
                  <a:schemeClr val="tx1"/>
                </a:solidFill>
                <a:effectLst/>
                <a:latin typeface="+mn-lt"/>
                <a:ea typeface="+mn-ea"/>
                <a:cs typeface="+mn-cs"/>
              </a:rPr>
              <a:t>se reconnecter à l’identité culturelle pour retrouver sa légitimité et sa capacité d’agir. </a:t>
            </a:r>
          </a:p>
          <a:p>
            <a:pPr lvl="0"/>
            <a:r>
              <a:rPr lang="fr-CA" sz="1200" kern="1200" dirty="0">
                <a:solidFill>
                  <a:schemeClr val="tx1"/>
                </a:solidFill>
                <a:effectLst/>
                <a:latin typeface="+mn-lt"/>
                <a:ea typeface="+mn-ea"/>
                <a:cs typeface="+mn-cs"/>
              </a:rPr>
              <a:t>C’est explicitement présenté comme un préalable à l’insertion et à la rétention. </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En somme</a:t>
            </a:r>
            <a:r>
              <a:rPr lang="fr-CA" sz="1200" kern="1200" dirty="0">
                <a:solidFill>
                  <a:schemeClr val="tx1"/>
                </a:solidFill>
                <a:effectLst/>
                <a:latin typeface="+mn-lt"/>
                <a:ea typeface="+mn-ea"/>
                <a:cs typeface="+mn-cs"/>
              </a:rPr>
              <a:t>, ce qui ressort fortement de cet enchainement de besoins, c’est que :</a:t>
            </a:r>
          </a:p>
          <a:p>
            <a:pPr lvl="0"/>
            <a:r>
              <a:rPr lang="fr-CA" sz="1200" kern="1200" dirty="0">
                <a:solidFill>
                  <a:schemeClr val="tx1"/>
                </a:solidFill>
                <a:effectLst/>
                <a:latin typeface="+mn-lt"/>
                <a:ea typeface="+mn-ea"/>
                <a:cs typeface="+mn-cs"/>
              </a:rPr>
              <a:t>une approche ancrée culturellement améliore la persévérance et la qualité de l’intégration professionnelle; </a:t>
            </a:r>
          </a:p>
          <a:p>
            <a:pPr lvl="0"/>
            <a:r>
              <a:rPr lang="fr-CA" sz="1200" kern="1200" dirty="0">
                <a:solidFill>
                  <a:schemeClr val="tx1"/>
                </a:solidFill>
                <a:effectLst/>
                <a:latin typeface="+mn-lt"/>
                <a:ea typeface="+mn-ea"/>
                <a:cs typeface="+mn-cs"/>
              </a:rPr>
              <a:t>Or, l’inverse — ignorer ces dimensions — compromet l’efficacité des interventions. </a:t>
            </a:r>
          </a:p>
          <a:p>
            <a:endParaRPr lang="fr-CA" dirty="0"/>
          </a:p>
        </p:txBody>
      </p:sp>
      <p:sp>
        <p:nvSpPr>
          <p:cNvPr id="4" name="Espace réservé du numéro de diapositive 3">
            <a:extLst>
              <a:ext uri="{FF2B5EF4-FFF2-40B4-BE49-F238E27FC236}">
                <a16:creationId xmlns:a16="http://schemas.microsoft.com/office/drawing/2014/main" id="{0E7D8F0F-59B0-0153-FDA3-5393176C939B}"/>
              </a:ext>
            </a:extLst>
          </p:cNvPr>
          <p:cNvSpPr>
            <a:spLocks noGrp="1"/>
          </p:cNvSpPr>
          <p:nvPr>
            <p:ph type="sldNum" sz="quarter" idx="5"/>
          </p:nvPr>
        </p:nvSpPr>
        <p:spPr/>
        <p:txBody>
          <a:bodyPr/>
          <a:lstStyle/>
          <a:p>
            <a:fld id="{3C110643-1471-4734-B830-9F817BE6463B}" type="slidenum">
              <a:rPr lang="fr-CA" smtClean="0"/>
              <a:t>7</a:t>
            </a:fld>
            <a:endParaRPr lang="fr-CA"/>
          </a:p>
        </p:txBody>
      </p:sp>
    </p:spTree>
    <p:extLst>
      <p:ext uri="{BB962C8B-B14F-4D97-AF65-F5344CB8AC3E}">
        <p14:creationId xmlns:p14="http://schemas.microsoft.com/office/powerpoint/2010/main" val="278236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5874-3595-05B5-07E7-98FE54817F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09F2A1-0617-E49D-E19D-8F6AA2E5AD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93D174-FC0C-1730-6704-755774618199}"/>
              </a:ext>
            </a:extLst>
          </p:cNvPr>
          <p:cNvSpPr>
            <a:spLocks noGrp="1"/>
          </p:cNvSpPr>
          <p:nvPr>
            <p:ph type="body" idx="1"/>
          </p:nvPr>
        </p:nvSpPr>
        <p:spPr/>
        <p:txBody>
          <a:bodyPr/>
          <a:lstStyle/>
          <a:p>
            <a:r>
              <a:rPr lang="fr-CA" sz="1200" b="1" kern="1200" dirty="0">
                <a:solidFill>
                  <a:schemeClr val="tx1"/>
                </a:solidFill>
                <a:effectLst/>
                <a:latin typeface="+mn-lt"/>
                <a:ea typeface="+mn-ea"/>
                <a:cs typeface="+mn-cs"/>
              </a:rPr>
              <a:t>En grand groupe + retour à reformuler en langage politique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Donc, ici, on parle d’un </a:t>
            </a:r>
            <a:r>
              <a:rPr lang="fr-CA" sz="1200" b="1" kern="1200" dirty="0">
                <a:solidFill>
                  <a:schemeClr val="tx1"/>
                </a:solidFill>
                <a:effectLst/>
                <a:latin typeface="+mn-lt"/>
                <a:ea typeface="+mn-ea"/>
                <a:cs typeface="+mn-cs"/>
              </a:rPr>
              <a:t>angle mort des politiques</a:t>
            </a:r>
            <a:r>
              <a:rPr lang="fr-CA"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Donc, ici, on voit qu’on finance l’employabilité, mais </a:t>
            </a:r>
            <a:r>
              <a:rPr lang="fr-CA" sz="1200" b="1" kern="1200" dirty="0">
                <a:solidFill>
                  <a:schemeClr val="tx1"/>
                </a:solidFill>
                <a:effectLst/>
                <a:latin typeface="+mn-lt"/>
                <a:ea typeface="+mn-ea"/>
                <a:cs typeface="+mn-cs"/>
              </a:rPr>
              <a:t>pas toujours les conditions qui la rendent possible</a:t>
            </a:r>
            <a:r>
              <a:rPr lang="fr-CA"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Donc, ici, on parle d’un </a:t>
            </a:r>
            <a:r>
              <a:rPr lang="fr-CA" sz="1200" b="1" kern="1200" dirty="0">
                <a:solidFill>
                  <a:schemeClr val="tx1"/>
                </a:solidFill>
                <a:effectLst/>
                <a:latin typeface="+mn-lt"/>
                <a:ea typeface="+mn-ea"/>
                <a:cs typeface="+mn-cs"/>
              </a:rPr>
              <a:t>obstacle structurel.</a:t>
            </a:r>
          </a:p>
          <a:p>
            <a:endParaRPr lang="fr-CA" dirty="0"/>
          </a:p>
        </p:txBody>
      </p:sp>
      <p:sp>
        <p:nvSpPr>
          <p:cNvPr id="4" name="Espace réservé du numéro de diapositive 3">
            <a:extLst>
              <a:ext uri="{FF2B5EF4-FFF2-40B4-BE49-F238E27FC236}">
                <a16:creationId xmlns:a16="http://schemas.microsoft.com/office/drawing/2014/main" id="{387D5BEA-19D8-2C92-20D1-4FA3F05B32AD}"/>
              </a:ext>
            </a:extLst>
          </p:cNvPr>
          <p:cNvSpPr>
            <a:spLocks noGrp="1"/>
          </p:cNvSpPr>
          <p:nvPr>
            <p:ph type="sldNum" sz="quarter" idx="5"/>
          </p:nvPr>
        </p:nvSpPr>
        <p:spPr/>
        <p:txBody>
          <a:bodyPr/>
          <a:lstStyle/>
          <a:p>
            <a:fld id="{3C110643-1471-4734-B830-9F817BE6463B}" type="slidenum">
              <a:rPr lang="fr-CA" smtClean="0"/>
              <a:t>8</a:t>
            </a:fld>
            <a:endParaRPr lang="fr-CA"/>
          </a:p>
        </p:txBody>
      </p:sp>
    </p:spTree>
    <p:extLst>
      <p:ext uri="{BB962C8B-B14F-4D97-AF65-F5344CB8AC3E}">
        <p14:creationId xmlns:p14="http://schemas.microsoft.com/office/powerpoint/2010/main" val="134765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DCA39-A124-0B4F-F981-7D1F7B93B5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283962-B10C-B9BA-D43D-E28C5C8D75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48F88D-E77A-97A0-E9B3-0DACA2EC9A1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9D11F6-3485-0760-FA2B-3B923A21260A}"/>
              </a:ext>
            </a:extLst>
          </p:cNvPr>
          <p:cNvSpPr>
            <a:spLocks noGrp="1"/>
          </p:cNvSpPr>
          <p:nvPr>
            <p:ph type="sldNum" sz="quarter" idx="5"/>
          </p:nvPr>
        </p:nvSpPr>
        <p:spPr/>
        <p:txBody>
          <a:bodyPr/>
          <a:lstStyle/>
          <a:p>
            <a:fld id="{33512020-8A41-46B7-BC4B-45DB5F395547}" type="slidenum">
              <a:rPr lang="fr-CA" smtClean="0"/>
              <a:t>9</a:t>
            </a:fld>
            <a:endParaRPr lang="fr-CA"/>
          </a:p>
        </p:txBody>
      </p:sp>
    </p:spTree>
    <p:extLst>
      <p:ext uri="{BB962C8B-B14F-4D97-AF65-F5344CB8AC3E}">
        <p14:creationId xmlns:p14="http://schemas.microsoft.com/office/powerpoint/2010/main" val="396085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8EAE-3A62-FACC-47C5-CE410ACD94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FB02DD-1EEF-A952-476C-D2426E747B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EE0E44-5434-0194-06DD-2EF05866D8BF}"/>
              </a:ext>
            </a:extLst>
          </p:cNvPr>
          <p:cNvSpPr>
            <a:spLocks noGrp="1"/>
          </p:cNvSpPr>
          <p:nvPr>
            <p:ph type="body" idx="1"/>
          </p:nvPr>
        </p:nvSpPr>
        <p:spPr/>
        <p:txBody>
          <a:bodyPr/>
          <a:lstStyle/>
          <a:p>
            <a:r>
              <a:rPr lang="fr-CA" sz="1200" b="1" kern="1200" dirty="0">
                <a:solidFill>
                  <a:schemeClr val="tx1"/>
                </a:solidFill>
                <a:effectLst/>
                <a:latin typeface="+mn-lt"/>
                <a:ea typeface="+mn-ea"/>
                <a:cs typeface="+mn-cs"/>
              </a:rPr>
              <a:t>Intention: </a:t>
            </a:r>
            <a:r>
              <a:rPr lang="fr-CA" sz="1200" kern="1200" dirty="0">
                <a:solidFill>
                  <a:schemeClr val="tx1"/>
                </a:solidFill>
                <a:effectLst/>
                <a:latin typeface="+mn-lt"/>
                <a:ea typeface="+mn-ea"/>
                <a:cs typeface="+mn-cs"/>
              </a:rPr>
              <a:t>Faire sentir que le problème n’est pas seulement individuel.</a:t>
            </a:r>
          </a:p>
          <a:p>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Déficit:</a:t>
            </a:r>
            <a:r>
              <a:rPr lang="fr-FR" sz="1200" b="0" u="none" strike="noStrike" kern="1200" dirty="0">
                <a:solidFill>
                  <a:schemeClr val="tx1"/>
                </a:solidFill>
                <a:effectLst/>
                <a:latin typeface="+mn-lt"/>
                <a:ea typeface="+mn-ea"/>
                <a:cs typeface="+mn-cs"/>
              </a:rPr>
              <a:t> tendance à analyser les inégalités socioéconomiques en se concentrant exclusivement sur les faiblesses, les échecs ou les manques présumés des individus ou des communautés.</a:t>
            </a:r>
          </a:p>
          <a:p>
            <a:r>
              <a:rPr lang="fr-FR" dirty="0"/>
              <a:t>L'approche déficitaire ignore largement le rôle de la colonisation, des politiques racistes (comme la </a:t>
            </a:r>
            <a:r>
              <a:rPr lang="fr-FR" sz="1200" b="0" i="1" u="none" strike="noStrike" kern="1200" dirty="0">
                <a:solidFill>
                  <a:schemeClr val="tx1"/>
                </a:solidFill>
                <a:effectLst/>
                <a:latin typeface="+mn-lt"/>
                <a:ea typeface="+mn-ea"/>
                <a:cs typeface="+mn-cs"/>
              </a:rPr>
              <a:t>Loi sur les Indiens</a:t>
            </a:r>
            <a:r>
              <a:rPr lang="fr-FR" dirty="0"/>
              <a:t>), et des traumatismes intergénérationnels dans la création des écarts actuels.</a:t>
            </a:r>
          </a:p>
          <a:p>
            <a:endParaRPr lang="fr-CA" sz="1200" b="1"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Aucun texte sérieux n’explique les difficultés par :</a:t>
            </a:r>
          </a:p>
          <a:p>
            <a:pPr lvl="1"/>
            <a:r>
              <a:rPr lang="fr-CA" sz="1200" kern="1200" dirty="0">
                <a:solidFill>
                  <a:schemeClr val="tx1"/>
                </a:solidFill>
                <a:effectLst/>
                <a:latin typeface="+mn-lt"/>
                <a:ea typeface="+mn-ea"/>
                <a:cs typeface="+mn-cs"/>
              </a:rPr>
              <a:t>un manque de motivation;</a:t>
            </a:r>
          </a:p>
          <a:p>
            <a:pPr lvl="1"/>
            <a:r>
              <a:rPr lang="fr-CA" sz="1200" kern="1200" dirty="0">
                <a:solidFill>
                  <a:schemeClr val="tx1"/>
                </a:solidFill>
                <a:effectLst/>
                <a:latin typeface="+mn-lt"/>
                <a:ea typeface="+mn-ea"/>
                <a:cs typeface="+mn-cs"/>
              </a:rPr>
              <a:t>un manque de compétences;</a:t>
            </a:r>
          </a:p>
          <a:p>
            <a:pPr lvl="1"/>
            <a:r>
              <a:rPr lang="fr-CA" sz="1200" kern="1200" dirty="0">
                <a:solidFill>
                  <a:schemeClr val="tx1"/>
                </a:solidFill>
                <a:effectLst/>
                <a:latin typeface="+mn-lt"/>
                <a:ea typeface="+mn-ea"/>
                <a:cs typeface="+mn-cs"/>
              </a:rPr>
              <a:t>un manque de formation individuelle.</a:t>
            </a:r>
          </a:p>
          <a:p>
            <a:pPr lvl="0"/>
            <a:r>
              <a:rPr lang="fr-CA" sz="1200" kern="1200" dirty="0">
                <a:solidFill>
                  <a:schemeClr val="tx1"/>
                </a:solidFill>
                <a:effectLst/>
                <a:latin typeface="+mn-lt"/>
                <a:ea typeface="+mn-ea"/>
                <a:cs typeface="+mn-cs"/>
              </a:rPr>
              <a:t>Tous pointent vers :</a:t>
            </a:r>
          </a:p>
          <a:p>
            <a:pPr lvl="1"/>
            <a:r>
              <a:rPr lang="fr-CA" sz="1200" kern="1200" dirty="0">
                <a:solidFill>
                  <a:schemeClr val="tx1"/>
                </a:solidFill>
                <a:effectLst/>
                <a:latin typeface="+mn-lt"/>
                <a:ea typeface="+mn-ea"/>
                <a:cs typeface="+mn-cs"/>
              </a:rPr>
              <a:t>normes organisationnelles;</a:t>
            </a:r>
          </a:p>
          <a:p>
            <a:pPr lvl="1"/>
            <a:r>
              <a:rPr lang="fr-CA" sz="1200" kern="1200" dirty="0">
                <a:solidFill>
                  <a:schemeClr val="tx1"/>
                </a:solidFill>
                <a:effectLst/>
                <a:latin typeface="+mn-lt"/>
                <a:ea typeface="+mn-ea"/>
                <a:cs typeface="+mn-cs"/>
              </a:rPr>
              <a:t>gouvernance;</a:t>
            </a:r>
          </a:p>
          <a:p>
            <a:pPr lvl="1"/>
            <a:r>
              <a:rPr lang="fr-CA" sz="1200" kern="1200" dirty="0">
                <a:solidFill>
                  <a:schemeClr val="tx1"/>
                </a:solidFill>
                <a:effectLst/>
                <a:latin typeface="+mn-lt"/>
                <a:ea typeface="+mn-ea"/>
                <a:cs typeface="+mn-cs"/>
              </a:rPr>
              <a:t>relations de pouvoir;</a:t>
            </a:r>
          </a:p>
          <a:p>
            <a:pPr lvl="1"/>
            <a:r>
              <a:rPr lang="fr-CA" sz="1200" kern="1200" dirty="0">
                <a:solidFill>
                  <a:schemeClr val="tx1"/>
                </a:solidFill>
                <a:effectLst/>
                <a:latin typeface="+mn-lt"/>
                <a:ea typeface="+mn-ea"/>
                <a:cs typeface="+mn-cs"/>
              </a:rPr>
              <a:t>indicateurs inadéquats.</a:t>
            </a:r>
          </a:p>
          <a:p>
            <a:endParaRPr lang="fr-CA" dirty="0"/>
          </a:p>
          <a:p>
            <a:r>
              <a:rPr lang="fr-FR" sz="1200" b="0" u="none" strike="noStrike" kern="1200" dirty="0">
                <a:solidFill>
                  <a:schemeClr val="tx1"/>
                </a:solidFill>
                <a:effectLst/>
                <a:latin typeface="+mn-lt"/>
                <a:ea typeface="+mn-ea"/>
                <a:cs typeface="+mn-cs"/>
              </a:rPr>
              <a:t>Les chercheurs et les organisations autochtones préconisent de remplacer ce modèle par une approche qui met en lumière la résilience, la culture, les savoirs traditionnels et les atouts communautaires pour concevoir des solutions durables. L'objectif est de passer </a:t>
            </a:r>
            <a:r>
              <a:rPr lang="fr-FR" sz="1200" b="1" u="none" strike="noStrike" kern="1200" dirty="0">
                <a:solidFill>
                  <a:schemeClr val="tx1"/>
                </a:solidFill>
                <a:effectLst/>
                <a:latin typeface="+mn-lt"/>
                <a:ea typeface="+mn-ea"/>
                <a:cs typeface="+mn-cs"/>
              </a:rPr>
              <a:t>d'une logique de réparation d'un manque à une logique de renforcement des capacités</a:t>
            </a:r>
            <a:r>
              <a:rPr lang="fr-FR" sz="1200" b="0" u="none" strike="noStrike" kern="1200" dirty="0">
                <a:solidFill>
                  <a:schemeClr val="tx1"/>
                </a:solidFill>
                <a:effectLst/>
                <a:latin typeface="+mn-lt"/>
                <a:ea typeface="+mn-ea"/>
                <a:cs typeface="+mn-cs"/>
              </a:rPr>
              <a:t>.</a:t>
            </a:r>
            <a:endParaRPr lang="fr-CA" dirty="0"/>
          </a:p>
        </p:txBody>
      </p:sp>
      <p:sp>
        <p:nvSpPr>
          <p:cNvPr id="4" name="Espace réservé du numéro de diapositive 3">
            <a:extLst>
              <a:ext uri="{FF2B5EF4-FFF2-40B4-BE49-F238E27FC236}">
                <a16:creationId xmlns:a16="http://schemas.microsoft.com/office/drawing/2014/main" id="{7282B20D-B527-68F4-2DA5-7D627A1B6FF5}"/>
              </a:ext>
            </a:extLst>
          </p:cNvPr>
          <p:cNvSpPr>
            <a:spLocks noGrp="1"/>
          </p:cNvSpPr>
          <p:nvPr>
            <p:ph type="sldNum" sz="quarter" idx="5"/>
          </p:nvPr>
        </p:nvSpPr>
        <p:spPr/>
        <p:txBody>
          <a:bodyPr/>
          <a:lstStyle/>
          <a:p>
            <a:fld id="{3C110643-1471-4734-B830-9F817BE6463B}" type="slidenum">
              <a:rPr lang="fr-CA" smtClean="0"/>
              <a:t>10</a:t>
            </a:fld>
            <a:endParaRPr lang="fr-CA"/>
          </a:p>
        </p:txBody>
      </p:sp>
    </p:spTree>
    <p:extLst>
      <p:ext uri="{BB962C8B-B14F-4D97-AF65-F5344CB8AC3E}">
        <p14:creationId xmlns:p14="http://schemas.microsoft.com/office/powerpoint/2010/main" val="330925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B3B0-F537-AAA4-87A5-CBF95638EC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D6DBA4-0E76-869B-5A5F-6A146DC6A7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59117E-8E22-0882-DC07-42A86C3C4D7F}"/>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Dans cette diapo, d’abord, je veux revenir sur un point central du rapport : beaucoup de jeunes souhaitent </a:t>
            </a:r>
            <a:r>
              <a:rPr lang="fr-CA" sz="1200" b="1" kern="1200" dirty="0">
                <a:solidFill>
                  <a:schemeClr val="tx1"/>
                </a:solidFill>
                <a:effectLst/>
                <a:latin typeface="+mn-lt"/>
                <a:ea typeface="+mn-ea"/>
                <a:cs typeface="+mn-cs"/>
              </a:rPr>
              <a:t>vivre et travailler en communauté</a:t>
            </a:r>
            <a:r>
              <a:rPr lang="fr-CA" sz="1200" kern="1200" dirty="0">
                <a:solidFill>
                  <a:schemeClr val="tx1"/>
                </a:solidFill>
                <a:effectLst/>
                <a:latin typeface="+mn-lt"/>
                <a:ea typeface="+mn-ea"/>
                <a:cs typeface="+mn-cs"/>
              </a:rPr>
              <a:t>. Le sentiment d’appartenance, les responsabilités familiales et le lien au territoire pèsent lourd dans ce choix.</a:t>
            </a:r>
            <a:br>
              <a:rPr lang="fr-CA" sz="1200" kern="1200" dirty="0">
                <a:solidFill>
                  <a:schemeClr val="tx1"/>
                </a:solidFill>
                <a:effectLst/>
                <a:latin typeface="+mn-lt"/>
                <a:ea typeface="+mn-ea"/>
                <a:cs typeface="+mn-cs"/>
              </a:rPr>
            </a:b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Or, l’enjeu, c’est que l’</a:t>
            </a:r>
            <a:r>
              <a:rPr lang="fr-CA" sz="1200" b="1" kern="1200" dirty="0">
                <a:solidFill>
                  <a:schemeClr val="tx1"/>
                </a:solidFill>
                <a:effectLst/>
                <a:latin typeface="+mn-lt"/>
                <a:ea typeface="+mn-ea"/>
                <a:cs typeface="+mn-cs"/>
              </a:rPr>
              <a:t>offre locale</a:t>
            </a:r>
            <a:r>
              <a:rPr lang="fr-CA" sz="1200" kern="1200" dirty="0">
                <a:solidFill>
                  <a:schemeClr val="tx1"/>
                </a:solidFill>
                <a:effectLst/>
                <a:latin typeface="+mn-lt"/>
                <a:ea typeface="+mn-ea"/>
                <a:cs typeface="+mn-cs"/>
              </a:rPr>
              <a:t> ne suit pas toujours leurs aspirations.</a:t>
            </a:r>
          </a:p>
          <a:p>
            <a:r>
              <a:rPr lang="fr-CA" sz="1200" kern="1200" dirty="0">
                <a:solidFill>
                  <a:schemeClr val="tx1"/>
                </a:solidFill>
                <a:effectLst/>
                <a:latin typeface="+mn-lt"/>
                <a:ea typeface="+mn-ea"/>
                <a:cs typeface="+mn-cs"/>
              </a:rPr>
              <a:t> </a:t>
            </a:r>
          </a:p>
          <a:p>
            <a:pPr lvl="1"/>
            <a:r>
              <a:rPr lang="fr-CA" sz="1200" b="1" kern="1200" dirty="0">
                <a:solidFill>
                  <a:schemeClr val="tx1"/>
                </a:solidFill>
                <a:effectLst/>
                <a:latin typeface="+mn-lt"/>
                <a:ea typeface="+mn-ea"/>
                <a:cs typeface="+mn-cs"/>
              </a:rPr>
              <a:t>D’abord, peu de diversité d’emplois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On retrouve des emplois concentrés dans quelques secteurs : administration du conseil, services publics, quelques commerces, parfois le tourisme saisonnier.</a:t>
            </a:r>
          </a:p>
          <a:p>
            <a:pPr lvl="0"/>
            <a:r>
              <a:rPr lang="fr-CA" sz="1200" kern="1200" dirty="0">
                <a:solidFill>
                  <a:schemeClr val="tx1"/>
                </a:solidFill>
                <a:effectLst/>
                <a:latin typeface="+mn-lt"/>
                <a:ea typeface="+mn-ea"/>
                <a:cs typeface="+mn-cs"/>
              </a:rPr>
              <a:t>Résultat : chemins bouchés pour ceux qui cherchent autre chose, et progression limitée quand on a déjà un poste d’entrée.</a:t>
            </a:r>
          </a:p>
          <a:p>
            <a:r>
              <a:rPr lang="fr-CA" sz="1200" kern="1200" dirty="0">
                <a:solidFill>
                  <a:schemeClr val="tx1"/>
                </a:solidFill>
                <a:effectLst/>
                <a:latin typeface="+mn-lt"/>
                <a:ea typeface="+mn-ea"/>
                <a:cs typeface="+mn-cs"/>
              </a:rPr>
              <a:t> </a:t>
            </a:r>
          </a:p>
          <a:p>
            <a:pPr lvl="1"/>
            <a:r>
              <a:rPr lang="fr-CA" sz="1200" b="1" kern="1200" dirty="0">
                <a:solidFill>
                  <a:schemeClr val="tx1"/>
                </a:solidFill>
                <a:effectLst/>
                <a:latin typeface="+mn-lt"/>
                <a:ea typeface="+mn-ea"/>
                <a:cs typeface="+mn-cs"/>
              </a:rPr>
              <a:t>Ensuite, rareté des postes à responsabilités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Les possibilités de progression verticale sont faibles.</a:t>
            </a:r>
          </a:p>
          <a:p>
            <a:pPr lvl="0"/>
            <a:r>
              <a:rPr lang="fr-CA" sz="1200" kern="1200" dirty="0">
                <a:solidFill>
                  <a:schemeClr val="tx1"/>
                </a:solidFill>
                <a:effectLst/>
                <a:latin typeface="+mn-lt"/>
                <a:ea typeface="+mn-ea"/>
                <a:cs typeface="+mn-cs"/>
              </a:rPr>
              <a:t>Ça entraîne un taux de roulement ou des départs temporaires vers l’extérieur pour « aller chercher de l’expérience », avec un risque de non-retour.</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1"/>
            <a:r>
              <a:rPr lang="fr-CA" sz="1200" b="1" kern="1200" dirty="0">
                <a:solidFill>
                  <a:schemeClr val="tx1"/>
                </a:solidFill>
                <a:effectLst/>
                <a:latin typeface="+mn-lt"/>
                <a:ea typeface="+mn-ea"/>
                <a:cs typeface="+mn-cs"/>
              </a:rPr>
              <a:t>Concentration de l’emploi</a:t>
            </a:r>
            <a:r>
              <a:rPr lang="fr-CA" sz="1200" kern="1200" dirty="0">
                <a:solidFill>
                  <a:schemeClr val="tx1"/>
                </a:solidFill>
                <a:effectLst/>
                <a:latin typeface="+mn-lt"/>
                <a:ea typeface="+mn-ea"/>
                <a:cs typeface="+mn-cs"/>
              </a:rPr>
              <a:t> dans certaines organisations</a:t>
            </a: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Une grande partie des postes se retrouvent au conseil ou dans 1–2 gros employeurs locaux.</a:t>
            </a:r>
          </a:p>
          <a:p>
            <a:pPr lvl="0"/>
            <a:r>
              <a:rPr lang="fr-CA" sz="1200" kern="1200" dirty="0">
                <a:solidFill>
                  <a:schemeClr val="tx1"/>
                </a:solidFill>
                <a:effectLst/>
                <a:latin typeface="+mn-lt"/>
                <a:ea typeface="+mn-ea"/>
                <a:cs typeface="+mn-cs"/>
              </a:rPr>
              <a:t>En pratique, ça veut dire processus d’embauche très sollicités, longues attentes, et parfois un sentiment d’injustice ou d’opacité.</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1"/>
            <a:r>
              <a:rPr lang="fr-CA" sz="1200" b="1" kern="1200" dirty="0">
                <a:solidFill>
                  <a:schemeClr val="tx1"/>
                </a:solidFill>
                <a:effectLst/>
                <a:latin typeface="+mn-lt"/>
                <a:ea typeface="+mn-ea"/>
                <a:cs typeface="+mn-cs"/>
              </a:rPr>
              <a:t>Accès à l’information</a:t>
            </a:r>
            <a:r>
              <a:rPr lang="fr-CA" sz="1200" kern="1200" dirty="0">
                <a:solidFill>
                  <a:schemeClr val="tx1"/>
                </a:solidFill>
                <a:effectLst/>
                <a:latin typeface="+mn-lt"/>
                <a:ea typeface="+mn-ea"/>
                <a:cs typeface="+mn-cs"/>
              </a:rPr>
              <a:t> sur les opportunités</a:t>
            </a: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L’information n’est pas toujours centralisée ni à jour.</a:t>
            </a:r>
          </a:p>
          <a:p>
            <a:pPr lvl="0"/>
            <a:r>
              <a:rPr lang="fr-CA" sz="1200" kern="1200" dirty="0">
                <a:solidFill>
                  <a:schemeClr val="tx1"/>
                </a:solidFill>
                <a:effectLst/>
                <a:latin typeface="+mn-lt"/>
                <a:ea typeface="+mn-ea"/>
                <a:cs typeface="+mn-cs"/>
              </a:rPr>
              <a:t>Les jeunes dépendent de leurs réseaux et du bouche à oreille, ce qui exclut ceux qui en ont le moins.</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1"/>
            <a:r>
              <a:rPr lang="fr-CA" sz="1200" b="1" kern="1200" dirty="0">
                <a:solidFill>
                  <a:schemeClr val="tx1"/>
                </a:solidFill>
                <a:effectLst/>
                <a:latin typeface="+mn-lt"/>
                <a:ea typeface="+mn-ea"/>
                <a:cs typeface="+mn-cs"/>
              </a:rPr>
              <a:t>Qualité et stabilité des emplois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On observe de la précarité saisonnière dans certains secteurs (tourisme, chantier), des contrats courts et du temps partiel</a:t>
            </a:r>
          </a:p>
          <a:p>
            <a:pPr lvl="0"/>
            <a:r>
              <a:rPr lang="fr-CA" sz="1200" kern="1200" dirty="0">
                <a:solidFill>
                  <a:schemeClr val="tx1"/>
                </a:solidFill>
                <a:effectLst/>
                <a:latin typeface="+mn-lt"/>
                <a:ea typeface="+mn-ea"/>
                <a:cs typeface="+mn-cs"/>
              </a:rPr>
              <a:t>C’est un frein au maintien et à la planification de vie (logement, famille, études).</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1"/>
            <a:r>
              <a:rPr lang="fr-CA" sz="1200" b="1" kern="1200" dirty="0">
                <a:solidFill>
                  <a:schemeClr val="tx1"/>
                </a:solidFill>
                <a:effectLst/>
                <a:latin typeface="+mn-lt"/>
                <a:ea typeface="+mn-ea"/>
                <a:cs typeface="+mn-cs"/>
              </a:rPr>
              <a:t>Adéquation entre formation et emploi local</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lvl="0"/>
            <a:r>
              <a:rPr lang="fr-CA" sz="1200" kern="1200" dirty="0">
                <a:solidFill>
                  <a:schemeClr val="tx1"/>
                </a:solidFill>
                <a:effectLst/>
                <a:latin typeface="+mn-lt"/>
                <a:ea typeface="+mn-ea"/>
                <a:cs typeface="+mn-cs"/>
              </a:rPr>
              <a:t>L’offre de formation en communauté ne couvre pas tous les métiers demandés ou souhaités.</a:t>
            </a:r>
          </a:p>
          <a:p>
            <a:pPr lvl="0"/>
            <a:r>
              <a:rPr lang="fr-CA" sz="1200" kern="1200" dirty="0">
                <a:solidFill>
                  <a:schemeClr val="tx1"/>
                </a:solidFill>
                <a:effectLst/>
                <a:latin typeface="+mn-lt"/>
                <a:ea typeface="+mn-ea"/>
                <a:cs typeface="+mn-cs"/>
              </a:rPr>
              <a:t>Les jeunes doivent souvent sortir pour se former, ce qui complique ensuite le retour et l’arrimage aux postes disponibles.</a:t>
            </a:r>
          </a:p>
          <a:p>
            <a:r>
              <a:rPr lang="fr-CA" sz="1200" b="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Voix du terrain (à lire sur la diapo)</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Ils aimeraient faire autre chose… mais ils prennent ce qu’il y a. » — Intervenante locale</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 Il y a du travail à faire dans nos propres structures. » — Employée en communauté</a:t>
            </a:r>
          </a:p>
          <a:p>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En somme, ce que cette situation produit, très concrètement</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Des trajectoires </a:t>
            </a:r>
            <a:r>
              <a:rPr lang="fr-CA" sz="1200" b="1" kern="1200" dirty="0">
                <a:solidFill>
                  <a:schemeClr val="tx1"/>
                </a:solidFill>
                <a:effectLst/>
                <a:latin typeface="+mn-lt"/>
                <a:ea typeface="+mn-ea"/>
                <a:cs typeface="+mn-cs"/>
              </a:rPr>
              <a:t>par défaut</a:t>
            </a:r>
            <a:r>
              <a:rPr lang="fr-CA" sz="1200" kern="1200" dirty="0">
                <a:solidFill>
                  <a:schemeClr val="tx1"/>
                </a:solidFill>
                <a:effectLst/>
                <a:latin typeface="+mn-lt"/>
                <a:ea typeface="+mn-ea"/>
                <a:cs typeface="+mn-cs"/>
              </a:rPr>
              <a:t> : on prend le premier poste disponible, même s’il ne correspond pas au profil ou au projet.</a:t>
            </a:r>
          </a:p>
          <a:p>
            <a:pPr lvl="0"/>
            <a:r>
              <a:rPr lang="fr-CA" sz="1200" kern="1200" dirty="0">
                <a:solidFill>
                  <a:schemeClr val="tx1"/>
                </a:solidFill>
                <a:effectLst/>
                <a:latin typeface="+mn-lt"/>
                <a:ea typeface="+mn-ea"/>
                <a:cs typeface="+mn-cs"/>
              </a:rPr>
              <a:t>À moyen terme, ça pèse sur la </a:t>
            </a:r>
            <a:r>
              <a:rPr lang="fr-CA" sz="1200" b="1" kern="1200" dirty="0">
                <a:solidFill>
                  <a:schemeClr val="tx1"/>
                </a:solidFill>
                <a:effectLst/>
                <a:latin typeface="+mn-lt"/>
                <a:ea typeface="+mn-ea"/>
                <a:cs typeface="+mn-cs"/>
              </a:rPr>
              <a:t>motivation</a:t>
            </a:r>
            <a:r>
              <a:rPr lang="fr-CA" sz="1200" kern="1200" dirty="0">
                <a:solidFill>
                  <a:schemeClr val="tx1"/>
                </a:solidFill>
                <a:effectLst/>
                <a:latin typeface="+mn-lt"/>
                <a:ea typeface="+mn-ea"/>
                <a:cs typeface="+mn-cs"/>
              </a:rPr>
              <a:t>, la </a:t>
            </a:r>
            <a:r>
              <a:rPr lang="fr-CA" sz="1200" b="1" kern="1200" dirty="0">
                <a:solidFill>
                  <a:schemeClr val="tx1"/>
                </a:solidFill>
                <a:effectLst/>
                <a:latin typeface="+mn-lt"/>
                <a:ea typeface="+mn-ea"/>
                <a:cs typeface="+mn-cs"/>
              </a:rPr>
              <a:t>rétention</a:t>
            </a:r>
            <a:r>
              <a:rPr lang="fr-CA" sz="1200" kern="1200" dirty="0">
                <a:solidFill>
                  <a:schemeClr val="tx1"/>
                </a:solidFill>
                <a:effectLst/>
                <a:latin typeface="+mn-lt"/>
                <a:ea typeface="+mn-ea"/>
                <a:cs typeface="+mn-cs"/>
              </a:rPr>
              <a:t> et la </a:t>
            </a:r>
            <a:r>
              <a:rPr lang="fr-CA" sz="1200" b="1" kern="1200" dirty="0">
                <a:solidFill>
                  <a:schemeClr val="tx1"/>
                </a:solidFill>
                <a:effectLst/>
                <a:latin typeface="+mn-lt"/>
                <a:ea typeface="+mn-ea"/>
                <a:cs typeface="+mn-cs"/>
              </a:rPr>
              <a:t>progression</a:t>
            </a:r>
            <a:r>
              <a:rPr lang="fr-CA" sz="1200" kern="1200" dirty="0">
                <a:solidFill>
                  <a:schemeClr val="tx1"/>
                </a:solidFill>
                <a:effectLst/>
                <a:latin typeface="+mn-lt"/>
                <a:ea typeface="+mn-ea"/>
                <a:cs typeface="+mn-cs"/>
              </a:rPr>
              <a:t>.</a:t>
            </a:r>
          </a:p>
        </p:txBody>
      </p:sp>
      <p:sp>
        <p:nvSpPr>
          <p:cNvPr id="4" name="Espace réservé du numéro de diapositive 3">
            <a:extLst>
              <a:ext uri="{FF2B5EF4-FFF2-40B4-BE49-F238E27FC236}">
                <a16:creationId xmlns:a16="http://schemas.microsoft.com/office/drawing/2014/main" id="{B7173D5F-7F23-3E6A-90A9-FA33BACE791F}"/>
              </a:ext>
            </a:extLst>
          </p:cNvPr>
          <p:cNvSpPr>
            <a:spLocks noGrp="1"/>
          </p:cNvSpPr>
          <p:nvPr>
            <p:ph type="sldNum" sz="quarter" idx="5"/>
          </p:nvPr>
        </p:nvSpPr>
        <p:spPr/>
        <p:txBody>
          <a:bodyPr/>
          <a:lstStyle/>
          <a:p>
            <a:fld id="{3C110643-1471-4734-B830-9F817BE6463B}" type="slidenum">
              <a:rPr lang="fr-CA" smtClean="0"/>
              <a:t>11</a:t>
            </a:fld>
            <a:endParaRPr lang="fr-CA"/>
          </a:p>
        </p:txBody>
      </p:sp>
    </p:spTree>
    <p:extLst>
      <p:ext uri="{BB962C8B-B14F-4D97-AF65-F5344CB8AC3E}">
        <p14:creationId xmlns:p14="http://schemas.microsoft.com/office/powerpoint/2010/main" val="251165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3221B-B9CF-C056-A9EB-67F5DAE1037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4AA532E-73F8-05C5-137E-3B3207B08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1B9398E1-9B5F-C6B0-AFD6-B22C781C6DE8}"/>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B7FEEA84-7F38-492D-DA21-02D6738BF3E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743B1C6-2B9A-A633-A3A5-15691652B88A}"/>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350116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2A629-40EB-9EEB-28D0-EEA9359BD9C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B0C018-677F-C1FC-3FFB-4C8EC1F96C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D6EF0B9-3BD3-1BFC-31A8-ABD792A68F84}"/>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5E79D259-16F8-16E3-B564-CA832DF21F7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F572E1-18F7-3674-8B94-1D0A8DA8EF33}"/>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49820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6C8D0D9-741B-9A0F-6EFE-F24716C33AA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26542D1-6B61-B046-3029-0CBAE8E3BC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9C24CFE-D38A-2015-A4E8-F537B0AB7E77}"/>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4B212512-D088-FEF1-6CFF-E166ABA3108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078D2AB-3B51-816C-FE7E-518687A99540}"/>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8985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9505D-8362-0F5B-87D3-F35D92D9F8C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D1A104D-DD16-4B56-C62B-3101AC2B917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509BC22-3A75-E6C7-4154-695BE3765872}"/>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593AD0FF-03BD-57FE-5B2E-5655E8232CC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7102ACD-E732-3549-B309-427A38B58554}"/>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61711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F8518-1BF8-10A0-4B70-7D19F1712E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BB35221-3D29-26A2-7D0A-9407AED0A2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5B70755-C54C-22E4-C412-04F6762318AD}"/>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5A0C1432-A37D-21F6-6B7C-1C8B9422E2A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48CC339-DDEC-89BA-68D2-47CB44BC6F14}"/>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334010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83788-5AAB-DA1C-EA3E-8B903AB599C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67C3B4B-46DE-E533-20D9-A7EECB2B6E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5F6E440-F681-8860-7377-F272DBCD1C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F64211AA-4F59-8AAF-3E17-4A7F050A6F26}"/>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6" name="Espace réservé du pied de page 5">
            <a:extLst>
              <a:ext uri="{FF2B5EF4-FFF2-40B4-BE49-F238E27FC236}">
                <a16:creationId xmlns:a16="http://schemas.microsoft.com/office/drawing/2014/main" id="{5961539E-5F0F-21A0-8538-C07E5C725E6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718DE27-F0F5-04D0-4091-4A458C441E12}"/>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7218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64228-BD56-FF6F-F72F-8577B0EC55C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7D6EC68-7C3A-0242-8CD9-CBC8BBC3E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0BBB40C-1588-B221-1328-2CD5E8321F5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7C80F0B-AC95-F6A1-E373-88C5777B0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A869FB-53AD-72C8-EF4B-6E57E87FD04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146DF175-8984-B784-A2AD-6266773EE226}"/>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8" name="Espace réservé du pied de page 7">
            <a:extLst>
              <a:ext uri="{FF2B5EF4-FFF2-40B4-BE49-F238E27FC236}">
                <a16:creationId xmlns:a16="http://schemas.microsoft.com/office/drawing/2014/main" id="{A59F10DF-9B35-ADF7-DC2F-98288738D2F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37484F6-755C-A871-792C-7DED44C2B8FA}"/>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414764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0DD02-0BDB-F186-E544-0BF0645D281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954598A-C365-0F66-2F06-858E09AA7038}"/>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4" name="Espace réservé du pied de page 3">
            <a:extLst>
              <a:ext uri="{FF2B5EF4-FFF2-40B4-BE49-F238E27FC236}">
                <a16:creationId xmlns:a16="http://schemas.microsoft.com/office/drawing/2014/main" id="{90963246-AD70-46CC-39DD-B13AB1928434}"/>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DB4218B-FB6C-6F84-4C7A-FE42E5FEE5E4}"/>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50127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FACD9D-E497-08B8-B9DB-431631CA9063}"/>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3" name="Espace réservé du pied de page 2">
            <a:extLst>
              <a:ext uri="{FF2B5EF4-FFF2-40B4-BE49-F238E27FC236}">
                <a16:creationId xmlns:a16="http://schemas.microsoft.com/office/drawing/2014/main" id="{0508EE85-84BE-E1D4-5795-6D95C8BCDA5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CA47618-9862-4417-7387-F32F57909298}"/>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0343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E3C61-D856-C473-8314-260590E950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B6D869-EEAB-1B4B-7014-B439E9870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244B2DD-CB3C-10C1-11F0-D77CA3353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0068945-F35D-1534-5057-81DAAD15A0A7}"/>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6" name="Espace réservé du pied de page 5">
            <a:extLst>
              <a:ext uri="{FF2B5EF4-FFF2-40B4-BE49-F238E27FC236}">
                <a16:creationId xmlns:a16="http://schemas.microsoft.com/office/drawing/2014/main" id="{26B16DC3-CB6F-1A02-2BC7-6F590B44CD0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DD2A3BB-D35B-3E77-CFD0-B20CC9798BF4}"/>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55402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E21D8-032B-4476-0EB5-238BC9ED1E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2281B79-F921-36F6-F34D-65C0708C4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7B8495E-575F-3F4E-9BF3-C6971B7B4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A6C655-DF8B-A958-09B9-1E4E14A69925}"/>
              </a:ext>
            </a:extLst>
          </p:cNvPr>
          <p:cNvSpPr>
            <a:spLocks noGrp="1"/>
          </p:cNvSpPr>
          <p:nvPr>
            <p:ph type="dt" sz="half" idx="10"/>
          </p:nvPr>
        </p:nvSpPr>
        <p:spPr/>
        <p:txBody>
          <a:bodyPr/>
          <a:lstStyle/>
          <a:p>
            <a:fld id="{DC3D6BD5-4712-411D-BBF0-A9585E31D87D}" type="datetimeFigureOut">
              <a:rPr lang="fr-CA" smtClean="0"/>
              <a:t>2026-05-11</a:t>
            </a:fld>
            <a:endParaRPr lang="fr-CA"/>
          </a:p>
        </p:txBody>
      </p:sp>
      <p:sp>
        <p:nvSpPr>
          <p:cNvPr id="6" name="Espace réservé du pied de page 5">
            <a:extLst>
              <a:ext uri="{FF2B5EF4-FFF2-40B4-BE49-F238E27FC236}">
                <a16:creationId xmlns:a16="http://schemas.microsoft.com/office/drawing/2014/main" id="{7558BF15-450B-BD69-F70D-959A818E201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82330DD-8539-7FAA-CA7A-1745CC13C314}"/>
              </a:ext>
            </a:extLst>
          </p:cNvPr>
          <p:cNvSpPr>
            <a:spLocks noGrp="1"/>
          </p:cNvSpPr>
          <p:nvPr>
            <p:ph type="sldNum" sz="quarter" idx="12"/>
          </p:nvPr>
        </p:nvSpPr>
        <p:spPr/>
        <p:txBody>
          <a:bodyPr/>
          <a:lstStyle/>
          <a:p>
            <a:fld id="{37402662-E5A0-4E6A-AA80-3FFCB60F13BE}" type="slidenum">
              <a:rPr lang="fr-CA" smtClean="0"/>
              <a:t>‹N°›</a:t>
            </a:fld>
            <a:endParaRPr lang="fr-CA"/>
          </a:p>
        </p:txBody>
      </p:sp>
    </p:spTree>
    <p:extLst>
      <p:ext uri="{BB962C8B-B14F-4D97-AF65-F5344CB8AC3E}">
        <p14:creationId xmlns:p14="http://schemas.microsoft.com/office/powerpoint/2010/main" val="187579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686B4A8-3794-6098-4C41-D77956BDA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DBBAF6A-E7A9-30D3-2529-A7BAE0AAB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D0F118D-EA3D-6A0C-4684-13C103759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3D6BD5-4712-411D-BBF0-A9585E31D87D}" type="datetimeFigureOut">
              <a:rPr lang="fr-CA" smtClean="0"/>
              <a:t>2026-05-11</a:t>
            </a:fld>
            <a:endParaRPr lang="fr-CA"/>
          </a:p>
        </p:txBody>
      </p:sp>
      <p:sp>
        <p:nvSpPr>
          <p:cNvPr id="5" name="Espace réservé du pied de page 4">
            <a:extLst>
              <a:ext uri="{FF2B5EF4-FFF2-40B4-BE49-F238E27FC236}">
                <a16:creationId xmlns:a16="http://schemas.microsoft.com/office/drawing/2014/main" id="{932D1725-5572-31CC-EBB7-C1D35D05E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64A69DD-18D7-72F2-B78C-EEE6639A5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402662-E5A0-4E6A-AA80-3FFCB60F13BE}" type="slidenum">
              <a:rPr lang="fr-CA" smtClean="0"/>
              <a:t>‹N°›</a:t>
            </a:fld>
            <a:endParaRPr lang="fr-CA"/>
          </a:p>
        </p:txBody>
      </p:sp>
    </p:spTree>
    <p:extLst>
      <p:ext uri="{BB962C8B-B14F-4D97-AF65-F5344CB8AC3E}">
        <p14:creationId xmlns:p14="http://schemas.microsoft.com/office/powerpoint/2010/main" val="119715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2BE5-B89F-DFBB-5E5C-0943D9BB73B3}"/>
            </a:ext>
          </a:extLst>
        </p:cNvPr>
        <p:cNvGrpSpPr/>
        <p:nvPr/>
      </p:nvGrpSpPr>
      <p:grpSpPr>
        <a:xfrm>
          <a:off x="0" y="0"/>
          <a:ext cx="0" cy="0"/>
          <a:chOff x="0" y="0"/>
          <a:chExt cx="0" cy="0"/>
        </a:xfrm>
      </p:grpSpPr>
      <p:pic>
        <p:nvPicPr>
          <p:cNvPr id="4" name="Picture 2" descr="RÃ©sultats de recherche d'images pour Â«Â autochtone chef dessinÂ Â»">
            <a:extLst>
              <a:ext uri="{FF2B5EF4-FFF2-40B4-BE49-F238E27FC236}">
                <a16:creationId xmlns:a16="http://schemas.microsoft.com/office/drawing/2014/main" id="{B9C50F8F-CD58-6A11-1997-2090D3D75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95" r="1" b="1"/>
          <a:stretch>
            <a:fillRect/>
          </a:stretch>
        </p:blipFill>
        <p:spPr bwMode="auto">
          <a:xfrm>
            <a:off x="20" y="1282"/>
            <a:ext cx="12191980" cy="6856718"/>
          </a:xfrm>
          <a:prstGeom prst="rect">
            <a:avLst/>
          </a:prstGeom>
          <a:solidFill>
            <a:schemeClr val="bg1"/>
          </a:solidFill>
        </p:spPr>
      </p:pic>
      <p:sp>
        <p:nvSpPr>
          <p:cNvPr id="5" name="Rectangle 4">
            <a:extLst>
              <a:ext uri="{FF2B5EF4-FFF2-40B4-BE49-F238E27FC236}">
                <a16:creationId xmlns:a16="http://schemas.microsoft.com/office/drawing/2014/main" id="{E660AAC8-C1C6-08BB-DAF2-6ADF4222DA8A}"/>
              </a:ext>
            </a:extLst>
          </p:cNvPr>
          <p:cNvSpPr/>
          <p:nvPr/>
        </p:nvSpPr>
        <p:spPr>
          <a:xfrm>
            <a:off x="1769559" y="900766"/>
            <a:ext cx="8776706" cy="2528234"/>
          </a:xfrm>
          <a:prstGeom prst="rect">
            <a:avLst/>
          </a:prstGeom>
          <a:solidFill>
            <a:srgbClr val="FFFFFF">
              <a:alpha val="74902"/>
            </a:srgbClr>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b="1" dirty="0">
                <a:solidFill>
                  <a:sysClr val="windowText" lastClr="000000"/>
                </a:solidFill>
              </a:rPr>
              <a:t>DE LA PRÉCARITÉ À L’ACTION: QUELLES PRIORITÉS POLITIQUES POUR L’EMPLOI DES JEUNES DES PREMIERS PEUPLES?</a:t>
            </a:r>
          </a:p>
          <a:p>
            <a:pPr algn="ctr"/>
            <a:r>
              <a:rPr lang="fr-CA" sz="2800" b="1" dirty="0">
                <a:solidFill>
                  <a:sysClr val="windowText" lastClr="000000"/>
                </a:solidFill>
              </a:rPr>
              <a:t>Comprendre – Réagir - Prioriser</a:t>
            </a:r>
            <a:endParaRPr lang="fr-CA" b="1" dirty="0">
              <a:solidFill>
                <a:sysClr val="windowText" lastClr="000000"/>
              </a:solidFill>
            </a:endParaRPr>
          </a:p>
        </p:txBody>
      </p:sp>
      <p:sp>
        <p:nvSpPr>
          <p:cNvPr id="2" name="Rectangle 1">
            <a:extLst>
              <a:ext uri="{FF2B5EF4-FFF2-40B4-BE49-F238E27FC236}">
                <a16:creationId xmlns:a16="http://schemas.microsoft.com/office/drawing/2014/main" id="{FC892D14-6F52-5842-2836-B63005B3FA6B}"/>
              </a:ext>
            </a:extLst>
          </p:cNvPr>
          <p:cNvSpPr/>
          <p:nvPr/>
        </p:nvSpPr>
        <p:spPr>
          <a:xfrm>
            <a:off x="4705350" y="5879458"/>
            <a:ext cx="2905125" cy="771992"/>
          </a:xfrm>
          <a:prstGeom prst="rect">
            <a:avLst/>
          </a:prstGeom>
          <a:solidFill>
            <a:srgbClr val="FFFFFF">
              <a:alpha val="74902"/>
            </a:srgbClr>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ysClr val="windowText" lastClr="000000"/>
                </a:solidFill>
              </a:rPr>
              <a:t>Émilie Deschênes</a:t>
            </a:r>
          </a:p>
          <a:p>
            <a:pPr algn="ctr"/>
            <a:r>
              <a:rPr lang="fr-CA" sz="2400" b="1" dirty="0">
                <a:solidFill>
                  <a:sysClr val="windowText" lastClr="000000"/>
                </a:solidFill>
              </a:rPr>
              <a:t>15 mai 2026</a:t>
            </a:r>
          </a:p>
        </p:txBody>
      </p:sp>
      <p:sp>
        <p:nvSpPr>
          <p:cNvPr id="6" name="Rectangle 5">
            <a:extLst>
              <a:ext uri="{FF2B5EF4-FFF2-40B4-BE49-F238E27FC236}">
                <a16:creationId xmlns:a16="http://schemas.microsoft.com/office/drawing/2014/main" id="{4CAD6D9D-6786-82EE-78A5-11CD37E407FF}"/>
              </a:ext>
            </a:extLst>
          </p:cNvPr>
          <p:cNvSpPr/>
          <p:nvPr/>
        </p:nvSpPr>
        <p:spPr>
          <a:xfrm rot="5400000">
            <a:off x="9501841" y="3189299"/>
            <a:ext cx="4900917" cy="479401"/>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Alex Janvier, </a:t>
            </a:r>
            <a:r>
              <a:rPr lang="fr-FR" sz="1200" i="1" dirty="0">
                <a:solidFill>
                  <a:schemeClr val="tx1"/>
                </a:solidFill>
              </a:rPr>
              <a:t>Sans titre</a:t>
            </a:r>
            <a:r>
              <a:rPr lang="fr-FR" sz="1200" dirty="0">
                <a:solidFill>
                  <a:schemeClr val="tx1"/>
                </a:solidFill>
              </a:rPr>
              <a:t>, 1986, acrylique sur toile, 165,1 x 266,7 cm. Musée des beaux-arts du Canada, Ottawa. © Alex Janvier. Photo : MBAC</a:t>
            </a:r>
            <a:endParaRPr lang="fr-CA" sz="1200" dirty="0">
              <a:solidFill>
                <a:schemeClr val="tx1"/>
              </a:solidFill>
            </a:endParaRPr>
          </a:p>
        </p:txBody>
      </p:sp>
    </p:spTree>
    <p:extLst>
      <p:ext uri="{BB962C8B-B14F-4D97-AF65-F5344CB8AC3E}">
        <p14:creationId xmlns:p14="http://schemas.microsoft.com/office/powerpoint/2010/main" val="278027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1877-E783-6F88-F99D-BA5639F1F38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67CCAF8C-7453-81DF-0C89-FC9F090D04CC}"/>
              </a:ext>
            </a:extLst>
          </p:cNvPr>
          <p:cNvSpPr txBox="1"/>
          <p:nvPr/>
        </p:nvSpPr>
        <p:spPr>
          <a:xfrm>
            <a:off x="1968762" y="1530623"/>
            <a:ext cx="8327502" cy="2609304"/>
          </a:xfrm>
          <a:prstGeom prst="rect">
            <a:avLst/>
          </a:prstGeom>
          <a:noFill/>
        </p:spPr>
        <p:txBody>
          <a:bodyPr wrap="square">
            <a:spAutoFit/>
          </a:bodyPr>
          <a:lstStyle/>
          <a:p>
            <a:pPr lvl="0" algn="ctr">
              <a:lnSpc>
                <a:spcPct val="115000"/>
              </a:lnSpc>
              <a:spcAft>
                <a:spcPts val="800"/>
              </a:spcAft>
              <a:buSzPts val="1000"/>
            </a:pPr>
            <a:r>
              <a:rPr lang="fr-CA" sz="3600" b="1" dirty="0"/>
              <a:t>Pourquoi le </a:t>
            </a:r>
            <a:r>
              <a:rPr lang="fr-CA" sz="3600" b="1" dirty="0">
                <a:solidFill>
                  <a:schemeClr val="accent4"/>
                </a:solidFill>
                <a:effectLst>
                  <a:outerShdw blurRad="38100" dist="38100" dir="2700000" algn="tl">
                    <a:srgbClr val="000000">
                      <a:alpha val="43137"/>
                    </a:srgbClr>
                  </a:outerShdw>
                </a:effectLst>
              </a:rPr>
              <a:t>marché du travail </a:t>
            </a:r>
            <a:r>
              <a:rPr lang="fr-CA" sz="3600" b="1" dirty="0"/>
              <a:t>rate encore sa cible, et que faut-il changer ou adapter pour soutenir l’emploi chez les jeunes des Premiers Peuples?</a:t>
            </a:r>
            <a:endParaRPr lang="fr-CA"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895350B-5ABA-935D-46DC-D23A3E9945A1}"/>
              </a:ext>
            </a:extLst>
          </p:cNvPr>
          <p:cNvSpPr/>
          <p:nvPr/>
        </p:nvSpPr>
        <p:spPr>
          <a:xfrm>
            <a:off x="0" y="0"/>
            <a:ext cx="12192000" cy="51435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RÉFLEXION</a:t>
            </a:r>
          </a:p>
        </p:txBody>
      </p:sp>
      <p:sp>
        <p:nvSpPr>
          <p:cNvPr id="2" name="Bulle narrative : rectangle 1">
            <a:extLst>
              <a:ext uri="{FF2B5EF4-FFF2-40B4-BE49-F238E27FC236}">
                <a16:creationId xmlns:a16="http://schemas.microsoft.com/office/drawing/2014/main" id="{27E0E4C5-DDA6-5EA8-15BB-D1608D5FA1F7}"/>
              </a:ext>
            </a:extLst>
          </p:cNvPr>
          <p:cNvSpPr/>
          <p:nvPr/>
        </p:nvSpPr>
        <p:spPr>
          <a:xfrm>
            <a:off x="4554495" y="4914899"/>
            <a:ext cx="6815441" cy="1801701"/>
          </a:xfrm>
          <a:prstGeom prst="wedgeRectCallout">
            <a:avLst>
              <a:gd name="adj1" fmla="val -32316"/>
              <a:gd name="adj2" fmla="val -64499"/>
            </a:avLst>
          </a:prstGeom>
          <a:solidFill>
            <a:schemeClr val="accent4">
              <a:lumMod val="40000"/>
              <a:lumOff val="60000"/>
              <a:alpha val="49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À RETENIR: La recherche est claire. Le problème n’est pas seulement l’accès des jeunes au travail; c’est aussi l’adaptation du travail aux réalités et aux besoins des jeunes.</a:t>
            </a:r>
            <a:endParaRPr lang="fr-CA" sz="2400" dirty="0">
              <a:solidFill>
                <a:schemeClr val="tx1"/>
              </a:solidFill>
            </a:endParaRPr>
          </a:p>
        </p:txBody>
      </p:sp>
      <p:sp>
        <p:nvSpPr>
          <p:cNvPr id="3" name="Rectangle 2">
            <a:extLst>
              <a:ext uri="{FF2B5EF4-FFF2-40B4-BE49-F238E27FC236}">
                <a16:creationId xmlns:a16="http://schemas.microsoft.com/office/drawing/2014/main" id="{5FA1FDAE-33F2-7B8A-808B-08FA238111D0}"/>
              </a:ext>
            </a:extLst>
          </p:cNvPr>
          <p:cNvSpPr/>
          <p:nvPr/>
        </p:nvSpPr>
        <p:spPr>
          <a:xfrm>
            <a:off x="1245286" y="5041900"/>
            <a:ext cx="2984500" cy="1574800"/>
          </a:xfrm>
          <a:prstGeom prst="rect">
            <a:avLst/>
          </a:prstGeom>
          <a:solidFill>
            <a:schemeClr val="bg1">
              <a:lumMod val="95000"/>
            </a:schemeClr>
          </a:solidFill>
          <a:ln w="28575">
            <a:solidFill>
              <a:schemeClr val="accent4"/>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CA" sz="2400" b="1" dirty="0">
                <a:solidFill>
                  <a:schemeClr val="tx1"/>
                </a:solidFill>
              </a:rPr>
              <a:t>Un mot sur le discours du déficit individuel</a:t>
            </a:r>
          </a:p>
        </p:txBody>
      </p:sp>
    </p:spTree>
    <p:extLst>
      <p:ext uri="{BB962C8B-B14F-4D97-AF65-F5344CB8AC3E}">
        <p14:creationId xmlns:p14="http://schemas.microsoft.com/office/powerpoint/2010/main" val="163983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409B-3360-B51C-C31A-23D1A05E1D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7A2E6C-D974-6B85-3850-958A3871B4AD}"/>
              </a:ext>
            </a:extLst>
          </p:cNvPr>
          <p:cNvSpPr/>
          <p:nvPr/>
        </p:nvSpPr>
        <p:spPr>
          <a:xfrm>
            <a:off x="0" y="-1"/>
            <a:ext cx="12192000" cy="661965"/>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4"/>
                </a:solidFill>
                <a:effectLst>
                  <a:outerShdw blurRad="38100" dist="38100" dir="2700000" algn="tl">
                    <a:srgbClr val="000000">
                      <a:alpha val="43137"/>
                    </a:srgbClr>
                  </a:outerShdw>
                </a:effectLst>
              </a:rPr>
              <a:t>PENDANT L’EMPLOI : </a:t>
            </a:r>
            <a:r>
              <a:rPr lang="fr-CA" sz="2400" b="1" dirty="0">
                <a:solidFill>
                  <a:schemeClr val="tx1"/>
                </a:solidFill>
              </a:rPr>
              <a:t>CE QU’IL FAUT POUR QUE L’EMPLOI SOIT RÉELLEMENT </a:t>
            </a:r>
            <a:r>
              <a:rPr lang="fr-CA" sz="2400" b="1" dirty="0">
                <a:solidFill>
                  <a:schemeClr val="accent4"/>
                </a:solidFill>
                <a:effectLst>
                  <a:outerShdw blurRad="38100" dist="38100" dir="2700000" algn="tl">
                    <a:srgbClr val="000000">
                      <a:alpha val="43137"/>
                    </a:srgbClr>
                  </a:outerShdw>
                </a:effectLst>
              </a:rPr>
              <a:t>ADAPTÉ</a:t>
            </a:r>
            <a:endParaRPr lang="fr-CA" sz="2400" dirty="0">
              <a:solidFill>
                <a:schemeClr val="accent4"/>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4BA89EFB-EB49-330B-FD19-B26EBAF6E069}"/>
              </a:ext>
            </a:extLst>
          </p:cNvPr>
          <p:cNvSpPr/>
          <p:nvPr/>
        </p:nvSpPr>
        <p:spPr>
          <a:xfrm>
            <a:off x="3797800" y="799572"/>
            <a:ext cx="6362700" cy="51552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3200" b="1" dirty="0">
                <a:solidFill>
                  <a:schemeClr val="bg1"/>
                </a:solidFill>
              </a:rPr>
              <a:t>EN VILLAGE / EN COMMUNAUTÉ</a:t>
            </a:r>
          </a:p>
        </p:txBody>
      </p:sp>
      <p:sp>
        <p:nvSpPr>
          <p:cNvPr id="10" name="Bulle narrative : rectangle 9">
            <a:extLst>
              <a:ext uri="{FF2B5EF4-FFF2-40B4-BE49-F238E27FC236}">
                <a16:creationId xmlns:a16="http://schemas.microsoft.com/office/drawing/2014/main" id="{B322B243-95D6-5E0A-4DDD-F655A2A27265}"/>
              </a:ext>
            </a:extLst>
          </p:cNvPr>
          <p:cNvSpPr/>
          <p:nvPr/>
        </p:nvSpPr>
        <p:spPr>
          <a:xfrm>
            <a:off x="57249" y="4919916"/>
            <a:ext cx="2753937" cy="1852620"/>
          </a:xfrm>
          <a:prstGeom prst="wedgeRectCallout">
            <a:avLst>
              <a:gd name="adj1" fmla="val 66020"/>
              <a:gd name="adj2" fmla="val -31041"/>
            </a:avLst>
          </a:prstGeom>
          <a:solidFill>
            <a:schemeClr val="bg1">
              <a:alpha val="49020"/>
            </a:schemeClr>
          </a:solid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200" b="1" dirty="0">
                <a:solidFill>
                  <a:schemeClr val="tx1"/>
                </a:solidFill>
              </a:rPr>
              <a:t>À NOTER: </a:t>
            </a:r>
            <a:r>
              <a:rPr lang="fr-CA" sz="2200" dirty="0">
                <a:solidFill>
                  <a:schemeClr val="tx1"/>
                </a:solidFill>
              </a:rPr>
              <a:t>Il y a de grandes différences entre les situations des personnes et des communautés</a:t>
            </a:r>
          </a:p>
        </p:txBody>
      </p:sp>
      <p:cxnSp>
        <p:nvCxnSpPr>
          <p:cNvPr id="15" name="Connecteur droit 14">
            <a:extLst>
              <a:ext uri="{FF2B5EF4-FFF2-40B4-BE49-F238E27FC236}">
                <a16:creationId xmlns:a16="http://schemas.microsoft.com/office/drawing/2014/main" id="{237FAB9C-0ADB-3A7A-51BC-7AC9F387AB18}"/>
              </a:ext>
            </a:extLst>
          </p:cNvPr>
          <p:cNvCxnSpPr>
            <a:cxnSpLocks/>
          </p:cNvCxnSpPr>
          <p:nvPr/>
        </p:nvCxnSpPr>
        <p:spPr>
          <a:xfrm>
            <a:off x="7274847" y="2134144"/>
            <a:ext cx="17447" cy="4015207"/>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D5851A96-3764-0F4D-4A14-4B994F291366}"/>
              </a:ext>
            </a:extLst>
          </p:cNvPr>
          <p:cNvCxnSpPr>
            <a:cxnSpLocks/>
          </p:cNvCxnSpPr>
          <p:nvPr/>
        </p:nvCxnSpPr>
        <p:spPr>
          <a:xfrm flipH="1">
            <a:off x="5904684" y="2775338"/>
            <a:ext cx="1352550"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45DB63AB-21DE-255F-254E-4233DF80677E}"/>
              </a:ext>
            </a:extLst>
          </p:cNvPr>
          <p:cNvCxnSpPr>
            <a:cxnSpLocks/>
          </p:cNvCxnSpPr>
          <p:nvPr/>
        </p:nvCxnSpPr>
        <p:spPr>
          <a:xfrm flipH="1">
            <a:off x="7290437" y="3357563"/>
            <a:ext cx="1072514"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4539A0F0-3897-4C32-1993-A75D519B8F14}"/>
              </a:ext>
            </a:extLst>
          </p:cNvPr>
          <p:cNvCxnSpPr>
            <a:cxnSpLocks/>
          </p:cNvCxnSpPr>
          <p:nvPr/>
        </p:nvCxnSpPr>
        <p:spPr>
          <a:xfrm flipH="1">
            <a:off x="6457951" y="4085141"/>
            <a:ext cx="832486"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7E6FB777-D758-B126-A118-F57520E958A6}"/>
              </a:ext>
            </a:extLst>
          </p:cNvPr>
          <p:cNvCxnSpPr>
            <a:cxnSpLocks/>
          </p:cNvCxnSpPr>
          <p:nvPr/>
        </p:nvCxnSpPr>
        <p:spPr>
          <a:xfrm flipH="1">
            <a:off x="5928360" y="5470198"/>
            <a:ext cx="1352550"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CD7DC751-E569-05D8-37C1-52710AAB7CA6}"/>
              </a:ext>
            </a:extLst>
          </p:cNvPr>
          <p:cNvCxnSpPr>
            <a:cxnSpLocks/>
          </p:cNvCxnSpPr>
          <p:nvPr/>
        </p:nvCxnSpPr>
        <p:spPr>
          <a:xfrm flipH="1">
            <a:off x="7290437" y="4707050"/>
            <a:ext cx="1352550"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3581DBA3-91B6-4420-03CF-0D51E7F57AA9}"/>
              </a:ext>
            </a:extLst>
          </p:cNvPr>
          <p:cNvCxnSpPr>
            <a:cxnSpLocks/>
          </p:cNvCxnSpPr>
          <p:nvPr/>
        </p:nvCxnSpPr>
        <p:spPr>
          <a:xfrm flipH="1">
            <a:off x="7284086" y="6251771"/>
            <a:ext cx="886672"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7F79993E-F5A8-C130-F2E6-83B407B24D2B}"/>
              </a:ext>
            </a:extLst>
          </p:cNvPr>
          <p:cNvSpPr/>
          <p:nvPr/>
        </p:nvSpPr>
        <p:spPr>
          <a:xfrm>
            <a:off x="7231170" y="3276937"/>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Ellipse 23">
            <a:extLst>
              <a:ext uri="{FF2B5EF4-FFF2-40B4-BE49-F238E27FC236}">
                <a16:creationId xmlns:a16="http://schemas.microsoft.com/office/drawing/2014/main" id="{CCE748A0-73BA-8B1F-3BA6-8C2660C427FE}"/>
              </a:ext>
            </a:extLst>
          </p:cNvPr>
          <p:cNvSpPr/>
          <p:nvPr/>
        </p:nvSpPr>
        <p:spPr>
          <a:xfrm>
            <a:off x="7231170" y="6175008"/>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Ellipse 24">
            <a:extLst>
              <a:ext uri="{FF2B5EF4-FFF2-40B4-BE49-F238E27FC236}">
                <a16:creationId xmlns:a16="http://schemas.microsoft.com/office/drawing/2014/main" id="{B02DF70F-2461-ABE0-2BC6-5AEB562799D5}"/>
              </a:ext>
            </a:extLst>
          </p:cNvPr>
          <p:cNvSpPr/>
          <p:nvPr/>
        </p:nvSpPr>
        <p:spPr>
          <a:xfrm>
            <a:off x="7221644" y="5407475"/>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Ellipse 25">
            <a:extLst>
              <a:ext uri="{FF2B5EF4-FFF2-40B4-BE49-F238E27FC236}">
                <a16:creationId xmlns:a16="http://schemas.microsoft.com/office/drawing/2014/main" id="{4522BE25-1FCE-CDF3-1E84-610AA940EB2B}"/>
              </a:ext>
            </a:extLst>
          </p:cNvPr>
          <p:cNvSpPr/>
          <p:nvPr/>
        </p:nvSpPr>
        <p:spPr>
          <a:xfrm>
            <a:off x="7231170" y="4640270"/>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Ellipse 26">
            <a:extLst>
              <a:ext uri="{FF2B5EF4-FFF2-40B4-BE49-F238E27FC236}">
                <a16:creationId xmlns:a16="http://schemas.microsoft.com/office/drawing/2014/main" id="{3D73B3D9-838E-8165-CB4F-A3DC04B63438}"/>
              </a:ext>
            </a:extLst>
          </p:cNvPr>
          <p:cNvSpPr/>
          <p:nvPr/>
        </p:nvSpPr>
        <p:spPr>
          <a:xfrm>
            <a:off x="7221644" y="4008024"/>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Ellipse 27">
            <a:extLst>
              <a:ext uri="{FF2B5EF4-FFF2-40B4-BE49-F238E27FC236}">
                <a16:creationId xmlns:a16="http://schemas.microsoft.com/office/drawing/2014/main" id="{52C6AB7E-5458-5745-C004-6AEF5351508F}"/>
              </a:ext>
            </a:extLst>
          </p:cNvPr>
          <p:cNvSpPr/>
          <p:nvPr/>
        </p:nvSpPr>
        <p:spPr>
          <a:xfrm>
            <a:off x="7197967" y="2713144"/>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 coins arrondis 28">
            <a:extLst>
              <a:ext uri="{FF2B5EF4-FFF2-40B4-BE49-F238E27FC236}">
                <a16:creationId xmlns:a16="http://schemas.microsoft.com/office/drawing/2014/main" id="{5585FEAE-41F3-7825-B2C5-2CECF344A295}"/>
              </a:ext>
            </a:extLst>
          </p:cNvPr>
          <p:cNvSpPr/>
          <p:nvPr/>
        </p:nvSpPr>
        <p:spPr>
          <a:xfrm>
            <a:off x="2288517" y="2466316"/>
            <a:ext cx="3608971" cy="612960"/>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fr-CA" sz="2400" b="1" dirty="0">
                <a:solidFill>
                  <a:schemeClr val="tx1"/>
                </a:solidFill>
              </a:rPr>
              <a:t>Rareté / Peu de diversité d’emplois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 coins arrondis 29">
            <a:extLst>
              <a:ext uri="{FF2B5EF4-FFF2-40B4-BE49-F238E27FC236}">
                <a16:creationId xmlns:a16="http://schemas.microsoft.com/office/drawing/2014/main" id="{8EC55E1F-5C88-2DCD-B5F5-BCB6C5C04304}"/>
              </a:ext>
            </a:extLst>
          </p:cNvPr>
          <p:cNvSpPr/>
          <p:nvPr/>
        </p:nvSpPr>
        <p:spPr>
          <a:xfrm>
            <a:off x="1578686" y="3763736"/>
            <a:ext cx="4815506" cy="612960"/>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fr-CA" sz="2400" b="1" dirty="0">
                <a:solidFill>
                  <a:schemeClr val="tx1"/>
                </a:solidFill>
              </a:rPr>
              <a:t>Concentration de l’emploi dans certaines organisations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 coins arrondis 30">
            <a:extLst>
              <a:ext uri="{FF2B5EF4-FFF2-40B4-BE49-F238E27FC236}">
                <a16:creationId xmlns:a16="http://schemas.microsoft.com/office/drawing/2014/main" id="{AA6EBE27-D6F9-7655-F14A-D6F029CC5B64}"/>
              </a:ext>
            </a:extLst>
          </p:cNvPr>
          <p:cNvSpPr/>
          <p:nvPr/>
        </p:nvSpPr>
        <p:spPr>
          <a:xfrm>
            <a:off x="8282525" y="5668533"/>
            <a:ext cx="2664338" cy="1027074"/>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fr-CA" sz="2400" b="1" dirty="0">
                <a:solidFill>
                  <a:schemeClr val="tx1"/>
                </a:solidFill>
              </a:rPr>
              <a:t>Adéquation entre la formation et l’emploi local</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 coins arrondis 31">
            <a:extLst>
              <a:ext uri="{FF2B5EF4-FFF2-40B4-BE49-F238E27FC236}">
                <a16:creationId xmlns:a16="http://schemas.microsoft.com/office/drawing/2014/main" id="{40B38657-116F-6EFB-8B14-80424909F782}"/>
              </a:ext>
            </a:extLst>
          </p:cNvPr>
          <p:cNvSpPr/>
          <p:nvPr/>
        </p:nvSpPr>
        <p:spPr>
          <a:xfrm>
            <a:off x="8362951" y="3047661"/>
            <a:ext cx="2855900" cy="612960"/>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fr-CA" sz="2400" b="1" dirty="0">
                <a:solidFill>
                  <a:schemeClr val="tx1"/>
                </a:solidFill>
              </a:rPr>
              <a:t>Rareté des postes à responsabilités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 coins arrondis 32">
            <a:extLst>
              <a:ext uri="{FF2B5EF4-FFF2-40B4-BE49-F238E27FC236}">
                <a16:creationId xmlns:a16="http://schemas.microsoft.com/office/drawing/2014/main" id="{3CB3E959-F2C2-11E0-3D23-DDE65D8532A3}"/>
              </a:ext>
            </a:extLst>
          </p:cNvPr>
          <p:cNvSpPr/>
          <p:nvPr/>
        </p:nvSpPr>
        <p:spPr>
          <a:xfrm>
            <a:off x="8149927" y="1776864"/>
            <a:ext cx="3465316" cy="612960"/>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tabLst>
                <a:tab pos="360363" algn="l"/>
              </a:tabLst>
            </a:pPr>
            <a:r>
              <a:rPr lang="fr-CA" sz="2400" b="1" dirty="0">
                <a:solidFill>
                  <a:schemeClr val="tx1"/>
                </a:solidFill>
              </a:rPr>
              <a:t>Accès à l’information sur les opportunités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 coins arrondis 33">
            <a:extLst>
              <a:ext uri="{FF2B5EF4-FFF2-40B4-BE49-F238E27FC236}">
                <a16:creationId xmlns:a16="http://schemas.microsoft.com/office/drawing/2014/main" id="{C7EDBF4D-2759-756B-70DC-90A10D93B172}"/>
              </a:ext>
            </a:extLst>
          </p:cNvPr>
          <p:cNvSpPr/>
          <p:nvPr/>
        </p:nvSpPr>
        <p:spPr>
          <a:xfrm>
            <a:off x="3035918" y="4919916"/>
            <a:ext cx="2836018" cy="1088801"/>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fr-CA" sz="2400" b="1" dirty="0">
                <a:solidFill>
                  <a:schemeClr val="tx1"/>
                </a:solidFill>
              </a:rPr>
              <a:t>Qualité et stabilité des emplois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Bulle narrative : rectangle 34">
            <a:extLst>
              <a:ext uri="{FF2B5EF4-FFF2-40B4-BE49-F238E27FC236}">
                <a16:creationId xmlns:a16="http://schemas.microsoft.com/office/drawing/2014/main" id="{F10E8B69-E9EB-CA2A-D8CD-E11F49190E67}"/>
              </a:ext>
            </a:extLst>
          </p:cNvPr>
          <p:cNvSpPr/>
          <p:nvPr/>
        </p:nvSpPr>
        <p:spPr>
          <a:xfrm>
            <a:off x="200819" y="1514936"/>
            <a:ext cx="2835099" cy="1434704"/>
          </a:xfrm>
          <a:prstGeom prst="wedgeRectCallout">
            <a:avLst>
              <a:gd name="adj1" fmla="val -3316"/>
              <a:gd name="adj2" fmla="val 65338"/>
            </a:avLst>
          </a:prstGeom>
          <a:solidFill>
            <a:schemeClr val="accent4">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dirty="0">
                <a:solidFill>
                  <a:schemeClr val="tx1"/>
                </a:solidFill>
              </a:rPr>
              <a:t>« Ils aimeraient faire autre chose… mais ils prennent ce qu’il y a. » — Intervenante locale</a:t>
            </a:r>
          </a:p>
        </p:txBody>
      </p:sp>
      <p:sp>
        <p:nvSpPr>
          <p:cNvPr id="37" name="Rectangle : coins arrondis 36">
            <a:extLst>
              <a:ext uri="{FF2B5EF4-FFF2-40B4-BE49-F238E27FC236}">
                <a16:creationId xmlns:a16="http://schemas.microsoft.com/office/drawing/2014/main" id="{5A416C59-3B20-268C-7457-FFB2F670B542}"/>
              </a:ext>
            </a:extLst>
          </p:cNvPr>
          <p:cNvSpPr/>
          <p:nvPr/>
        </p:nvSpPr>
        <p:spPr>
          <a:xfrm>
            <a:off x="8679878" y="4159556"/>
            <a:ext cx="2354214" cy="1027075"/>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fr-CA" sz="2400" b="1" dirty="0">
                <a:solidFill>
                  <a:schemeClr val="tx1"/>
                </a:solidFill>
              </a:rPr>
              <a:t>Emplois saisonniers ou temporaires</a:t>
            </a:r>
            <a:endParaRPr lang="fr-CA" sz="2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Connecteur droit 38">
            <a:extLst>
              <a:ext uri="{FF2B5EF4-FFF2-40B4-BE49-F238E27FC236}">
                <a16:creationId xmlns:a16="http://schemas.microsoft.com/office/drawing/2014/main" id="{95B0E7D8-B781-F931-91F3-6397098DF81E}"/>
              </a:ext>
            </a:extLst>
          </p:cNvPr>
          <p:cNvCxnSpPr>
            <a:cxnSpLocks/>
          </p:cNvCxnSpPr>
          <p:nvPr/>
        </p:nvCxnSpPr>
        <p:spPr>
          <a:xfrm flipH="1">
            <a:off x="7277888" y="2101029"/>
            <a:ext cx="800400" cy="0"/>
          </a:xfrm>
          <a:prstGeom prst="line">
            <a:avLst/>
          </a:prstGeom>
          <a:ln w="28575">
            <a:solidFill>
              <a:schemeClr val="accent4"/>
            </a:solidFill>
            <a:prstDash val="solid"/>
          </a:ln>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2C6BFA2A-B2EF-4009-9567-4DEE63D8D5B4}"/>
              </a:ext>
            </a:extLst>
          </p:cNvPr>
          <p:cNvSpPr/>
          <p:nvPr/>
        </p:nvSpPr>
        <p:spPr>
          <a:xfrm>
            <a:off x="7218621" y="2035414"/>
            <a:ext cx="124883" cy="124387"/>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736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660B-CD32-5310-505A-3312EAE6870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C039D10-020F-D79C-D601-39C9CBDC3338}"/>
              </a:ext>
            </a:extLst>
          </p:cNvPr>
          <p:cNvSpPr/>
          <p:nvPr/>
        </p:nvSpPr>
        <p:spPr>
          <a:xfrm>
            <a:off x="0" y="-1"/>
            <a:ext cx="12192000" cy="661965"/>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4"/>
                </a:solidFill>
                <a:effectLst>
                  <a:outerShdw blurRad="38100" dist="38100" dir="2700000" algn="tl">
                    <a:srgbClr val="000000">
                      <a:alpha val="43137"/>
                    </a:srgbClr>
                  </a:outerShdw>
                </a:effectLst>
              </a:rPr>
              <a:t>PENDANT L’EMPLOI : </a:t>
            </a:r>
            <a:r>
              <a:rPr lang="fr-CA" sz="2400" b="1" dirty="0">
                <a:solidFill>
                  <a:schemeClr val="tx1"/>
                </a:solidFill>
              </a:rPr>
              <a:t>CE QU’IL FAUT POUR QUE L’EMPLOI SOIT RÉELLEMENT </a:t>
            </a:r>
            <a:r>
              <a:rPr lang="fr-CA" sz="2400" b="1" dirty="0">
                <a:solidFill>
                  <a:schemeClr val="accent4"/>
                </a:solidFill>
                <a:effectLst>
                  <a:outerShdw blurRad="38100" dist="38100" dir="2700000" algn="tl">
                    <a:srgbClr val="000000">
                      <a:alpha val="43137"/>
                    </a:srgbClr>
                  </a:outerShdw>
                </a:effectLst>
              </a:rPr>
              <a:t>ADAPTÉ</a:t>
            </a:r>
            <a:endParaRPr lang="fr-CA" sz="2400" dirty="0">
              <a:solidFill>
                <a:schemeClr val="accent4"/>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2B6602B4-46A9-07F3-5587-5A9CCBDF5D7F}"/>
              </a:ext>
            </a:extLst>
          </p:cNvPr>
          <p:cNvSpPr/>
          <p:nvPr/>
        </p:nvSpPr>
        <p:spPr>
          <a:xfrm>
            <a:off x="2328863" y="922369"/>
            <a:ext cx="7607300" cy="5022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3200" b="1" dirty="0">
                <a:solidFill>
                  <a:schemeClr val="bg1"/>
                </a:solidFill>
              </a:rPr>
              <a:t>HORS VILLAGE / HORS COMMUNAUTÉ</a:t>
            </a:r>
            <a:endParaRPr lang="fr-CA" sz="2400" b="1" dirty="0">
              <a:solidFill>
                <a:schemeClr val="bg1"/>
              </a:solidFill>
            </a:endParaRPr>
          </a:p>
        </p:txBody>
      </p:sp>
      <p:sp>
        <p:nvSpPr>
          <p:cNvPr id="13" name="Bulle narrative : rectangle 12">
            <a:extLst>
              <a:ext uri="{FF2B5EF4-FFF2-40B4-BE49-F238E27FC236}">
                <a16:creationId xmlns:a16="http://schemas.microsoft.com/office/drawing/2014/main" id="{D7256BD2-33DE-F17C-3459-74D8DC47D6DE}"/>
              </a:ext>
            </a:extLst>
          </p:cNvPr>
          <p:cNvSpPr/>
          <p:nvPr/>
        </p:nvSpPr>
        <p:spPr>
          <a:xfrm>
            <a:off x="6703310" y="5092700"/>
            <a:ext cx="5374390" cy="1649296"/>
          </a:xfrm>
          <a:prstGeom prst="wedgeRectCallout">
            <a:avLst>
              <a:gd name="adj1" fmla="val -54072"/>
              <a:gd name="adj2" fmla="val -28674"/>
            </a:avLst>
          </a:prstGeom>
          <a:solidFill>
            <a:schemeClr val="accent4">
              <a:lumMod val="40000"/>
              <a:lumOff val="60000"/>
              <a:alpha val="49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r>
              <a:rPr lang="fr-CA" sz="2200" b="1" dirty="0">
                <a:solidFill>
                  <a:schemeClr val="tx1"/>
                </a:solidFill>
              </a:rPr>
              <a:t>À RETENIR: Le système demande souvent aux jeunes de s’adapter. Beaucoup plus rarement il se demande comment lui-même doit se transformer.</a:t>
            </a:r>
            <a:endParaRPr lang="fr-CA" sz="2200" dirty="0">
              <a:solidFill>
                <a:schemeClr val="tx1"/>
              </a:solidFill>
            </a:endParaRPr>
          </a:p>
        </p:txBody>
      </p:sp>
      <p:sp>
        <p:nvSpPr>
          <p:cNvPr id="2" name="Rectangle : coins arrondis 1">
            <a:extLst>
              <a:ext uri="{FF2B5EF4-FFF2-40B4-BE49-F238E27FC236}">
                <a16:creationId xmlns:a16="http://schemas.microsoft.com/office/drawing/2014/main" id="{940C9634-447F-94BE-A1FC-168884020500}"/>
              </a:ext>
            </a:extLst>
          </p:cNvPr>
          <p:cNvSpPr/>
          <p:nvPr/>
        </p:nvSpPr>
        <p:spPr>
          <a:xfrm>
            <a:off x="2625731" y="3873891"/>
            <a:ext cx="3668488" cy="786514"/>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6) Progression et postes à responsabilités faible</a:t>
            </a:r>
          </a:p>
        </p:txBody>
      </p:sp>
      <p:sp>
        <p:nvSpPr>
          <p:cNvPr id="8" name="Rectangle : coins arrondis 7">
            <a:extLst>
              <a:ext uri="{FF2B5EF4-FFF2-40B4-BE49-F238E27FC236}">
                <a16:creationId xmlns:a16="http://schemas.microsoft.com/office/drawing/2014/main" id="{5385819C-C955-522F-83DB-14666285EA10}"/>
              </a:ext>
            </a:extLst>
          </p:cNvPr>
          <p:cNvSpPr/>
          <p:nvPr/>
        </p:nvSpPr>
        <p:spPr>
          <a:xfrm>
            <a:off x="6477000" y="3873892"/>
            <a:ext cx="3654428" cy="786513"/>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7) Sécurisation culturelle non optimale</a:t>
            </a:r>
          </a:p>
        </p:txBody>
      </p:sp>
      <p:sp>
        <p:nvSpPr>
          <p:cNvPr id="11" name="Rectangle : coins arrondis 10">
            <a:extLst>
              <a:ext uri="{FF2B5EF4-FFF2-40B4-BE49-F238E27FC236}">
                <a16:creationId xmlns:a16="http://schemas.microsoft.com/office/drawing/2014/main" id="{8F9D8392-8B61-78D5-3E1D-40CE233FDA64}"/>
              </a:ext>
            </a:extLst>
          </p:cNvPr>
          <p:cNvSpPr/>
          <p:nvPr/>
        </p:nvSpPr>
        <p:spPr>
          <a:xfrm>
            <a:off x="1152531" y="2948126"/>
            <a:ext cx="4800600" cy="786514"/>
          </a:xfrm>
          <a:prstGeom prst="roundRect">
            <a:avLst>
              <a:gd name="adj" fmla="val 136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3) Exigence d’expérience  irréaliste ou barrière du diplôme</a:t>
            </a:r>
          </a:p>
        </p:txBody>
      </p:sp>
      <p:sp>
        <p:nvSpPr>
          <p:cNvPr id="12" name="Rectangle : coins arrondis 11">
            <a:extLst>
              <a:ext uri="{FF2B5EF4-FFF2-40B4-BE49-F238E27FC236}">
                <a16:creationId xmlns:a16="http://schemas.microsoft.com/office/drawing/2014/main" id="{208FC792-16A1-5A30-297A-67BF2A3BD085}"/>
              </a:ext>
            </a:extLst>
          </p:cNvPr>
          <p:cNvSpPr/>
          <p:nvPr/>
        </p:nvSpPr>
        <p:spPr>
          <a:xfrm>
            <a:off x="1471311" y="1990299"/>
            <a:ext cx="4365708" cy="786514"/>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1) Volonté d’embaucher, oui, mais intégration incomplète</a:t>
            </a:r>
          </a:p>
        </p:txBody>
      </p:sp>
      <p:sp>
        <p:nvSpPr>
          <p:cNvPr id="14" name="Rectangle : coins arrondis 13">
            <a:extLst>
              <a:ext uri="{FF2B5EF4-FFF2-40B4-BE49-F238E27FC236}">
                <a16:creationId xmlns:a16="http://schemas.microsoft.com/office/drawing/2014/main" id="{CE40BB62-ADC2-1ACE-C3E5-5058F06BF98E}"/>
              </a:ext>
            </a:extLst>
          </p:cNvPr>
          <p:cNvSpPr/>
          <p:nvPr/>
        </p:nvSpPr>
        <p:spPr>
          <a:xfrm>
            <a:off x="5953131" y="1987392"/>
            <a:ext cx="4800600" cy="821477"/>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2) Barrière linguistique et communication non optimale</a:t>
            </a:r>
          </a:p>
        </p:txBody>
      </p:sp>
      <p:sp>
        <p:nvSpPr>
          <p:cNvPr id="15" name="Rectangle : coins arrondis 14">
            <a:extLst>
              <a:ext uri="{FF2B5EF4-FFF2-40B4-BE49-F238E27FC236}">
                <a16:creationId xmlns:a16="http://schemas.microsoft.com/office/drawing/2014/main" id="{B199ABD0-0B51-B32F-3897-8ABE540443BC}"/>
              </a:ext>
            </a:extLst>
          </p:cNvPr>
          <p:cNvSpPr/>
          <p:nvPr/>
        </p:nvSpPr>
        <p:spPr>
          <a:xfrm>
            <a:off x="9217028" y="2948124"/>
            <a:ext cx="1793872" cy="786513"/>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5) Milieux rigides</a:t>
            </a:r>
          </a:p>
        </p:txBody>
      </p:sp>
      <p:sp>
        <p:nvSpPr>
          <p:cNvPr id="16" name="Rectangle : coins arrondis 15">
            <a:extLst>
              <a:ext uri="{FF2B5EF4-FFF2-40B4-BE49-F238E27FC236}">
                <a16:creationId xmlns:a16="http://schemas.microsoft.com/office/drawing/2014/main" id="{282AB7BC-A43F-FEFB-91D5-4D15133F4D5A}"/>
              </a:ext>
            </a:extLst>
          </p:cNvPr>
          <p:cNvSpPr/>
          <p:nvPr/>
        </p:nvSpPr>
        <p:spPr>
          <a:xfrm>
            <a:off x="6080128" y="2948125"/>
            <a:ext cx="2898772" cy="786515"/>
          </a:xfrm>
          <a:prstGeom prst="roundRect">
            <a:avLst>
              <a:gd name="adj" fmla="val 12771"/>
            </a:avLst>
          </a:prstGeom>
          <a:solidFill>
            <a:schemeClr val="bg1">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4) Discrimination et stéréotypes</a:t>
            </a:r>
          </a:p>
        </p:txBody>
      </p:sp>
      <p:sp>
        <p:nvSpPr>
          <p:cNvPr id="17" name="Bulle narrative : rectangle 16">
            <a:extLst>
              <a:ext uri="{FF2B5EF4-FFF2-40B4-BE49-F238E27FC236}">
                <a16:creationId xmlns:a16="http://schemas.microsoft.com/office/drawing/2014/main" id="{0B31EF7F-C945-4DA9-49EF-06B0AE68A4B3}"/>
              </a:ext>
            </a:extLst>
          </p:cNvPr>
          <p:cNvSpPr/>
          <p:nvPr/>
        </p:nvSpPr>
        <p:spPr>
          <a:xfrm>
            <a:off x="139700" y="5092700"/>
            <a:ext cx="4569710" cy="1649296"/>
          </a:xfrm>
          <a:prstGeom prst="wedgeRectCallout">
            <a:avLst>
              <a:gd name="adj1" fmla="val 56127"/>
              <a:gd name="adj2" fmla="val 6858"/>
            </a:avLst>
          </a:prstGeom>
          <a:solidFill>
            <a:schemeClr val="accent4">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sz="2200" dirty="0">
                <a:solidFill>
                  <a:schemeClr val="tx1"/>
                </a:solidFill>
              </a:rPr>
              <a:t>« </a:t>
            </a:r>
            <a:r>
              <a:rPr lang="fr-CA" sz="2200" i="1" dirty="0">
                <a:solidFill>
                  <a:schemeClr val="tx1"/>
                </a:solidFill>
              </a:rPr>
              <a:t>Les organisations ne sont pas prêtes pour nous, et ne sont pas toujours prêtes à apprendre qui nous sommes. </a:t>
            </a:r>
            <a:r>
              <a:rPr lang="fr-CA" sz="2200" dirty="0">
                <a:solidFill>
                  <a:schemeClr val="tx1"/>
                </a:solidFill>
              </a:rPr>
              <a:t>» — Jeune Cri, 21 ans</a:t>
            </a:r>
          </a:p>
        </p:txBody>
      </p:sp>
    </p:spTree>
    <p:extLst>
      <p:ext uri="{BB962C8B-B14F-4D97-AF65-F5344CB8AC3E}">
        <p14:creationId xmlns:p14="http://schemas.microsoft.com/office/powerpoint/2010/main" val="22989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8" grpId="0" animBg="1"/>
      <p:bldP spid="11"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6EA2-7B72-9DA7-9012-B4A7CACB89C3}"/>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59FFD3F2-8384-874B-693B-B0494A4DBC9F}"/>
              </a:ext>
            </a:extLst>
          </p:cNvPr>
          <p:cNvSpPr txBox="1"/>
          <p:nvPr/>
        </p:nvSpPr>
        <p:spPr>
          <a:xfrm>
            <a:off x="3122678" y="1149360"/>
            <a:ext cx="6019669" cy="2283702"/>
          </a:xfrm>
          <a:prstGeom prst="wedgeRectCallout">
            <a:avLst>
              <a:gd name="adj1" fmla="val 60392"/>
              <a:gd name="adj2" fmla="val 2996"/>
            </a:avLst>
          </a:prstGeom>
          <a:solidFill>
            <a:schemeClr val="accent4">
              <a:lumMod val="20000"/>
              <a:lumOff val="80000"/>
            </a:schemeClr>
          </a:solidFill>
          <a:ln>
            <a:solidFill>
              <a:schemeClr val="accent4"/>
            </a:solidFill>
          </a:ln>
          <a:effectLst>
            <a:outerShdw blurRad="63500" sx="102000" sy="102000" algn="ctr" rotWithShape="0">
              <a:prstClr val="black">
                <a:alpha val="40000"/>
              </a:prstClr>
            </a:outerShdw>
          </a:effectLst>
        </p:spPr>
        <p:txBody>
          <a:bodyPr wrap="square">
            <a:spAutoFit/>
          </a:bodyPr>
          <a:lstStyle/>
          <a:p>
            <a:pPr lvl="0" algn="ctr">
              <a:lnSpc>
                <a:spcPct val="115000"/>
              </a:lnSpc>
              <a:spcAft>
                <a:spcPts val="800"/>
              </a:spcAft>
              <a:buSzPts val="1000"/>
            </a:pPr>
            <a:r>
              <a:rPr lang="fr-CA" sz="4000" b="1" dirty="0"/>
              <a:t>Si vous aviez à choisir: </a:t>
            </a:r>
          </a:p>
          <a:p>
            <a:pPr lvl="0" algn="ctr">
              <a:lnSpc>
                <a:spcPct val="115000"/>
              </a:lnSpc>
              <a:spcAft>
                <a:spcPts val="800"/>
              </a:spcAft>
              <a:buSzPts val="1000"/>
            </a:pPr>
            <a:r>
              <a:rPr lang="fr-CA" sz="4000" b="1" dirty="0"/>
              <a:t>OÙ DOIT-ON AGIR EN PREMIER ET POURQUOI?</a:t>
            </a:r>
            <a:endParaRPr lang="fr-CA"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530D71-E9E4-74E1-7CBC-B441484F910B}"/>
              </a:ext>
            </a:extLst>
          </p:cNvPr>
          <p:cNvSpPr/>
          <p:nvPr/>
        </p:nvSpPr>
        <p:spPr>
          <a:xfrm>
            <a:off x="0" y="0"/>
            <a:ext cx="12192000" cy="6477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COMMENT PASSER </a:t>
            </a:r>
            <a:r>
              <a:rPr lang="fr-CA" sz="3200" b="1" dirty="0">
                <a:solidFill>
                  <a:schemeClr val="accent4"/>
                </a:solidFill>
                <a:effectLst>
                  <a:outerShdw blurRad="38100" dist="38100" dir="2700000" algn="tl">
                    <a:srgbClr val="000000">
                      <a:alpha val="43137"/>
                    </a:srgbClr>
                  </a:outerShdw>
                </a:effectLst>
              </a:rPr>
              <a:t>DU CONSTAT AU CHOIX</a:t>
            </a:r>
            <a:r>
              <a:rPr lang="fr-CA" sz="3200" b="1" dirty="0">
                <a:solidFill>
                  <a:sysClr val="windowText" lastClr="000000"/>
                </a:solidFill>
              </a:rPr>
              <a:t>?</a:t>
            </a:r>
          </a:p>
        </p:txBody>
      </p:sp>
      <p:sp>
        <p:nvSpPr>
          <p:cNvPr id="3" name="ZoneTexte 2">
            <a:extLst>
              <a:ext uri="{FF2B5EF4-FFF2-40B4-BE49-F238E27FC236}">
                <a16:creationId xmlns:a16="http://schemas.microsoft.com/office/drawing/2014/main" id="{C998ED50-DE75-0E34-5749-3B2EDE45F67A}"/>
              </a:ext>
            </a:extLst>
          </p:cNvPr>
          <p:cNvSpPr txBox="1"/>
          <p:nvPr/>
        </p:nvSpPr>
        <p:spPr>
          <a:xfrm>
            <a:off x="-380868" y="3934723"/>
            <a:ext cx="6019669" cy="1815882"/>
          </a:xfrm>
          <a:prstGeom prst="rect">
            <a:avLst/>
          </a:prstGeom>
          <a:noFill/>
        </p:spPr>
        <p:txBody>
          <a:bodyPr wrap="square">
            <a:spAutoFit/>
          </a:bodyPr>
          <a:lstStyle/>
          <a:p>
            <a:pPr lvl="0" algn="r"/>
            <a:r>
              <a:rPr lang="fr-CA" sz="2800" dirty="0"/>
              <a:t>Sur le financement?</a:t>
            </a:r>
          </a:p>
          <a:p>
            <a:pPr lvl="0" algn="r"/>
            <a:r>
              <a:rPr lang="fr-CA" sz="2800" dirty="0"/>
              <a:t>Sur les mécanismes de soutien?</a:t>
            </a:r>
          </a:p>
          <a:p>
            <a:pPr lvl="0" algn="r"/>
            <a:r>
              <a:rPr lang="fr-CA" sz="2800" dirty="0"/>
              <a:t>Sur la culture et le territoire?</a:t>
            </a:r>
          </a:p>
          <a:p>
            <a:pPr lvl="0" algn="r"/>
            <a:r>
              <a:rPr lang="fr-CA" sz="2800" dirty="0"/>
              <a:t>Sur le pouvoir d’agir des jeunes?</a:t>
            </a:r>
          </a:p>
        </p:txBody>
      </p:sp>
      <p:sp>
        <p:nvSpPr>
          <p:cNvPr id="4" name="ZoneTexte 3">
            <a:extLst>
              <a:ext uri="{FF2B5EF4-FFF2-40B4-BE49-F238E27FC236}">
                <a16:creationId xmlns:a16="http://schemas.microsoft.com/office/drawing/2014/main" id="{C2B34B89-EE0E-767F-6CA4-8D3513AF76C5}"/>
              </a:ext>
            </a:extLst>
          </p:cNvPr>
          <p:cNvSpPr txBox="1"/>
          <p:nvPr/>
        </p:nvSpPr>
        <p:spPr>
          <a:xfrm>
            <a:off x="6654800" y="3934723"/>
            <a:ext cx="6019669" cy="1815882"/>
          </a:xfrm>
          <a:prstGeom prst="rect">
            <a:avLst/>
          </a:prstGeom>
          <a:noFill/>
        </p:spPr>
        <p:txBody>
          <a:bodyPr wrap="square">
            <a:spAutoFit/>
          </a:bodyPr>
          <a:lstStyle/>
          <a:p>
            <a:pPr lvl="0"/>
            <a:r>
              <a:rPr lang="fr-CA" sz="2800" dirty="0"/>
              <a:t>Sur les conditions de vie?</a:t>
            </a:r>
          </a:p>
          <a:p>
            <a:pPr lvl="0"/>
            <a:r>
              <a:rPr lang="fr-CA" sz="2800" dirty="0"/>
              <a:t>Sur l’identité?</a:t>
            </a:r>
          </a:p>
          <a:p>
            <a:pPr lvl="0"/>
            <a:r>
              <a:rPr lang="fr-CA" sz="2800" dirty="0"/>
              <a:t>Sur la transition études-emploi?</a:t>
            </a:r>
          </a:p>
          <a:p>
            <a:pPr lvl="0"/>
            <a:r>
              <a:rPr lang="fr-CA" sz="2800" dirty="0"/>
              <a:t>Sur les milieux de travail?</a:t>
            </a:r>
          </a:p>
        </p:txBody>
      </p:sp>
      <p:sp>
        <p:nvSpPr>
          <p:cNvPr id="7" name="ZoneTexte 6">
            <a:extLst>
              <a:ext uri="{FF2B5EF4-FFF2-40B4-BE49-F238E27FC236}">
                <a16:creationId xmlns:a16="http://schemas.microsoft.com/office/drawing/2014/main" id="{BD53061D-C2A1-DE62-B0C9-F1731AAB61F9}"/>
              </a:ext>
            </a:extLst>
          </p:cNvPr>
          <p:cNvSpPr txBox="1"/>
          <p:nvPr/>
        </p:nvSpPr>
        <p:spPr>
          <a:xfrm>
            <a:off x="2665413" y="5960142"/>
            <a:ext cx="6934200" cy="523220"/>
          </a:xfrm>
          <a:prstGeom prst="rect">
            <a:avLst/>
          </a:prstGeom>
          <a:noFill/>
        </p:spPr>
        <p:txBody>
          <a:bodyPr wrap="square">
            <a:spAutoFit/>
          </a:bodyPr>
          <a:lstStyle/>
          <a:p>
            <a:pPr lvl="0" algn="ctr"/>
            <a:r>
              <a:rPr lang="fr-CA" sz="2800" dirty="0"/>
              <a:t>En communauté ou hors communauté? </a:t>
            </a:r>
          </a:p>
        </p:txBody>
      </p:sp>
    </p:spTree>
    <p:extLst>
      <p:ext uri="{BB962C8B-B14F-4D97-AF65-F5344CB8AC3E}">
        <p14:creationId xmlns:p14="http://schemas.microsoft.com/office/powerpoint/2010/main" val="1859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2BE5-B89F-DFBB-5E5C-0943D9BB73B3}"/>
            </a:ext>
          </a:extLst>
        </p:cNvPr>
        <p:cNvGrpSpPr/>
        <p:nvPr/>
      </p:nvGrpSpPr>
      <p:grpSpPr>
        <a:xfrm>
          <a:off x="0" y="0"/>
          <a:ext cx="0" cy="0"/>
          <a:chOff x="0" y="0"/>
          <a:chExt cx="0" cy="0"/>
        </a:xfrm>
      </p:grpSpPr>
      <p:pic>
        <p:nvPicPr>
          <p:cNvPr id="1026" name="Picture 2" descr="Alex Janvier au musée Glenbow - Tourisme Alberta">
            <a:extLst>
              <a:ext uri="{FF2B5EF4-FFF2-40B4-BE49-F238E27FC236}">
                <a16:creationId xmlns:a16="http://schemas.microsoft.com/office/drawing/2014/main" id="{35117C9D-8610-C0F0-91FF-D6644C2F0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74" b="398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ACE190F-30B6-3B1A-FAE2-3EBFCA7D7D21}"/>
              </a:ext>
            </a:extLst>
          </p:cNvPr>
          <p:cNvSpPr/>
          <p:nvPr/>
        </p:nvSpPr>
        <p:spPr>
          <a:xfrm>
            <a:off x="1580502" y="637617"/>
            <a:ext cx="9104021" cy="2257984"/>
          </a:xfrm>
          <a:prstGeom prst="rect">
            <a:avLst/>
          </a:prstGeom>
          <a:solidFill>
            <a:srgbClr val="FFFFFF">
              <a:alpha val="74902"/>
            </a:srgbClr>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6000" b="1" dirty="0">
                <a:solidFill>
                  <a:sysClr val="windowText" lastClr="000000"/>
                </a:solidFill>
              </a:rPr>
              <a:t>DES PRIORITÉS POLITIQUES DE SORTIE</a:t>
            </a:r>
            <a:endParaRPr lang="fr-CA" sz="4000" b="1" dirty="0">
              <a:solidFill>
                <a:sysClr val="windowText" lastClr="000000"/>
              </a:solidFill>
            </a:endParaRPr>
          </a:p>
        </p:txBody>
      </p:sp>
      <p:sp>
        <p:nvSpPr>
          <p:cNvPr id="11" name="Rectangle 10">
            <a:extLst>
              <a:ext uri="{FF2B5EF4-FFF2-40B4-BE49-F238E27FC236}">
                <a16:creationId xmlns:a16="http://schemas.microsoft.com/office/drawing/2014/main" id="{7EA3F13F-45B0-08E0-2C53-D6076EFB1E84}"/>
              </a:ext>
            </a:extLst>
          </p:cNvPr>
          <p:cNvSpPr/>
          <p:nvPr/>
        </p:nvSpPr>
        <p:spPr>
          <a:xfrm rot="5400000">
            <a:off x="9501841" y="3189299"/>
            <a:ext cx="4900917" cy="479401"/>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Alex Janvier, </a:t>
            </a:r>
            <a:r>
              <a:rPr lang="fr-FR" sz="1200" i="1" dirty="0">
                <a:solidFill>
                  <a:schemeClr val="bg1"/>
                </a:solidFill>
              </a:rPr>
              <a:t>Sans titre</a:t>
            </a:r>
            <a:r>
              <a:rPr lang="fr-FR" sz="1200" dirty="0">
                <a:solidFill>
                  <a:schemeClr val="bg1"/>
                </a:solidFill>
              </a:rPr>
              <a:t>, 1979, acrylique sur toile, 110 x 243,7 cm. Musée des beaux-arts du Canada, Ottawa. © Alex Janvier. Photo : MBAC</a:t>
            </a:r>
            <a:endParaRPr lang="fr-CA" sz="1200" dirty="0">
              <a:solidFill>
                <a:schemeClr val="bg1"/>
              </a:solidFill>
            </a:endParaRPr>
          </a:p>
        </p:txBody>
      </p:sp>
    </p:spTree>
    <p:extLst>
      <p:ext uri="{BB962C8B-B14F-4D97-AF65-F5344CB8AC3E}">
        <p14:creationId xmlns:p14="http://schemas.microsoft.com/office/powerpoint/2010/main" val="355855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061CF-C9ED-8D98-4488-857E68FBDF3E}"/>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DF448B9E-95C0-1ACA-331A-C1E219DA06BF}"/>
              </a:ext>
            </a:extLst>
          </p:cNvPr>
          <p:cNvSpPr txBox="1"/>
          <p:nvPr/>
        </p:nvSpPr>
        <p:spPr>
          <a:xfrm>
            <a:off x="3122678" y="924466"/>
            <a:ext cx="6019669" cy="765338"/>
          </a:xfrm>
          <a:prstGeom prst="rect">
            <a:avLst/>
          </a:prstGeom>
          <a:noFill/>
        </p:spPr>
        <p:txBody>
          <a:bodyPr wrap="square">
            <a:spAutoFit/>
          </a:bodyPr>
          <a:lstStyle/>
          <a:p>
            <a:pPr lvl="0" algn="ctr">
              <a:lnSpc>
                <a:spcPct val="115000"/>
              </a:lnSpc>
              <a:spcAft>
                <a:spcPts val="800"/>
              </a:spcAft>
              <a:buSzPts val="1000"/>
            </a:pPr>
            <a:r>
              <a:rPr lang="fr-CA" sz="4000" b="1" dirty="0"/>
              <a:t>CHOISIR DES </a:t>
            </a:r>
            <a:r>
              <a:rPr lang="fr-CA" sz="4000" b="1" dirty="0">
                <a:solidFill>
                  <a:srgbClr val="A60202"/>
                </a:solidFill>
                <a:effectLst>
                  <a:outerShdw blurRad="38100" dist="38100" dir="2700000" algn="tl">
                    <a:srgbClr val="000000">
                      <a:alpha val="43137"/>
                    </a:srgbClr>
                  </a:outerShdw>
                </a:effectLst>
              </a:rPr>
              <a:t>PRIORITÉS</a:t>
            </a:r>
            <a:endParaRPr lang="fr-CA" sz="4800" kern="100" dirty="0">
              <a:solidFill>
                <a:srgbClr val="A60202"/>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205E0CF-81F2-DE6E-E5B8-0165C5211CC7}"/>
              </a:ext>
            </a:extLst>
          </p:cNvPr>
          <p:cNvSpPr/>
          <p:nvPr/>
        </p:nvSpPr>
        <p:spPr>
          <a:xfrm>
            <a:off x="0" y="0"/>
            <a:ext cx="12192000" cy="6477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ACTIVITÉ CENTRALE</a:t>
            </a:r>
          </a:p>
        </p:txBody>
      </p:sp>
      <p:sp>
        <p:nvSpPr>
          <p:cNvPr id="4" name="ZoneTexte 3">
            <a:extLst>
              <a:ext uri="{FF2B5EF4-FFF2-40B4-BE49-F238E27FC236}">
                <a16:creationId xmlns:a16="http://schemas.microsoft.com/office/drawing/2014/main" id="{90A26FD4-29B7-7D77-92E4-8BE6FD1DBCCB}"/>
              </a:ext>
            </a:extLst>
          </p:cNvPr>
          <p:cNvSpPr txBox="1"/>
          <p:nvPr/>
        </p:nvSpPr>
        <p:spPr>
          <a:xfrm>
            <a:off x="1961389" y="1978089"/>
            <a:ext cx="8342246" cy="954107"/>
          </a:xfrm>
          <a:prstGeom prst="rect">
            <a:avLst/>
          </a:prstGeom>
          <a:noFill/>
        </p:spPr>
        <p:txBody>
          <a:bodyPr wrap="square">
            <a:spAutoFit/>
          </a:bodyPr>
          <a:lstStyle/>
          <a:p>
            <a:pPr lvl="0" algn="ctr"/>
            <a:r>
              <a:rPr lang="fr-CA" sz="2800" dirty="0"/>
              <a:t>Parmi les six options proposées, choisir </a:t>
            </a:r>
            <a:r>
              <a:rPr lang="fr-CA" sz="2800" b="1" dirty="0"/>
              <a:t>3 priorités </a:t>
            </a:r>
            <a:r>
              <a:rPr lang="fr-CA" sz="2800" dirty="0"/>
              <a:t>majeures, dont </a:t>
            </a:r>
            <a:r>
              <a:rPr lang="fr-CA" sz="2800" b="1" dirty="0"/>
              <a:t>1 non négociable</a:t>
            </a:r>
          </a:p>
        </p:txBody>
      </p:sp>
      <p:sp>
        <p:nvSpPr>
          <p:cNvPr id="14" name="ZoneTexte 13">
            <a:extLst>
              <a:ext uri="{FF2B5EF4-FFF2-40B4-BE49-F238E27FC236}">
                <a16:creationId xmlns:a16="http://schemas.microsoft.com/office/drawing/2014/main" id="{4DB6CAC0-7AF4-6C3F-4F8A-C7585D2BB3F2}"/>
              </a:ext>
            </a:extLst>
          </p:cNvPr>
          <p:cNvSpPr txBox="1"/>
          <p:nvPr/>
        </p:nvSpPr>
        <p:spPr>
          <a:xfrm>
            <a:off x="2249488" y="3429000"/>
            <a:ext cx="7766050" cy="523220"/>
          </a:xfrm>
          <a:prstGeom prst="rect">
            <a:avLst/>
          </a:prstGeom>
          <a:noFill/>
        </p:spPr>
        <p:txBody>
          <a:bodyPr wrap="square">
            <a:spAutoFit/>
          </a:bodyPr>
          <a:lstStyle/>
          <a:p>
            <a:pPr lvl="0" algn="ctr"/>
            <a:r>
              <a:rPr lang="fr-CA" sz="2800" dirty="0"/>
              <a:t>Pour chaque priorité, formuler:</a:t>
            </a:r>
            <a:endParaRPr lang="fr-CA" sz="2800" b="1" dirty="0"/>
          </a:p>
        </p:txBody>
      </p:sp>
      <p:sp>
        <p:nvSpPr>
          <p:cNvPr id="16" name="ZoneTexte 15">
            <a:extLst>
              <a:ext uri="{FF2B5EF4-FFF2-40B4-BE49-F238E27FC236}">
                <a16:creationId xmlns:a16="http://schemas.microsoft.com/office/drawing/2014/main" id="{40FED455-0A55-B7E1-CF76-32E85C9FFD75}"/>
              </a:ext>
            </a:extLst>
          </p:cNvPr>
          <p:cNvSpPr txBox="1"/>
          <p:nvPr/>
        </p:nvSpPr>
        <p:spPr>
          <a:xfrm>
            <a:off x="2249488" y="4262585"/>
            <a:ext cx="7766050" cy="2246769"/>
          </a:xfrm>
          <a:prstGeom prst="rect">
            <a:avLst/>
          </a:prstGeom>
          <a:noFill/>
        </p:spPr>
        <p:txBody>
          <a:bodyPr wrap="square">
            <a:spAutoFit/>
          </a:bodyPr>
          <a:lstStyle/>
          <a:p>
            <a:pPr marL="1435100" lvl="0" indent="-514350">
              <a:buAutoNum type="arabicParenR"/>
            </a:pPr>
            <a:r>
              <a:rPr lang="fr-CA" sz="2800" b="1" dirty="0"/>
              <a:t>Le problème (quelques mots)</a:t>
            </a:r>
          </a:p>
          <a:p>
            <a:pPr marL="1435100" lvl="0" indent="-514350">
              <a:buAutoNum type="arabicParenR"/>
            </a:pPr>
            <a:r>
              <a:rPr lang="fr-CA" sz="2800" b="1" dirty="0"/>
              <a:t>Ce qu’un gouvernement devrait faire pour changer / améliorer la situation</a:t>
            </a:r>
          </a:p>
          <a:p>
            <a:pPr marL="1435100" lvl="0" indent="-514350">
              <a:buAutoNum type="arabicParenR"/>
            </a:pPr>
            <a:r>
              <a:rPr lang="fr-CA" sz="2800" b="1" dirty="0"/>
              <a:t>Pourquoi c’est prioritaire pour les jeunes des Premiers Peuples</a:t>
            </a:r>
          </a:p>
        </p:txBody>
      </p:sp>
    </p:spTree>
    <p:extLst>
      <p:ext uri="{BB962C8B-B14F-4D97-AF65-F5344CB8AC3E}">
        <p14:creationId xmlns:p14="http://schemas.microsoft.com/office/powerpoint/2010/main" val="86781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B2CF1-30BC-7120-8BA0-C49F480044A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DE076B5-86C7-E399-742D-82F9CF87A0F2}"/>
              </a:ext>
            </a:extLst>
          </p:cNvPr>
          <p:cNvSpPr/>
          <p:nvPr/>
        </p:nvSpPr>
        <p:spPr>
          <a:xfrm>
            <a:off x="0" y="0"/>
            <a:ext cx="12192000" cy="6477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ACTIVITÉ CENTRALE</a:t>
            </a:r>
          </a:p>
        </p:txBody>
      </p:sp>
      <p:sp>
        <p:nvSpPr>
          <p:cNvPr id="24" name="ZoneTexte 23">
            <a:extLst>
              <a:ext uri="{FF2B5EF4-FFF2-40B4-BE49-F238E27FC236}">
                <a16:creationId xmlns:a16="http://schemas.microsoft.com/office/drawing/2014/main" id="{80B5CD37-6F53-AF8B-3844-FB4A945D8A30}"/>
              </a:ext>
            </a:extLst>
          </p:cNvPr>
          <p:cNvSpPr txBox="1"/>
          <p:nvPr/>
        </p:nvSpPr>
        <p:spPr>
          <a:xfrm>
            <a:off x="0" y="636353"/>
            <a:ext cx="12192000" cy="563424"/>
          </a:xfrm>
          <a:prstGeom prst="rect">
            <a:avLst/>
          </a:prstGeom>
          <a:solidFill>
            <a:schemeClr val="accent1"/>
          </a:solidFill>
        </p:spPr>
        <p:txBody>
          <a:bodyPr wrap="square">
            <a:spAutoFit/>
          </a:bodyPr>
          <a:lstStyle/>
          <a:p>
            <a:pPr lvl="0" algn="ctr">
              <a:lnSpc>
                <a:spcPct val="115000"/>
              </a:lnSpc>
              <a:spcAft>
                <a:spcPts val="800"/>
              </a:spcAft>
              <a:buSzPts val="1000"/>
            </a:pPr>
            <a:r>
              <a:rPr lang="fr-CA" sz="2800" b="1" dirty="0">
                <a:solidFill>
                  <a:schemeClr val="bg1"/>
                </a:solidFill>
              </a:rPr>
              <a:t>ÉTABLIR LES PRIORITÉS: EN ÉQUIPE / PAR TABLE</a:t>
            </a:r>
            <a:endParaRPr lang="fr-CA"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7" name="Tableau 26">
            <a:extLst>
              <a:ext uri="{FF2B5EF4-FFF2-40B4-BE49-F238E27FC236}">
                <a16:creationId xmlns:a16="http://schemas.microsoft.com/office/drawing/2014/main" id="{DE4C07E1-41E4-0E22-4E37-FF813B0D9352}"/>
              </a:ext>
            </a:extLst>
          </p:cNvPr>
          <p:cNvGraphicFramePr>
            <a:graphicFrameLocks noGrp="1"/>
          </p:cNvGraphicFramePr>
          <p:nvPr>
            <p:extLst>
              <p:ext uri="{D42A27DB-BD31-4B8C-83A1-F6EECF244321}">
                <p14:modId xmlns:p14="http://schemas.microsoft.com/office/powerpoint/2010/main" val="1767563036"/>
              </p:ext>
            </p:extLst>
          </p:nvPr>
        </p:nvGraphicFramePr>
        <p:xfrm>
          <a:off x="333828" y="1371139"/>
          <a:ext cx="11582400" cy="5310394"/>
        </p:xfrm>
        <a:graphic>
          <a:graphicData uri="http://schemas.openxmlformats.org/drawingml/2006/table">
            <a:tbl>
              <a:tblPr firstRow="1" bandRow="1">
                <a:tableStyleId>{9D7B26C5-4107-4FEC-AEDC-1716B250A1EF}</a:tableStyleId>
              </a:tblPr>
              <a:tblGrid>
                <a:gridCol w="571500">
                  <a:extLst>
                    <a:ext uri="{9D8B030D-6E8A-4147-A177-3AD203B41FA5}">
                      <a16:colId xmlns:a16="http://schemas.microsoft.com/office/drawing/2014/main" val="1669919368"/>
                    </a:ext>
                  </a:extLst>
                </a:gridCol>
                <a:gridCol w="6039530">
                  <a:extLst>
                    <a:ext uri="{9D8B030D-6E8A-4147-A177-3AD203B41FA5}">
                      <a16:colId xmlns:a16="http://schemas.microsoft.com/office/drawing/2014/main" val="2786117977"/>
                    </a:ext>
                  </a:extLst>
                </a:gridCol>
                <a:gridCol w="4971370">
                  <a:extLst>
                    <a:ext uri="{9D8B030D-6E8A-4147-A177-3AD203B41FA5}">
                      <a16:colId xmlns:a16="http://schemas.microsoft.com/office/drawing/2014/main" val="3696119592"/>
                    </a:ext>
                  </a:extLst>
                </a:gridCol>
              </a:tblGrid>
              <a:tr h="643517">
                <a:tc>
                  <a:txBody>
                    <a:bodyPr/>
                    <a:lstStyle/>
                    <a:p>
                      <a:pPr algn="ctr"/>
                      <a:r>
                        <a:rPr lang="fr-CA" sz="3600" b="1" dirty="0">
                          <a:solidFill>
                            <a:schemeClr val="accent1"/>
                          </a:solidFill>
                        </a:rPr>
                        <a:t>A</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800" b="0" dirty="0"/>
                        <a:t>Renforcer les conditions vers l’emploi </a:t>
                      </a:r>
                      <a:endParaRPr lang="fr-CA" sz="28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000" b="0" dirty="0"/>
                        <a:t>Identité, réappropriation culturelle</a:t>
                      </a:r>
                      <a:r>
                        <a:rPr lang="fr-CA" sz="2000" b="0"/>
                        <a:t>, soutien psychosocial, etc</a:t>
                      </a:r>
                      <a:r>
                        <a:rPr lang="fr-CA" sz="2000" b="0" dirty="0"/>
                        <a:t>.</a:t>
                      </a:r>
                      <a:endParaRPr lang="fr-CA" sz="20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32496"/>
                  </a:ext>
                </a:extLst>
              </a:tr>
              <a:tr h="643517">
                <a:tc>
                  <a:txBody>
                    <a:bodyPr/>
                    <a:lstStyle/>
                    <a:p>
                      <a:pPr algn="ctr"/>
                      <a:r>
                        <a:rPr lang="fr-CA" sz="3600" b="1" dirty="0">
                          <a:solidFill>
                            <a:schemeClr val="accent1"/>
                          </a:solidFill>
                        </a:rPr>
                        <a:t>B</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800" dirty="0"/>
                        <a:t>Sécuriser les conditions de base </a:t>
                      </a:r>
                      <a:endParaRPr lang="fr-CA" sz="28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000" dirty="0"/>
                        <a:t>Logement, santé, transport, etc.</a:t>
                      </a:r>
                      <a:endParaRPr lang="fr-CA" sz="20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357130"/>
                  </a:ext>
                </a:extLst>
              </a:tr>
              <a:tr h="643517">
                <a:tc>
                  <a:txBody>
                    <a:bodyPr/>
                    <a:lstStyle/>
                    <a:p>
                      <a:pPr algn="ctr"/>
                      <a:r>
                        <a:rPr lang="fr-CA" sz="3600" b="1" dirty="0">
                          <a:solidFill>
                            <a:schemeClr val="accent1"/>
                          </a:solidFill>
                        </a:rPr>
                        <a:t>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800" dirty="0"/>
                        <a:t>Transformer les pratiques des employeurs </a:t>
                      </a:r>
                      <a:endParaRPr lang="fr-CA" sz="28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000" dirty="0"/>
                        <a:t>Reconnaissance des acquis expérientiel, </a:t>
                      </a:r>
                      <a:r>
                        <a:rPr lang="fr-CA" sz="2000"/>
                        <a:t>processus  de recrutement, d’accueil </a:t>
                      </a:r>
                      <a:r>
                        <a:rPr lang="fr-CA" sz="2000" dirty="0"/>
                        <a:t>et d’intégration, </a:t>
                      </a:r>
                      <a:r>
                        <a:rPr lang="fr-CA" sz="2000"/>
                        <a:t>soutien, mentorat, partenariats, etc</a:t>
                      </a:r>
                      <a:r>
                        <a:rPr lang="fr-CA" sz="2000" dirty="0"/>
                        <a:t>.</a:t>
                      </a:r>
                      <a:endParaRPr lang="fr-CA" sz="20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522387"/>
                  </a:ext>
                </a:extLst>
              </a:tr>
              <a:tr h="643517">
                <a:tc>
                  <a:txBody>
                    <a:bodyPr/>
                    <a:lstStyle/>
                    <a:p>
                      <a:pPr algn="ctr"/>
                      <a:r>
                        <a:rPr lang="fr-CA" sz="3600" b="1" dirty="0">
                          <a:solidFill>
                            <a:schemeClr val="accent1"/>
                          </a:solidFill>
                        </a:rPr>
                        <a:t>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800" dirty="0"/>
                        <a:t>Transformer le financement des services et de l’accompagnement</a:t>
                      </a:r>
                      <a:endParaRPr lang="fr-CA" sz="28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000" dirty="0"/>
                        <a:t>Financement durable/récurrent, organismes de soutien, besoins administratifs, conditions préalables, etc.</a:t>
                      </a:r>
                      <a:endParaRPr lang="fr-CA" sz="20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52280"/>
                  </a:ext>
                </a:extLst>
              </a:tr>
              <a:tr h="643517">
                <a:tc>
                  <a:txBody>
                    <a:bodyPr/>
                    <a:lstStyle/>
                    <a:p>
                      <a:pPr algn="ctr"/>
                      <a:r>
                        <a:rPr lang="fr-CA" sz="3600" b="1" dirty="0">
                          <a:solidFill>
                            <a:schemeClr val="accent1"/>
                          </a:solidFill>
                        </a:rPr>
                        <a:t>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800" dirty="0"/>
                        <a:t>Créer des milieux culturellement sécurisant </a:t>
                      </a:r>
                      <a:endParaRPr lang="fr-CA" sz="28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2000" dirty="0"/>
                        <a:t>Agent de liaison, pairs de confiance, inclusion de repères culturels, sentiment d’appartenance, inclusion de savoirs, etc.</a:t>
                      </a:r>
                      <a:endParaRPr lang="fr-CA" sz="20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982553"/>
                  </a:ext>
                </a:extLst>
              </a:tr>
              <a:tr h="643517">
                <a:tc>
                  <a:txBody>
                    <a:bodyPr/>
                    <a:lstStyle/>
                    <a:p>
                      <a:pPr algn="ctr"/>
                      <a:r>
                        <a:rPr lang="fr-CA" sz="3600" b="1" dirty="0">
                          <a:solidFill>
                            <a:schemeClr val="accent1"/>
                          </a:solidFill>
                        </a:rPr>
                        <a:t>F</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fr-CA" sz="2800" dirty="0"/>
                        <a:t>Autres (votre choix)</a:t>
                      </a:r>
                      <a:endParaRPr lang="fr-CA" sz="20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sz="2400" b="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812137"/>
                  </a:ext>
                </a:extLst>
              </a:tr>
            </a:tbl>
          </a:graphicData>
        </a:graphic>
      </p:graphicFrame>
    </p:spTree>
    <p:extLst>
      <p:ext uri="{BB962C8B-B14F-4D97-AF65-F5344CB8AC3E}">
        <p14:creationId xmlns:p14="http://schemas.microsoft.com/office/powerpoint/2010/main" val="338141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4215-7FED-142C-6606-AFA9668A159F}"/>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EB244FE-2BDA-F345-3BDA-66489A9F17C1}"/>
              </a:ext>
            </a:extLst>
          </p:cNvPr>
          <p:cNvSpPr txBox="1"/>
          <p:nvPr/>
        </p:nvSpPr>
        <p:spPr>
          <a:xfrm>
            <a:off x="3135377" y="1003707"/>
            <a:ext cx="6019669" cy="765338"/>
          </a:xfrm>
          <a:prstGeom prst="rect">
            <a:avLst/>
          </a:prstGeom>
          <a:noFill/>
        </p:spPr>
        <p:txBody>
          <a:bodyPr wrap="square">
            <a:spAutoFit/>
          </a:bodyPr>
          <a:lstStyle/>
          <a:p>
            <a:pPr lvl="0" algn="ctr">
              <a:lnSpc>
                <a:spcPct val="115000"/>
              </a:lnSpc>
              <a:spcAft>
                <a:spcPts val="800"/>
              </a:spcAft>
              <a:buSzPts val="1000"/>
            </a:pPr>
            <a:r>
              <a:rPr lang="fr-CA" sz="4000" b="1" dirty="0"/>
              <a:t>LES PRIORITÉS: </a:t>
            </a:r>
            <a:r>
              <a:rPr lang="fr-CA" sz="4000" b="1" dirty="0">
                <a:solidFill>
                  <a:srgbClr val="3065B7"/>
                </a:solidFill>
              </a:rPr>
              <a:t>RETOUR</a:t>
            </a:r>
            <a:endParaRPr lang="fr-CA" sz="4800" kern="100" dirty="0">
              <a:solidFill>
                <a:srgbClr val="3065B7"/>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9213F0E-90A3-0EED-6E52-548380B56726}"/>
              </a:ext>
            </a:extLst>
          </p:cNvPr>
          <p:cNvSpPr/>
          <p:nvPr/>
        </p:nvSpPr>
        <p:spPr>
          <a:xfrm>
            <a:off x="0" y="0"/>
            <a:ext cx="12192000" cy="6477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ACTIVITÉ CENTRALE</a:t>
            </a:r>
          </a:p>
        </p:txBody>
      </p:sp>
      <p:sp>
        <p:nvSpPr>
          <p:cNvPr id="4" name="ZoneTexte 3">
            <a:extLst>
              <a:ext uri="{FF2B5EF4-FFF2-40B4-BE49-F238E27FC236}">
                <a16:creationId xmlns:a16="http://schemas.microsoft.com/office/drawing/2014/main" id="{7326B105-A881-FE43-3B3A-FD167D313ABD}"/>
              </a:ext>
            </a:extLst>
          </p:cNvPr>
          <p:cNvSpPr txBox="1"/>
          <p:nvPr/>
        </p:nvSpPr>
        <p:spPr>
          <a:xfrm>
            <a:off x="2440814" y="2890391"/>
            <a:ext cx="7383398" cy="1077218"/>
          </a:xfrm>
          <a:prstGeom prst="rect">
            <a:avLst/>
          </a:prstGeom>
          <a:noFill/>
        </p:spPr>
        <p:txBody>
          <a:bodyPr wrap="square">
            <a:spAutoFit/>
          </a:bodyPr>
          <a:lstStyle/>
          <a:p>
            <a:pPr lvl="0" algn="ctr"/>
            <a:r>
              <a:rPr lang="fr-CA" sz="3200" b="1" dirty="0"/>
              <a:t>PRIORITÉ NON NÉGOCIABLE: </a:t>
            </a:r>
          </a:p>
          <a:p>
            <a:pPr lvl="0" algn="ctr"/>
            <a:r>
              <a:rPr lang="fr-CA" sz="3200" dirty="0"/>
              <a:t>MENTIMETER </a:t>
            </a:r>
            <a:r>
              <a:rPr lang="fr-CA" sz="3200" b="1" dirty="0">
                <a:solidFill>
                  <a:srgbClr val="3065B7"/>
                </a:solidFill>
              </a:rPr>
              <a:t>8500 1683</a:t>
            </a:r>
          </a:p>
        </p:txBody>
      </p:sp>
      <p:sp>
        <p:nvSpPr>
          <p:cNvPr id="3" name="ZoneTexte 2">
            <a:extLst>
              <a:ext uri="{FF2B5EF4-FFF2-40B4-BE49-F238E27FC236}">
                <a16:creationId xmlns:a16="http://schemas.microsoft.com/office/drawing/2014/main" id="{8CE70CA2-CA96-7F9B-3D9F-151B94F3DA36}"/>
              </a:ext>
            </a:extLst>
          </p:cNvPr>
          <p:cNvSpPr txBox="1"/>
          <p:nvPr/>
        </p:nvSpPr>
        <p:spPr>
          <a:xfrm>
            <a:off x="3301619" y="4517100"/>
            <a:ext cx="5687187" cy="1569660"/>
          </a:xfrm>
          <a:prstGeom prst="rect">
            <a:avLst/>
          </a:prstGeom>
          <a:noFill/>
        </p:spPr>
        <p:txBody>
          <a:bodyPr wrap="square">
            <a:spAutoFit/>
          </a:bodyPr>
          <a:lstStyle/>
          <a:p>
            <a:pPr lvl="0" algn="ctr"/>
            <a:r>
              <a:rPr lang="fr-CA" sz="3200" b="1" dirty="0"/>
              <a:t>AUTRES PRIORITÉS: </a:t>
            </a:r>
          </a:p>
          <a:p>
            <a:pPr lvl="0" algn="ctr"/>
            <a:r>
              <a:rPr lang="fr-CA" sz="3200" dirty="0"/>
              <a:t>Nommer une des priorités et expliquer son point de vue.</a:t>
            </a:r>
            <a:endParaRPr lang="fr-CA" sz="3200" b="1" dirty="0"/>
          </a:p>
        </p:txBody>
      </p:sp>
    </p:spTree>
    <p:extLst>
      <p:ext uri="{BB962C8B-B14F-4D97-AF65-F5344CB8AC3E}">
        <p14:creationId xmlns:p14="http://schemas.microsoft.com/office/powerpoint/2010/main" val="12487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616F-FCF1-C099-0C37-F09956900BE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CA6EAD4-7959-9315-1E49-1DF42D191F5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5A185017-6D5F-8095-282C-9D7EFCC75019}"/>
              </a:ext>
            </a:extLst>
          </p:cNvPr>
          <p:cNvSpPr/>
          <p:nvPr/>
        </p:nvSpPr>
        <p:spPr>
          <a:xfrm>
            <a:off x="2882980" y="1990724"/>
            <a:ext cx="6549866" cy="2901951"/>
          </a:xfrm>
          <a:prstGeom prst="rect">
            <a:avLst/>
          </a:prstGeom>
          <a:solidFill>
            <a:srgbClr val="FFFFFF">
              <a:alpha val="74902"/>
            </a:srgbClr>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lgn="ctr">
              <a:spcAft>
                <a:spcPts val="600"/>
              </a:spcAft>
            </a:pPr>
            <a:r>
              <a:rPr lang="fr-CA" sz="6000" b="1" dirty="0">
                <a:solidFill>
                  <a:sysClr val="windowText" lastClr="000000"/>
                </a:solidFill>
              </a:rPr>
              <a:t>CONCLUSION: DES DEMANDES POLITIQUES</a:t>
            </a:r>
            <a:endParaRPr lang="fr-CA" sz="4400" b="1" dirty="0">
              <a:solidFill>
                <a:sysClr val="windowText" lastClr="000000"/>
              </a:solidFill>
            </a:endParaRPr>
          </a:p>
        </p:txBody>
      </p:sp>
      <p:sp>
        <p:nvSpPr>
          <p:cNvPr id="2" name="Rectangle 1">
            <a:extLst>
              <a:ext uri="{FF2B5EF4-FFF2-40B4-BE49-F238E27FC236}">
                <a16:creationId xmlns:a16="http://schemas.microsoft.com/office/drawing/2014/main" id="{9ACC0AFF-BBBB-A2AA-3BBC-E0640AC2DB7C}"/>
              </a:ext>
            </a:extLst>
          </p:cNvPr>
          <p:cNvSpPr/>
          <p:nvPr/>
        </p:nvSpPr>
        <p:spPr>
          <a:xfrm rot="5400000">
            <a:off x="9501841" y="3189299"/>
            <a:ext cx="4900917" cy="479401"/>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Alex Janvier, </a:t>
            </a:r>
            <a:r>
              <a:rPr lang="fr-FR" sz="1200" i="1" dirty="0">
                <a:solidFill>
                  <a:schemeClr val="tx1"/>
                </a:solidFill>
              </a:rPr>
              <a:t>Sans titre</a:t>
            </a:r>
            <a:r>
              <a:rPr lang="fr-FR" sz="1200" dirty="0">
                <a:solidFill>
                  <a:schemeClr val="tx1"/>
                </a:solidFill>
              </a:rPr>
              <a:t>, 1979, acrylique sur toile, 110 x 243,7 cm. Musée des beaux-arts du Canada, Ottawa. © Alex Janvier. Photo : MBAC</a:t>
            </a:r>
            <a:endParaRPr lang="fr-CA" sz="1200" dirty="0">
              <a:solidFill>
                <a:schemeClr val="tx1"/>
              </a:solidFill>
            </a:endParaRPr>
          </a:p>
        </p:txBody>
      </p:sp>
    </p:spTree>
    <p:extLst>
      <p:ext uri="{BB962C8B-B14F-4D97-AF65-F5344CB8AC3E}">
        <p14:creationId xmlns:p14="http://schemas.microsoft.com/office/powerpoint/2010/main" val="229566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4782-977E-959B-7D9D-A042CDBF49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DFFA830-9FE6-E280-CCD0-D27886045B0F}"/>
              </a:ext>
            </a:extLst>
          </p:cNvPr>
          <p:cNvSpPr/>
          <p:nvPr/>
        </p:nvSpPr>
        <p:spPr>
          <a:xfrm>
            <a:off x="0" y="0"/>
            <a:ext cx="12192000" cy="64770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FAIRE ATTERRIR DES DEMANDES POLITIQUES</a:t>
            </a:r>
          </a:p>
        </p:txBody>
      </p:sp>
      <p:sp>
        <p:nvSpPr>
          <p:cNvPr id="2" name="ZoneTexte 1">
            <a:extLst>
              <a:ext uri="{FF2B5EF4-FFF2-40B4-BE49-F238E27FC236}">
                <a16:creationId xmlns:a16="http://schemas.microsoft.com/office/drawing/2014/main" id="{8FCFF50D-B72A-6B29-2854-52317408E683}"/>
              </a:ext>
            </a:extLst>
          </p:cNvPr>
          <p:cNvSpPr txBox="1"/>
          <p:nvPr/>
        </p:nvSpPr>
        <p:spPr>
          <a:xfrm>
            <a:off x="1527930" y="896363"/>
            <a:ext cx="9209165" cy="2708434"/>
          </a:xfrm>
          <a:prstGeom prst="rect">
            <a:avLst/>
          </a:prstGeom>
          <a:noFill/>
        </p:spPr>
        <p:txBody>
          <a:bodyPr wrap="square">
            <a:spAutoFit/>
          </a:bodyPr>
          <a:lstStyle/>
          <a:p>
            <a:pPr lvl="0" algn="ctr">
              <a:spcAft>
                <a:spcPts val="1200"/>
              </a:spcAft>
            </a:pPr>
            <a:r>
              <a:rPr lang="fr-CA" sz="2800" b="1" dirty="0"/>
              <a:t>Nous connaissons les </a:t>
            </a:r>
            <a:r>
              <a:rPr lang="fr-CA" sz="2800" b="1" dirty="0">
                <a:solidFill>
                  <a:srgbClr val="26B2E8"/>
                </a:solidFill>
              </a:rPr>
              <a:t>besoins</a:t>
            </a:r>
            <a:r>
              <a:rPr lang="fr-CA" sz="2800" b="1" dirty="0"/>
              <a:t>.</a:t>
            </a:r>
          </a:p>
          <a:p>
            <a:pPr lvl="0" algn="ctr">
              <a:spcAft>
                <a:spcPts val="1200"/>
              </a:spcAft>
            </a:pPr>
            <a:r>
              <a:rPr lang="fr-CA" sz="2800" b="1" dirty="0"/>
              <a:t>Nous connaissons les </a:t>
            </a:r>
            <a:r>
              <a:rPr lang="fr-CA" sz="2800" b="1" dirty="0">
                <a:solidFill>
                  <a:srgbClr val="26B2E8"/>
                </a:solidFill>
              </a:rPr>
              <a:t>conditions d’accès </a:t>
            </a:r>
            <a:r>
              <a:rPr lang="fr-CA" sz="2800" b="1" dirty="0"/>
              <a:t>à l’emploi.</a:t>
            </a:r>
          </a:p>
          <a:p>
            <a:pPr lvl="0" algn="ctr">
              <a:spcAft>
                <a:spcPts val="1200"/>
              </a:spcAft>
            </a:pPr>
            <a:r>
              <a:rPr lang="fr-CA" sz="2800" b="1" dirty="0"/>
              <a:t>Nous connaissons les </a:t>
            </a:r>
            <a:r>
              <a:rPr lang="fr-CA" sz="2800" b="1" dirty="0">
                <a:solidFill>
                  <a:srgbClr val="26B2E8"/>
                </a:solidFill>
              </a:rPr>
              <a:t>adaptations nécessaires </a:t>
            </a:r>
            <a:r>
              <a:rPr lang="fr-CA" sz="2800" b="1" dirty="0"/>
              <a:t>du marché de l’emploi.</a:t>
            </a:r>
          </a:p>
          <a:p>
            <a:pPr lvl="0" algn="ctr">
              <a:spcAft>
                <a:spcPts val="1200"/>
              </a:spcAft>
            </a:pPr>
            <a:r>
              <a:rPr lang="fr-CA" sz="2800" b="1" dirty="0"/>
              <a:t>Nous connaissons les </a:t>
            </a:r>
            <a:r>
              <a:rPr lang="fr-CA" sz="2800" b="1" dirty="0">
                <a:solidFill>
                  <a:srgbClr val="26B2E8"/>
                </a:solidFill>
              </a:rPr>
              <a:t>solutions</a:t>
            </a:r>
            <a:r>
              <a:rPr lang="fr-CA" sz="2800" b="1" dirty="0"/>
              <a:t>.</a:t>
            </a:r>
            <a:endParaRPr lang="fr-CA" sz="2800" dirty="0"/>
          </a:p>
        </p:txBody>
      </p:sp>
      <p:sp>
        <p:nvSpPr>
          <p:cNvPr id="3" name="ZoneTexte 2">
            <a:extLst>
              <a:ext uri="{FF2B5EF4-FFF2-40B4-BE49-F238E27FC236}">
                <a16:creationId xmlns:a16="http://schemas.microsoft.com/office/drawing/2014/main" id="{B82097ED-3B6C-F78C-F007-7C18999A8ED9}"/>
              </a:ext>
            </a:extLst>
          </p:cNvPr>
          <p:cNvSpPr txBox="1"/>
          <p:nvPr/>
        </p:nvSpPr>
        <p:spPr>
          <a:xfrm>
            <a:off x="537322" y="3853460"/>
            <a:ext cx="5137765" cy="2862322"/>
          </a:xfrm>
          <a:prstGeom prst="rect">
            <a:avLst/>
          </a:prstGeom>
          <a:noFill/>
        </p:spPr>
        <p:txBody>
          <a:bodyPr wrap="square">
            <a:spAutoFit/>
          </a:bodyPr>
          <a:lstStyle/>
          <a:p>
            <a:pPr lvl="0" algn="ctr"/>
            <a:r>
              <a:rPr lang="fr-CA" sz="3600" b="1" dirty="0">
                <a:solidFill>
                  <a:schemeClr val="accent1">
                    <a:lumMod val="60000"/>
                    <a:lumOff val="40000"/>
                  </a:schemeClr>
                </a:solidFill>
                <a:effectLst>
                  <a:outerShdw blurRad="38100" dist="38100" dir="2700000" algn="tl">
                    <a:srgbClr val="000000">
                      <a:alpha val="43137"/>
                    </a:srgbClr>
                  </a:outerShdw>
                </a:effectLst>
              </a:rPr>
              <a:t>MAINTENANT</a:t>
            </a:r>
            <a:r>
              <a:rPr lang="fr-CA" sz="3600" b="1" dirty="0">
                <a:effectLst>
                  <a:outerShdw blurRad="38100" dist="38100" dir="2700000" algn="tl">
                    <a:srgbClr val="000000">
                      <a:alpha val="43137"/>
                    </a:srgbClr>
                  </a:outerShdw>
                </a:effectLst>
              </a:rPr>
              <a:t>: COMMENT ou QUE DOIT-ON FORMULER COMME DEMANDE POLITIQUE?</a:t>
            </a:r>
          </a:p>
        </p:txBody>
      </p:sp>
      <p:sp>
        <p:nvSpPr>
          <p:cNvPr id="10" name="Bulle narrative : rectangle 9">
            <a:extLst>
              <a:ext uri="{FF2B5EF4-FFF2-40B4-BE49-F238E27FC236}">
                <a16:creationId xmlns:a16="http://schemas.microsoft.com/office/drawing/2014/main" id="{00366D6F-E48B-0767-B452-0022DD5F9290}"/>
              </a:ext>
            </a:extLst>
          </p:cNvPr>
          <p:cNvSpPr/>
          <p:nvPr/>
        </p:nvSpPr>
        <p:spPr>
          <a:xfrm>
            <a:off x="6516914" y="3945980"/>
            <a:ext cx="5502729" cy="2677283"/>
          </a:xfrm>
          <a:prstGeom prst="wedgeRectCallout">
            <a:avLst>
              <a:gd name="adj1" fmla="val -56973"/>
              <a:gd name="adj2" fmla="val 12528"/>
            </a:avLst>
          </a:prstGeom>
          <a:solidFill>
            <a:schemeClr val="accent4">
              <a:lumMod val="40000"/>
              <a:lumOff val="60000"/>
              <a:alpha val="490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1938">
              <a:lnSpc>
                <a:spcPct val="115000"/>
              </a:lnSpc>
              <a:spcAft>
                <a:spcPts val="800"/>
              </a:spcAft>
              <a:buNone/>
            </a:pPr>
            <a:r>
              <a:rPr lang="fr-CA"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En d’autres mots: Quel marché du travail, quelles politiques et quels milieux voulons-nous transformer pour que les jeunes des Premiers Peuples aient une place digne, durable et choisie?</a:t>
            </a:r>
            <a:endParaRPr lang="fr-CA"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087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F29B41-5688-F2C8-18E3-407D4985473A}"/>
              </a:ext>
            </a:extLst>
          </p:cNvPr>
          <p:cNvPicPr>
            <a:picLocks noChangeAspect="1"/>
          </p:cNvPicPr>
          <p:nvPr/>
        </p:nvPicPr>
        <p:blipFill>
          <a:blip r:embed="rId2"/>
          <a:stretch>
            <a:fillRect/>
          </a:stretch>
        </p:blipFill>
        <p:spPr>
          <a:xfrm>
            <a:off x="611247" y="266047"/>
            <a:ext cx="4935800" cy="6252882"/>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3" name="ZoneTexte 2">
            <a:extLst>
              <a:ext uri="{FF2B5EF4-FFF2-40B4-BE49-F238E27FC236}">
                <a16:creationId xmlns:a16="http://schemas.microsoft.com/office/drawing/2014/main" id="{0FBF6E7A-A736-0B1A-586F-F43FC1FC8A9A}"/>
              </a:ext>
            </a:extLst>
          </p:cNvPr>
          <p:cNvSpPr txBox="1"/>
          <p:nvPr/>
        </p:nvSpPr>
        <p:spPr>
          <a:xfrm>
            <a:off x="6251255" y="1342503"/>
            <a:ext cx="5537200" cy="2049985"/>
          </a:xfrm>
          <a:prstGeom prst="rect">
            <a:avLst/>
          </a:prstGeom>
          <a:noFill/>
        </p:spPr>
        <p:txBody>
          <a:bodyPr wrap="square">
            <a:spAutoFit/>
          </a:bodyPr>
          <a:lstStyle/>
          <a:p>
            <a:pPr lvl="0">
              <a:lnSpc>
                <a:spcPct val="115000"/>
              </a:lnSpc>
              <a:spcAft>
                <a:spcPts val="800"/>
              </a:spcAft>
              <a:buSzPts val="1000"/>
            </a:pPr>
            <a:r>
              <a:rPr lang="fr-CA" sz="2800" b="1" dirty="0"/>
              <a:t>À partir du rapport sur l’insertion socioprofessionnelle et le maintien des jeunes des Premières Nations et Inuit.</a:t>
            </a:r>
            <a:endParaRPr lang="fr-CA"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1535B81D-3177-484D-FAB1-AA150FE43B57}"/>
              </a:ext>
            </a:extLst>
          </p:cNvPr>
          <p:cNvSpPr txBox="1"/>
          <p:nvPr/>
        </p:nvSpPr>
        <p:spPr>
          <a:xfrm>
            <a:off x="6251255" y="4240213"/>
            <a:ext cx="5537200" cy="496098"/>
          </a:xfrm>
          <a:prstGeom prst="rect">
            <a:avLst/>
          </a:prstGeom>
          <a:noFill/>
        </p:spPr>
        <p:txBody>
          <a:bodyPr wrap="square">
            <a:spAutoFit/>
          </a:bodyPr>
          <a:lstStyle/>
          <a:p>
            <a:pPr lvl="0">
              <a:lnSpc>
                <a:spcPct val="115000"/>
              </a:lnSpc>
              <a:spcAft>
                <a:spcPts val="800"/>
              </a:spcAft>
              <a:buSzPts val="1000"/>
            </a:pPr>
            <a:r>
              <a:rPr lang="fr-CA" sz="2400" b="1" dirty="0"/>
              <a:t>Réalisé avec l’Institut </a:t>
            </a:r>
            <a:r>
              <a:rPr lang="fr-CA" sz="2400" b="1" dirty="0" err="1"/>
              <a:t>Ashukan</a:t>
            </a:r>
            <a:endParaRPr lang="fr-CA"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descr="Institut Ashukan - comprendre les réalités autochtones">
            <a:extLst>
              <a:ext uri="{FF2B5EF4-FFF2-40B4-BE49-F238E27FC236}">
                <a16:creationId xmlns:a16="http://schemas.microsoft.com/office/drawing/2014/main" id="{F18AF6BD-2651-2CCE-F370-9E0FE0ED1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914904"/>
            <a:ext cx="1338263"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0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3643-1F72-02AD-8366-AF77D2E2829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0310DCCA-B257-0E79-B040-A0CA220F1A21}"/>
              </a:ext>
            </a:extLst>
          </p:cNvPr>
          <p:cNvSpPr txBox="1"/>
          <p:nvPr/>
        </p:nvSpPr>
        <p:spPr>
          <a:xfrm>
            <a:off x="2196559" y="988712"/>
            <a:ext cx="7871908" cy="563424"/>
          </a:xfrm>
          <a:prstGeom prst="rect">
            <a:avLst/>
          </a:prstGeom>
          <a:noFill/>
        </p:spPr>
        <p:txBody>
          <a:bodyPr wrap="square">
            <a:spAutoFit/>
          </a:bodyPr>
          <a:lstStyle/>
          <a:p>
            <a:pPr lvl="0" algn="ctr">
              <a:lnSpc>
                <a:spcPct val="115000"/>
              </a:lnSpc>
              <a:spcAft>
                <a:spcPts val="800"/>
              </a:spcAft>
              <a:buSzPts val="1000"/>
            </a:pPr>
            <a:r>
              <a:rPr lang="fr-CA" sz="2800" b="1" kern="100" dirty="0">
                <a:solidFill>
                  <a:srgbClr val="3065B7"/>
                </a:solidFill>
                <a:effectLst/>
                <a:latin typeface="Aptos" panose="020B0004020202020204" pitchFamily="34" charset="0"/>
                <a:ea typeface="Aptos" panose="020B0004020202020204" pitchFamily="34" charset="0"/>
                <a:cs typeface="Times New Roman" panose="02020603050405020304" pitchFamily="18" charset="0"/>
              </a:rPr>
              <a:t>OBJECTIF AUJOURD’HUI: IDENTIFIER…</a:t>
            </a:r>
          </a:p>
        </p:txBody>
      </p:sp>
      <p:sp>
        <p:nvSpPr>
          <p:cNvPr id="5" name="ZoneTexte 4">
            <a:extLst>
              <a:ext uri="{FF2B5EF4-FFF2-40B4-BE49-F238E27FC236}">
                <a16:creationId xmlns:a16="http://schemas.microsoft.com/office/drawing/2014/main" id="{78CAF933-5654-22CF-E533-1A32640AC1FE}"/>
              </a:ext>
            </a:extLst>
          </p:cNvPr>
          <p:cNvSpPr txBox="1"/>
          <p:nvPr/>
        </p:nvSpPr>
        <p:spPr>
          <a:xfrm>
            <a:off x="1718198" y="2563528"/>
            <a:ext cx="8755604" cy="2609304"/>
          </a:xfrm>
          <a:prstGeom prst="rect">
            <a:avLst/>
          </a:prstGeom>
          <a:noFill/>
        </p:spPr>
        <p:txBody>
          <a:bodyPr wrap="square">
            <a:spAutoFit/>
          </a:bodyPr>
          <a:lstStyle/>
          <a:p>
            <a:pPr lvl="0" algn="ctr">
              <a:lnSpc>
                <a:spcPct val="115000"/>
              </a:lnSpc>
              <a:spcAft>
                <a:spcPts val="800"/>
              </a:spcAft>
              <a:buSzPts val="1000"/>
            </a:pPr>
            <a:r>
              <a:rPr lang="fr-CA" sz="3600" b="1" dirty="0"/>
              <a:t>Qu’est-ce qui devrait être prioritaire pour les jeunes des Premiers Peuples en matière d’emploi, et qu’est-ce qu’il faut porter aux partis politiques aujourd’hui?</a:t>
            </a:r>
            <a:endParaRPr lang="fr-CA"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C3D4326-426C-1EE1-0209-2BD51B4EC9E3}"/>
              </a:ext>
            </a:extLst>
          </p:cNvPr>
          <p:cNvSpPr/>
          <p:nvPr/>
        </p:nvSpPr>
        <p:spPr>
          <a:xfrm>
            <a:off x="0" y="0"/>
            <a:ext cx="12192000" cy="51435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INTRODUCTION</a:t>
            </a:r>
          </a:p>
        </p:txBody>
      </p:sp>
    </p:spTree>
    <p:extLst>
      <p:ext uri="{BB962C8B-B14F-4D97-AF65-F5344CB8AC3E}">
        <p14:creationId xmlns:p14="http://schemas.microsoft.com/office/powerpoint/2010/main" val="344973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48CF2A-1A3E-C548-96B2-2BAB451E78A0}"/>
            </a:ext>
          </a:extLst>
        </p:cNvPr>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61" name="Freeform: Shape 206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3" name="Freeform: Shape 206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4" name="Picture 6" descr="Alex Janvier | CARRY INTO FUTURE | MutualArt">
            <a:extLst>
              <a:ext uri="{FF2B5EF4-FFF2-40B4-BE49-F238E27FC236}">
                <a16:creationId xmlns:a16="http://schemas.microsoft.com/office/drawing/2014/main" id="{510098B0-EF84-7AE6-3F8B-4BEA12375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73"/>
          <a:stretch>
            <a:fillRect/>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2064">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A6138E75-DCBB-1C73-AFFE-D4817121A33D}"/>
              </a:ext>
            </a:extLst>
          </p:cNvPr>
          <p:cNvSpPr/>
          <p:nvPr/>
        </p:nvSpPr>
        <p:spPr>
          <a:xfrm rot="5400000">
            <a:off x="9501841" y="3189299"/>
            <a:ext cx="4900917" cy="479401"/>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Alex Janvier, </a:t>
            </a:r>
            <a:r>
              <a:rPr lang="fr-FR" sz="1200" i="1" dirty="0">
                <a:solidFill>
                  <a:schemeClr val="tx1"/>
                </a:solidFill>
              </a:rPr>
              <a:t>Sans titre</a:t>
            </a:r>
            <a:r>
              <a:rPr lang="fr-FR" sz="1200" dirty="0">
                <a:solidFill>
                  <a:schemeClr val="tx1"/>
                </a:solidFill>
              </a:rPr>
              <a:t>, 1979, acrylique sur toile, 110 x 243,7 cm. Musée des beaux-arts du Canada, Ottawa. © Alex Janvier. Photo : MBAC</a:t>
            </a:r>
            <a:endParaRPr lang="fr-CA" sz="1200" dirty="0">
              <a:solidFill>
                <a:schemeClr val="tx1"/>
              </a:solidFill>
            </a:endParaRPr>
          </a:p>
        </p:txBody>
      </p:sp>
      <p:sp>
        <p:nvSpPr>
          <p:cNvPr id="12" name="Rectangle 11">
            <a:extLst>
              <a:ext uri="{FF2B5EF4-FFF2-40B4-BE49-F238E27FC236}">
                <a16:creationId xmlns:a16="http://schemas.microsoft.com/office/drawing/2014/main" id="{737971EC-3BE7-E1CE-B8AD-27A0C57B0B71}"/>
              </a:ext>
            </a:extLst>
          </p:cNvPr>
          <p:cNvSpPr/>
          <p:nvPr/>
        </p:nvSpPr>
        <p:spPr>
          <a:xfrm>
            <a:off x="349991" y="578395"/>
            <a:ext cx="5051675" cy="2647405"/>
          </a:xfrm>
          <a:prstGeom prst="rect">
            <a:avLst/>
          </a:prstGeom>
          <a:solidFill>
            <a:srgbClr val="FFFFFF">
              <a:alpha val="74902"/>
            </a:srgbClr>
          </a:solidFill>
          <a:ln w="12700">
            <a:solidFill>
              <a:srgbClr val="3065B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CA" sz="5400" b="1" dirty="0">
                <a:solidFill>
                  <a:sysClr val="windowText" lastClr="000000"/>
                </a:solidFill>
              </a:rPr>
              <a:t>BESOINS, INTÉRÊTS ET CONDITIONS</a:t>
            </a:r>
            <a:endParaRPr lang="fr-CA" sz="3600" b="1" dirty="0">
              <a:solidFill>
                <a:sysClr val="windowText" lastClr="000000"/>
              </a:solidFill>
            </a:endParaRPr>
          </a:p>
        </p:txBody>
      </p:sp>
      <p:sp>
        <p:nvSpPr>
          <p:cNvPr id="13" name="Bulle narrative : rectangle 12">
            <a:extLst>
              <a:ext uri="{FF2B5EF4-FFF2-40B4-BE49-F238E27FC236}">
                <a16:creationId xmlns:a16="http://schemas.microsoft.com/office/drawing/2014/main" id="{7AEA5C71-8C08-5F2C-5C03-9A2ED8746FA6}"/>
              </a:ext>
            </a:extLst>
          </p:cNvPr>
          <p:cNvSpPr/>
          <p:nvPr/>
        </p:nvSpPr>
        <p:spPr>
          <a:xfrm>
            <a:off x="349991" y="3632201"/>
            <a:ext cx="5051675" cy="2768599"/>
          </a:xfrm>
          <a:prstGeom prst="wedgeRectCallout">
            <a:avLst>
              <a:gd name="adj1" fmla="val 54424"/>
              <a:gd name="adj2" fmla="val 5073"/>
            </a:avLst>
          </a:prstGeom>
          <a:solidFill>
            <a:srgbClr val="3065B7">
              <a:alpha val="49020"/>
            </a:srgb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800"/>
              </a:spcAft>
              <a:buSzPts val="1000"/>
            </a:pPr>
            <a:r>
              <a:rPr lang="fr-CA" sz="3600" b="1" dirty="0"/>
              <a:t>Quand vous entendez « précarité en emploi », à quoi pensez-vous d’abord?</a:t>
            </a:r>
            <a:endParaRPr lang="fr-CA"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211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7A044-E109-B7D7-BE86-08D822004654}"/>
            </a:ext>
          </a:extLst>
        </p:cNvPr>
        <p:cNvGrpSpPr/>
        <p:nvPr/>
      </p:nvGrpSpPr>
      <p:grpSpPr>
        <a:xfrm>
          <a:off x="0" y="0"/>
          <a:ext cx="0" cy="0"/>
          <a:chOff x="0" y="0"/>
          <a:chExt cx="0" cy="0"/>
        </a:xfrm>
      </p:grpSpPr>
      <p:sp>
        <p:nvSpPr>
          <p:cNvPr id="22" name="Ellipse 21">
            <a:extLst>
              <a:ext uri="{FF2B5EF4-FFF2-40B4-BE49-F238E27FC236}">
                <a16:creationId xmlns:a16="http://schemas.microsoft.com/office/drawing/2014/main" id="{229A171D-331E-1818-9913-D225035802BE}"/>
              </a:ext>
            </a:extLst>
          </p:cNvPr>
          <p:cNvSpPr/>
          <p:nvPr/>
        </p:nvSpPr>
        <p:spPr>
          <a:xfrm>
            <a:off x="1856074" y="933454"/>
            <a:ext cx="2370993" cy="2209795"/>
          </a:xfrm>
          <a:prstGeom prst="ellipse">
            <a:avLst/>
          </a:prstGeom>
          <a:solidFill>
            <a:srgbClr val="F3D1D2">
              <a:alpha val="50196"/>
            </a:srgb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6F4AA214-C450-BCD8-8350-E68E6C3FCB3B}"/>
              </a:ext>
            </a:extLst>
          </p:cNvPr>
          <p:cNvSpPr/>
          <p:nvPr/>
        </p:nvSpPr>
        <p:spPr>
          <a:xfrm>
            <a:off x="0" y="0"/>
            <a:ext cx="12192000" cy="62715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RECENTRAGE: QU’ENTEND-T-ON PAR PRÉCARITÉ EN EMPLOI?</a:t>
            </a:r>
          </a:p>
        </p:txBody>
      </p:sp>
      <p:sp>
        <p:nvSpPr>
          <p:cNvPr id="2" name="Ellipse 1">
            <a:extLst>
              <a:ext uri="{FF2B5EF4-FFF2-40B4-BE49-F238E27FC236}">
                <a16:creationId xmlns:a16="http://schemas.microsoft.com/office/drawing/2014/main" id="{C5D75133-044D-ABD0-CF08-AEB1D970D6DA}"/>
              </a:ext>
            </a:extLst>
          </p:cNvPr>
          <p:cNvSpPr/>
          <p:nvPr/>
        </p:nvSpPr>
        <p:spPr>
          <a:xfrm>
            <a:off x="308087" y="2382704"/>
            <a:ext cx="2370993" cy="2209795"/>
          </a:xfrm>
          <a:prstGeom prst="ellipse">
            <a:avLst/>
          </a:prstGeom>
          <a:solidFill>
            <a:srgbClr val="E2EBF6">
              <a:alpha val="50196"/>
            </a:srgb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CF1262DC-7CB7-466F-5464-2F4A411C52AA}"/>
              </a:ext>
            </a:extLst>
          </p:cNvPr>
          <p:cNvSpPr/>
          <p:nvPr/>
        </p:nvSpPr>
        <p:spPr>
          <a:xfrm>
            <a:off x="3783539" y="1862997"/>
            <a:ext cx="2370993" cy="2209795"/>
          </a:xfrm>
          <a:prstGeom prst="ellipse">
            <a:avLst/>
          </a:prstGeom>
          <a:solidFill>
            <a:srgbClr val="B0C6EA">
              <a:alpha val="50196"/>
            </a:srgb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AACB8BDC-33DB-14FD-74D9-175393232FBC}"/>
              </a:ext>
            </a:extLst>
          </p:cNvPr>
          <p:cNvSpPr/>
          <p:nvPr/>
        </p:nvSpPr>
        <p:spPr>
          <a:xfrm>
            <a:off x="3484687" y="3909652"/>
            <a:ext cx="2370993" cy="2209795"/>
          </a:xfrm>
          <a:prstGeom prst="ellipse">
            <a:avLst/>
          </a:prstGeom>
          <a:solidFill>
            <a:srgbClr val="C7C8D3">
              <a:alpha val="50196"/>
            </a:srgb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7B0B5800-9537-3533-677A-4AE5FB150734}"/>
              </a:ext>
            </a:extLst>
          </p:cNvPr>
          <p:cNvSpPr/>
          <p:nvPr/>
        </p:nvSpPr>
        <p:spPr>
          <a:xfrm>
            <a:off x="1334785" y="4170485"/>
            <a:ext cx="2370993" cy="2209795"/>
          </a:xfrm>
          <a:prstGeom prst="ellipse">
            <a:avLst/>
          </a:prstGeom>
          <a:solidFill>
            <a:srgbClr val="B6D6D8">
              <a:alpha val="50980"/>
            </a:srgb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730A88E8-2837-625F-FC49-09D3C64E914C}"/>
              </a:ext>
            </a:extLst>
          </p:cNvPr>
          <p:cNvSpPr/>
          <p:nvPr/>
        </p:nvSpPr>
        <p:spPr>
          <a:xfrm>
            <a:off x="413594" y="3064848"/>
            <a:ext cx="2157046" cy="937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CONDITIONS DE VIE</a:t>
            </a:r>
          </a:p>
        </p:txBody>
      </p:sp>
      <p:sp>
        <p:nvSpPr>
          <p:cNvPr id="15" name="Rectangle 14">
            <a:extLst>
              <a:ext uri="{FF2B5EF4-FFF2-40B4-BE49-F238E27FC236}">
                <a16:creationId xmlns:a16="http://schemas.microsoft.com/office/drawing/2014/main" id="{05E86461-0BAB-157A-DAA5-75613398DC2E}"/>
              </a:ext>
            </a:extLst>
          </p:cNvPr>
          <p:cNvSpPr/>
          <p:nvPr/>
        </p:nvSpPr>
        <p:spPr>
          <a:xfrm>
            <a:off x="3900770" y="2539984"/>
            <a:ext cx="2157046" cy="937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ACCÈS ET TRANSITION</a:t>
            </a:r>
          </a:p>
        </p:txBody>
      </p:sp>
      <p:sp>
        <p:nvSpPr>
          <p:cNvPr id="16" name="Rectangle 15">
            <a:extLst>
              <a:ext uri="{FF2B5EF4-FFF2-40B4-BE49-F238E27FC236}">
                <a16:creationId xmlns:a16="http://schemas.microsoft.com/office/drawing/2014/main" id="{906CF524-22E7-B676-1115-71D13218ED0E}"/>
              </a:ext>
            </a:extLst>
          </p:cNvPr>
          <p:cNvSpPr/>
          <p:nvPr/>
        </p:nvSpPr>
        <p:spPr>
          <a:xfrm>
            <a:off x="1425642" y="4819159"/>
            <a:ext cx="2157046" cy="937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MILIEUX DE TRAVAIL</a:t>
            </a:r>
          </a:p>
        </p:txBody>
      </p:sp>
      <p:sp>
        <p:nvSpPr>
          <p:cNvPr id="17" name="Rectangle 16">
            <a:extLst>
              <a:ext uri="{FF2B5EF4-FFF2-40B4-BE49-F238E27FC236}">
                <a16:creationId xmlns:a16="http://schemas.microsoft.com/office/drawing/2014/main" id="{509A11A9-BC84-A8CA-F28B-C98D9FA7E4ED}"/>
              </a:ext>
            </a:extLst>
          </p:cNvPr>
          <p:cNvSpPr/>
          <p:nvPr/>
        </p:nvSpPr>
        <p:spPr>
          <a:xfrm>
            <a:off x="3598989" y="4586640"/>
            <a:ext cx="2157046" cy="9378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POUVOIR D’AGIR / AVENIR</a:t>
            </a:r>
          </a:p>
        </p:txBody>
      </p:sp>
      <p:sp>
        <p:nvSpPr>
          <p:cNvPr id="18" name="Est égal à 17">
            <a:extLst>
              <a:ext uri="{FF2B5EF4-FFF2-40B4-BE49-F238E27FC236}">
                <a16:creationId xmlns:a16="http://schemas.microsoft.com/office/drawing/2014/main" id="{12D6772B-CAD9-B03F-755F-F117CFDF110D}"/>
              </a:ext>
            </a:extLst>
          </p:cNvPr>
          <p:cNvSpPr/>
          <p:nvPr/>
        </p:nvSpPr>
        <p:spPr>
          <a:xfrm>
            <a:off x="6576642" y="1796546"/>
            <a:ext cx="1031631" cy="679938"/>
          </a:xfrm>
          <a:prstGeom prst="mathEqual">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9" name="Rectangle 18">
            <a:extLst>
              <a:ext uri="{FF2B5EF4-FFF2-40B4-BE49-F238E27FC236}">
                <a16:creationId xmlns:a16="http://schemas.microsoft.com/office/drawing/2014/main" id="{DAA7A6B8-66B6-54AF-AA6D-AF7FF56E866B}"/>
              </a:ext>
            </a:extLst>
          </p:cNvPr>
          <p:cNvSpPr/>
          <p:nvPr/>
        </p:nvSpPr>
        <p:spPr>
          <a:xfrm>
            <a:off x="7745119" y="1568446"/>
            <a:ext cx="2590807" cy="11078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PARCOURS BEAUCOUP PLUS LARGE</a:t>
            </a:r>
          </a:p>
        </p:txBody>
      </p:sp>
      <p:sp>
        <p:nvSpPr>
          <p:cNvPr id="20" name="Rectangle 19">
            <a:extLst>
              <a:ext uri="{FF2B5EF4-FFF2-40B4-BE49-F238E27FC236}">
                <a16:creationId xmlns:a16="http://schemas.microsoft.com/office/drawing/2014/main" id="{B7912A5A-E9B2-52F5-450C-307A18CD69BC}"/>
              </a:ext>
            </a:extLst>
          </p:cNvPr>
          <p:cNvSpPr/>
          <p:nvPr/>
        </p:nvSpPr>
        <p:spPr>
          <a:xfrm>
            <a:off x="7480839" y="3533771"/>
            <a:ext cx="4133187" cy="3212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400" b="1" dirty="0">
                <a:solidFill>
                  <a:schemeClr val="tx1"/>
                </a:solidFill>
              </a:rPr>
              <a:t>VISÉE DU PARCOURS</a:t>
            </a:r>
          </a:p>
          <a:p>
            <a:pPr marL="342900" indent="-342900">
              <a:buFont typeface="Arial" panose="020B0604020202020204" pitchFamily="34" charset="0"/>
              <a:buChar char="•"/>
            </a:pPr>
            <a:r>
              <a:rPr lang="fr-CA" sz="2400" dirty="0">
                <a:solidFill>
                  <a:schemeClr val="tx1"/>
                </a:solidFill>
              </a:rPr>
              <a:t>Autonomie économique</a:t>
            </a:r>
          </a:p>
          <a:p>
            <a:pPr marL="342900" indent="-342900">
              <a:buFont typeface="Arial" panose="020B0604020202020204" pitchFamily="34" charset="0"/>
              <a:buChar char="•"/>
            </a:pPr>
            <a:r>
              <a:rPr lang="fr-CA" sz="2400" dirty="0">
                <a:solidFill>
                  <a:schemeClr val="tx1"/>
                </a:solidFill>
              </a:rPr>
              <a:t>Épanouissement personnel et culturel</a:t>
            </a:r>
          </a:p>
          <a:p>
            <a:pPr marL="342900" indent="-342900">
              <a:buFont typeface="Arial" panose="020B0604020202020204" pitchFamily="34" charset="0"/>
              <a:buChar char="•"/>
            </a:pPr>
            <a:r>
              <a:rPr lang="fr-CA" sz="2400" dirty="0">
                <a:solidFill>
                  <a:schemeClr val="tx1"/>
                </a:solidFill>
              </a:rPr>
              <a:t>Lutte contre les inégalités</a:t>
            </a:r>
          </a:p>
          <a:p>
            <a:pPr marL="342900" indent="-342900">
              <a:buFont typeface="Arial" panose="020B0604020202020204" pitchFamily="34" charset="0"/>
              <a:buChar char="•"/>
            </a:pPr>
            <a:r>
              <a:rPr lang="fr-CA" sz="2400" dirty="0">
                <a:solidFill>
                  <a:schemeClr val="tx1"/>
                </a:solidFill>
              </a:rPr>
              <a:t>Contribution au développement des communautés</a:t>
            </a:r>
          </a:p>
        </p:txBody>
      </p:sp>
      <p:sp>
        <p:nvSpPr>
          <p:cNvPr id="21" name="Demi-cadre 20">
            <a:extLst>
              <a:ext uri="{FF2B5EF4-FFF2-40B4-BE49-F238E27FC236}">
                <a16:creationId xmlns:a16="http://schemas.microsoft.com/office/drawing/2014/main" id="{80181784-1524-B78C-5425-BF5BA7B01A9B}"/>
              </a:ext>
            </a:extLst>
          </p:cNvPr>
          <p:cNvSpPr/>
          <p:nvPr/>
        </p:nvSpPr>
        <p:spPr>
          <a:xfrm rot="13432120">
            <a:off x="8724000" y="2643554"/>
            <a:ext cx="633046" cy="615459"/>
          </a:xfrm>
          <a:prstGeom prst="halfFrame">
            <a:avLst>
              <a:gd name="adj1" fmla="val 20952"/>
              <a:gd name="adj2" fmla="val 19920"/>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3" name="Rectangle 22">
            <a:extLst>
              <a:ext uri="{FF2B5EF4-FFF2-40B4-BE49-F238E27FC236}">
                <a16:creationId xmlns:a16="http://schemas.microsoft.com/office/drawing/2014/main" id="{CF52AD91-2BC8-4364-8363-C95E498112A0}"/>
              </a:ext>
            </a:extLst>
          </p:cNvPr>
          <p:cNvSpPr/>
          <p:nvPr/>
        </p:nvSpPr>
        <p:spPr>
          <a:xfrm>
            <a:off x="1963047" y="1568446"/>
            <a:ext cx="2157046" cy="904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OBTENTION D’UN EMPLOI</a:t>
            </a:r>
          </a:p>
        </p:txBody>
      </p:sp>
    </p:spTree>
    <p:extLst>
      <p:ext uri="{BB962C8B-B14F-4D97-AF65-F5344CB8AC3E}">
        <p14:creationId xmlns:p14="http://schemas.microsoft.com/office/powerpoint/2010/main" val="21401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p:bldP spid="15" grpId="0"/>
      <p:bldP spid="16" grpId="0"/>
      <p:bldP spid="17" grpId="0"/>
      <p:bldP spid="18" grpId="0" animBg="1"/>
      <p:bldP spid="19"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7DA5-4920-0EB5-D256-D02438BFF32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3612B7-D4ED-9AA8-0500-23EA85C64EED}"/>
              </a:ext>
            </a:extLst>
          </p:cNvPr>
          <p:cNvSpPr/>
          <p:nvPr/>
        </p:nvSpPr>
        <p:spPr>
          <a:xfrm>
            <a:off x="0" y="-1"/>
            <a:ext cx="12192000" cy="651537"/>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ysClr val="windowText" lastClr="000000"/>
                </a:solidFill>
              </a:rPr>
              <a:t>RECENTRAGE: QU’ENTEND-T-ON PAR PRÉCARITÉ EN EMPLOI?</a:t>
            </a:r>
          </a:p>
        </p:txBody>
      </p:sp>
      <p:sp>
        <p:nvSpPr>
          <p:cNvPr id="19" name="Rectangle 18">
            <a:extLst>
              <a:ext uri="{FF2B5EF4-FFF2-40B4-BE49-F238E27FC236}">
                <a16:creationId xmlns:a16="http://schemas.microsoft.com/office/drawing/2014/main" id="{F2F19C4C-23FD-6520-E35B-2BD4ED7C8E1A}"/>
              </a:ext>
            </a:extLst>
          </p:cNvPr>
          <p:cNvSpPr/>
          <p:nvPr/>
        </p:nvSpPr>
        <p:spPr>
          <a:xfrm>
            <a:off x="1182044" y="887151"/>
            <a:ext cx="3755356" cy="1267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b="1" dirty="0">
                <a:solidFill>
                  <a:srgbClr val="6792D7"/>
                </a:solidFill>
              </a:rPr>
              <a:t>PRÉCARITÉ</a:t>
            </a:r>
            <a:endParaRPr lang="fr-CA" sz="2800" b="1" dirty="0">
              <a:solidFill>
                <a:srgbClr val="6792D7"/>
              </a:solidFill>
            </a:endParaRPr>
          </a:p>
          <a:p>
            <a:pPr algn="ctr"/>
            <a:r>
              <a:rPr lang="fr-CA" sz="2800" b="1" dirty="0">
                <a:solidFill>
                  <a:schemeClr val="tx1"/>
                </a:solidFill>
              </a:rPr>
              <a:t>(Jeunes des Premiers Peuples)</a:t>
            </a:r>
          </a:p>
        </p:txBody>
      </p:sp>
      <p:sp>
        <p:nvSpPr>
          <p:cNvPr id="20" name="Rectangle 19">
            <a:extLst>
              <a:ext uri="{FF2B5EF4-FFF2-40B4-BE49-F238E27FC236}">
                <a16:creationId xmlns:a16="http://schemas.microsoft.com/office/drawing/2014/main" id="{E7FDA90B-A462-D9B6-1FC7-4AE7974067EE}"/>
              </a:ext>
            </a:extLst>
          </p:cNvPr>
          <p:cNvSpPr/>
          <p:nvPr/>
        </p:nvSpPr>
        <p:spPr>
          <a:xfrm>
            <a:off x="856240" y="2739719"/>
            <a:ext cx="1694900" cy="1078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Avant </a:t>
            </a:r>
            <a:r>
              <a:rPr lang="fr-CA" sz="2800" dirty="0">
                <a:solidFill>
                  <a:schemeClr val="tx1"/>
                </a:solidFill>
              </a:rPr>
              <a:t>l’emploi</a:t>
            </a:r>
          </a:p>
        </p:txBody>
      </p:sp>
      <p:sp>
        <p:nvSpPr>
          <p:cNvPr id="21" name="Demi-cadre 20">
            <a:extLst>
              <a:ext uri="{FF2B5EF4-FFF2-40B4-BE49-F238E27FC236}">
                <a16:creationId xmlns:a16="http://schemas.microsoft.com/office/drawing/2014/main" id="{56150530-DF95-6D2C-5C38-B3CE02AC8404}"/>
              </a:ext>
            </a:extLst>
          </p:cNvPr>
          <p:cNvSpPr/>
          <p:nvPr/>
        </p:nvSpPr>
        <p:spPr>
          <a:xfrm rot="13432120">
            <a:off x="2743199" y="2100943"/>
            <a:ext cx="633046" cy="615459"/>
          </a:xfrm>
          <a:prstGeom prst="halfFrame">
            <a:avLst>
              <a:gd name="adj1" fmla="val 20952"/>
              <a:gd name="adj2" fmla="val 19920"/>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4" name="Rectangle 3">
            <a:extLst>
              <a:ext uri="{FF2B5EF4-FFF2-40B4-BE49-F238E27FC236}">
                <a16:creationId xmlns:a16="http://schemas.microsoft.com/office/drawing/2014/main" id="{D7CD216B-46F6-15E2-6AA8-96E43906ABC8}"/>
              </a:ext>
            </a:extLst>
          </p:cNvPr>
          <p:cNvSpPr/>
          <p:nvPr/>
        </p:nvSpPr>
        <p:spPr>
          <a:xfrm>
            <a:off x="3568306" y="2733854"/>
            <a:ext cx="1694900" cy="1078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Pendant </a:t>
            </a:r>
            <a:r>
              <a:rPr lang="fr-CA" sz="2800" dirty="0">
                <a:solidFill>
                  <a:schemeClr val="tx1"/>
                </a:solidFill>
              </a:rPr>
              <a:t>l’emploi</a:t>
            </a:r>
          </a:p>
        </p:txBody>
      </p:sp>
      <p:sp>
        <p:nvSpPr>
          <p:cNvPr id="5" name="Rectangle 4">
            <a:extLst>
              <a:ext uri="{FF2B5EF4-FFF2-40B4-BE49-F238E27FC236}">
                <a16:creationId xmlns:a16="http://schemas.microsoft.com/office/drawing/2014/main" id="{B7B9BA79-B28D-1B45-6C5D-D2E52A9E2BFC}"/>
              </a:ext>
            </a:extLst>
          </p:cNvPr>
          <p:cNvSpPr/>
          <p:nvPr/>
        </p:nvSpPr>
        <p:spPr>
          <a:xfrm>
            <a:off x="2098299" y="4008124"/>
            <a:ext cx="4150168" cy="2667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400" b="1" dirty="0">
                <a:solidFill>
                  <a:schemeClr val="tx1"/>
                </a:solidFill>
              </a:rPr>
              <a:t>Mais aussi… </a:t>
            </a:r>
          </a:p>
          <a:p>
            <a:pPr marL="342900" indent="-342900">
              <a:buFont typeface="Arial" panose="020B0604020202020204" pitchFamily="34" charset="0"/>
              <a:buChar char="•"/>
            </a:pPr>
            <a:r>
              <a:rPr lang="fr-CA" sz="2400" dirty="0">
                <a:solidFill>
                  <a:schemeClr val="tx1"/>
                </a:solidFill>
              </a:rPr>
              <a:t>Sens du travail</a:t>
            </a:r>
          </a:p>
          <a:p>
            <a:pPr marL="342900" indent="-342900">
              <a:buFont typeface="Arial" panose="020B0604020202020204" pitchFamily="34" charset="0"/>
              <a:buChar char="•"/>
            </a:pPr>
            <a:r>
              <a:rPr lang="fr-CA" sz="2400" dirty="0">
                <a:solidFill>
                  <a:schemeClr val="tx1"/>
                </a:solidFill>
              </a:rPr>
              <a:t>Respect</a:t>
            </a:r>
          </a:p>
          <a:p>
            <a:pPr marL="342900" indent="-342900">
              <a:buFont typeface="Arial" panose="020B0604020202020204" pitchFamily="34" charset="0"/>
              <a:buChar char="•"/>
            </a:pPr>
            <a:r>
              <a:rPr lang="fr-CA" sz="2400" dirty="0">
                <a:solidFill>
                  <a:schemeClr val="tx1"/>
                </a:solidFill>
              </a:rPr>
              <a:t>Sécurité</a:t>
            </a:r>
          </a:p>
          <a:p>
            <a:pPr marL="342900" indent="-342900">
              <a:buFont typeface="Arial" panose="020B0604020202020204" pitchFamily="34" charset="0"/>
              <a:buChar char="•"/>
            </a:pPr>
            <a:r>
              <a:rPr lang="fr-CA" sz="2400" dirty="0">
                <a:solidFill>
                  <a:schemeClr val="tx1"/>
                </a:solidFill>
              </a:rPr>
              <a:t>Langue</a:t>
            </a:r>
          </a:p>
          <a:p>
            <a:pPr marL="342900" indent="-342900">
              <a:buFont typeface="Arial" panose="020B0604020202020204" pitchFamily="34" charset="0"/>
              <a:buChar char="•"/>
            </a:pPr>
            <a:r>
              <a:rPr lang="fr-CA" sz="2400" dirty="0">
                <a:solidFill>
                  <a:schemeClr val="tx1"/>
                </a:solidFill>
              </a:rPr>
              <a:t>Lien à la culture</a:t>
            </a:r>
          </a:p>
          <a:p>
            <a:pPr marL="342900" indent="-342900">
              <a:buFont typeface="Arial" panose="020B0604020202020204" pitchFamily="34" charset="0"/>
              <a:buChar char="•"/>
            </a:pPr>
            <a:r>
              <a:rPr lang="fr-CA" sz="2400" dirty="0">
                <a:solidFill>
                  <a:schemeClr val="tx1"/>
                </a:solidFill>
              </a:rPr>
              <a:t>Possibilité de se projeter</a:t>
            </a:r>
          </a:p>
        </p:txBody>
      </p:sp>
      <p:pic>
        <p:nvPicPr>
          <p:cNvPr id="28" name="Graphique 27" descr="Flèche : incurvée dans le sens des aiguilles d’une montre avec un remplissage uni">
            <a:extLst>
              <a:ext uri="{FF2B5EF4-FFF2-40B4-BE49-F238E27FC236}">
                <a16:creationId xmlns:a16="http://schemas.microsoft.com/office/drawing/2014/main" id="{11326B9C-2DB7-067B-6FF3-09AC7586AB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6096000" y="4884424"/>
            <a:ext cx="914400" cy="914400"/>
          </a:xfrm>
          <a:prstGeom prst="rect">
            <a:avLst/>
          </a:prstGeom>
        </p:spPr>
      </p:pic>
      <p:sp>
        <p:nvSpPr>
          <p:cNvPr id="29" name="Rectangle 28">
            <a:extLst>
              <a:ext uri="{FF2B5EF4-FFF2-40B4-BE49-F238E27FC236}">
                <a16:creationId xmlns:a16="http://schemas.microsoft.com/office/drawing/2014/main" id="{309C6E9E-1986-1C75-0D63-245A8D3D81DB}"/>
              </a:ext>
            </a:extLst>
          </p:cNvPr>
          <p:cNvSpPr/>
          <p:nvPr/>
        </p:nvSpPr>
        <p:spPr>
          <a:xfrm>
            <a:off x="6096000" y="5622001"/>
            <a:ext cx="1600200" cy="353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i="1" dirty="0">
                <a:solidFill>
                  <a:schemeClr val="tx1"/>
                </a:solidFill>
              </a:rPr>
              <a:t>Parce que…</a:t>
            </a:r>
          </a:p>
        </p:txBody>
      </p:sp>
      <p:sp>
        <p:nvSpPr>
          <p:cNvPr id="30" name="Rectangle 29">
            <a:extLst>
              <a:ext uri="{FF2B5EF4-FFF2-40B4-BE49-F238E27FC236}">
                <a16:creationId xmlns:a16="http://schemas.microsoft.com/office/drawing/2014/main" id="{0B45D1AF-B11D-E6E1-A7C3-D9D897320911}"/>
              </a:ext>
            </a:extLst>
          </p:cNvPr>
          <p:cNvSpPr/>
          <p:nvPr/>
        </p:nvSpPr>
        <p:spPr>
          <a:xfrm>
            <a:off x="7163050" y="1937238"/>
            <a:ext cx="4243319" cy="2914678"/>
          </a:xfrm>
          <a:prstGeom prst="rect">
            <a:avLst/>
          </a:prstGeom>
          <a:solidFill>
            <a:srgbClr val="E2EBF6"/>
          </a:solidFill>
          <a:ln w="9525">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3400" indent="-355600"/>
            <a:r>
              <a:rPr lang="fr-CA" sz="2800" b="1" dirty="0">
                <a:solidFill>
                  <a:schemeClr val="tx1"/>
                </a:solidFill>
              </a:rPr>
              <a:t>Le travail est lié à:</a:t>
            </a:r>
          </a:p>
          <a:p>
            <a:pPr marL="533400" indent="-355600">
              <a:buFontTx/>
              <a:buChar char="-"/>
            </a:pPr>
            <a:r>
              <a:rPr lang="fr-CA" sz="2800" dirty="0">
                <a:solidFill>
                  <a:schemeClr val="tx1"/>
                </a:solidFill>
              </a:rPr>
              <a:t>L’identité</a:t>
            </a:r>
          </a:p>
          <a:p>
            <a:pPr marL="533400" indent="-355600">
              <a:buFontTx/>
              <a:buChar char="-"/>
            </a:pPr>
            <a:r>
              <a:rPr lang="fr-CA" sz="2800" dirty="0">
                <a:solidFill>
                  <a:schemeClr val="tx1"/>
                </a:solidFill>
              </a:rPr>
              <a:t>La communauté</a:t>
            </a:r>
          </a:p>
          <a:p>
            <a:pPr marL="533400" indent="-355600">
              <a:buFontTx/>
              <a:buChar char="-"/>
            </a:pPr>
            <a:r>
              <a:rPr lang="fr-CA" sz="2800" dirty="0">
                <a:solidFill>
                  <a:schemeClr val="tx1"/>
                </a:solidFill>
              </a:rPr>
              <a:t>La spiritualité</a:t>
            </a:r>
          </a:p>
          <a:p>
            <a:pPr marL="533400" indent="-355600">
              <a:buFontTx/>
              <a:buChar char="-"/>
            </a:pPr>
            <a:r>
              <a:rPr lang="fr-CA" sz="2800" dirty="0">
                <a:solidFill>
                  <a:schemeClr val="tx1"/>
                </a:solidFill>
              </a:rPr>
              <a:t>La transmission</a:t>
            </a:r>
          </a:p>
          <a:p>
            <a:pPr marL="533400" indent="-355600">
              <a:buFontTx/>
              <a:buChar char="-"/>
            </a:pPr>
            <a:r>
              <a:rPr lang="fr-CA" sz="2800" dirty="0">
                <a:solidFill>
                  <a:schemeClr val="tx1"/>
                </a:solidFill>
              </a:rPr>
              <a:t>La recherche de sens</a:t>
            </a:r>
          </a:p>
        </p:txBody>
      </p:sp>
    </p:spTree>
    <p:extLst>
      <p:ext uri="{BB962C8B-B14F-4D97-AF65-F5344CB8AC3E}">
        <p14:creationId xmlns:p14="http://schemas.microsoft.com/office/powerpoint/2010/main" val="27181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5" grpId="0"/>
      <p:bldP spid="2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AC15-8482-CD12-A524-EB966FD8F84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71B7788-7184-28AD-D00D-7C4D0569A38B}"/>
              </a:ext>
            </a:extLst>
          </p:cNvPr>
          <p:cNvSpPr/>
          <p:nvPr/>
        </p:nvSpPr>
        <p:spPr>
          <a:xfrm>
            <a:off x="0" y="0"/>
            <a:ext cx="12192000" cy="641318"/>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3065B7"/>
                </a:solidFill>
                <a:effectLst>
                  <a:outerShdw blurRad="38100" dist="38100" dir="2700000" algn="tl">
                    <a:srgbClr val="000000">
                      <a:alpha val="43137"/>
                    </a:srgbClr>
                  </a:outerShdw>
                </a:effectLst>
              </a:rPr>
              <a:t>AVANT L’EMPLOI : </a:t>
            </a:r>
            <a:r>
              <a:rPr lang="fr-CA" sz="2400" b="1" dirty="0">
                <a:solidFill>
                  <a:schemeClr val="tx1"/>
                </a:solidFill>
              </a:rPr>
              <a:t>CE QU’IL FAUT POUR QUE L’EMPLOI SOIT RÉELLEMENT </a:t>
            </a:r>
            <a:r>
              <a:rPr lang="fr-CA" sz="2400" b="1" dirty="0">
                <a:solidFill>
                  <a:srgbClr val="3065B7"/>
                </a:solidFill>
                <a:effectLst>
                  <a:outerShdw blurRad="38100" dist="38100" dir="2700000" algn="tl">
                    <a:srgbClr val="000000">
                      <a:alpha val="43137"/>
                    </a:srgbClr>
                  </a:outerShdw>
                </a:effectLst>
              </a:rPr>
              <a:t>ACCESSIBLE</a:t>
            </a:r>
            <a:endParaRPr lang="fr-CA" sz="2400" dirty="0">
              <a:solidFill>
                <a:srgbClr val="3065B7"/>
              </a:solidFill>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id="{09EA55F0-4624-40F2-2226-3582ECDE2CE9}"/>
              </a:ext>
            </a:extLst>
          </p:cNvPr>
          <p:cNvSpPr/>
          <p:nvPr/>
        </p:nvSpPr>
        <p:spPr>
          <a:xfrm>
            <a:off x="5035448" y="916717"/>
            <a:ext cx="2712067" cy="969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rPr>
              <a:t>CONDITIONS DE BASE</a:t>
            </a:r>
            <a:endParaRPr lang="fr-CA" sz="2400" b="1" dirty="0">
              <a:solidFill>
                <a:schemeClr val="tx1"/>
              </a:solidFill>
            </a:endParaRPr>
          </a:p>
        </p:txBody>
      </p:sp>
      <p:sp>
        <p:nvSpPr>
          <p:cNvPr id="21" name="Demi-cadre 20">
            <a:extLst>
              <a:ext uri="{FF2B5EF4-FFF2-40B4-BE49-F238E27FC236}">
                <a16:creationId xmlns:a16="http://schemas.microsoft.com/office/drawing/2014/main" id="{127AE546-4870-65DB-BF09-D6D0AEC2C278}"/>
              </a:ext>
            </a:extLst>
          </p:cNvPr>
          <p:cNvSpPr/>
          <p:nvPr/>
        </p:nvSpPr>
        <p:spPr>
          <a:xfrm rot="13432120">
            <a:off x="6074964" y="1666224"/>
            <a:ext cx="633046" cy="615459"/>
          </a:xfrm>
          <a:prstGeom prst="halfFrame">
            <a:avLst>
              <a:gd name="adj1" fmla="val 20952"/>
              <a:gd name="adj2" fmla="val 19920"/>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30" name="Rectangle 29">
            <a:extLst>
              <a:ext uri="{FF2B5EF4-FFF2-40B4-BE49-F238E27FC236}">
                <a16:creationId xmlns:a16="http://schemas.microsoft.com/office/drawing/2014/main" id="{2F924212-916E-EB64-CD07-53BE28251DF6}"/>
              </a:ext>
            </a:extLst>
          </p:cNvPr>
          <p:cNvSpPr/>
          <p:nvPr/>
        </p:nvSpPr>
        <p:spPr>
          <a:xfrm>
            <a:off x="4588088" y="2580836"/>
            <a:ext cx="3856471" cy="2415837"/>
          </a:xfrm>
          <a:prstGeom prst="rect">
            <a:avLst/>
          </a:prstGeom>
          <a:solidFill>
            <a:schemeClr val="bg1">
              <a:lumMod val="95000"/>
            </a:schemeClr>
          </a:solidFill>
          <a:ln w="28575">
            <a:solidFill>
              <a:srgbClr val="3065B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CA" sz="2400" dirty="0">
                <a:solidFill>
                  <a:schemeClr val="tx1"/>
                </a:solidFill>
              </a:rPr>
              <a:t>Logement stable</a:t>
            </a:r>
          </a:p>
          <a:p>
            <a:pPr lvl="0" algn="ctr"/>
            <a:r>
              <a:rPr lang="fr-CA" sz="2400" dirty="0">
                <a:solidFill>
                  <a:schemeClr val="tx1"/>
                </a:solidFill>
              </a:rPr>
              <a:t>Alimentation</a:t>
            </a:r>
          </a:p>
          <a:p>
            <a:pPr lvl="0" algn="ctr"/>
            <a:r>
              <a:rPr lang="fr-CA" sz="2400" dirty="0">
                <a:solidFill>
                  <a:schemeClr val="tx1"/>
                </a:solidFill>
              </a:rPr>
              <a:t>Santé physique et mentale</a:t>
            </a:r>
          </a:p>
          <a:p>
            <a:pPr lvl="0" algn="ctr"/>
            <a:r>
              <a:rPr lang="fr-CA" sz="2400" dirty="0">
                <a:solidFill>
                  <a:schemeClr val="tx1"/>
                </a:solidFill>
              </a:rPr>
              <a:t>Transport</a:t>
            </a:r>
          </a:p>
          <a:p>
            <a:pPr lvl="0" algn="ctr"/>
            <a:r>
              <a:rPr lang="fr-CA" sz="2400" dirty="0">
                <a:solidFill>
                  <a:schemeClr val="tx1"/>
                </a:solidFill>
              </a:rPr>
              <a:t>Garde d’enfants</a:t>
            </a:r>
          </a:p>
          <a:p>
            <a:pPr lvl="0" algn="ctr"/>
            <a:r>
              <a:rPr lang="fr-CA" sz="2400" dirty="0">
                <a:solidFill>
                  <a:schemeClr val="tx1"/>
                </a:solidFill>
              </a:rPr>
              <a:t>Financement</a:t>
            </a:r>
          </a:p>
        </p:txBody>
      </p:sp>
      <p:sp>
        <p:nvSpPr>
          <p:cNvPr id="2" name="Rectangle 1">
            <a:extLst>
              <a:ext uri="{FF2B5EF4-FFF2-40B4-BE49-F238E27FC236}">
                <a16:creationId xmlns:a16="http://schemas.microsoft.com/office/drawing/2014/main" id="{EBB3B280-B33B-2A72-F664-1B7F9D9AB301}"/>
              </a:ext>
            </a:extLst>
          </p:cNvPr>
          <p:cNvSpPr/>
          <p:nvPr/>
        </p:nvSpPr>
        <p:spPr>
          <a:xfrm>
            <a:off x="491181" y="883505"/>
            <a:ext cx="3856472" cy="1106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rPr>
              <a:t>IDENTITÉ, CULTURE ET GUÉRISON</a:t>
            </a:r>
            <a:endParaRPr lang="fr-CA" sz="2400" b="1" dirty="0">
              <a:solidFill>
                <a:schemeClr val="tx1"/>
              </a:solidFill>
            </a:endParaRPr>
          </a:p>
        </p:txBody>
      </p:sp>
      <p:sp>
        <p:nvSpPr>
          <p:cNvPr id="11" name="Demi-cadre 10">
            <a:extLst>
              <a:ext uri="{FF2B5EF4-FFF2-40B4-BE49-F238E27FC236}">
                <a16:creationId xmlns:a16="http://schemas.microsoft.com/office/drawing/2014/main" id="{327FA318-6F6E-79D6-523D-7997F5148D00}"/>
              </a:ext>
            </a:extLst>
          </p:cNvPr>
          <p:cNvSpPr/>
          <p:nvPr/>
        </p:nvSpPr>
        <p:spPr>
          <a:xfrm rot="13432120">
            <a:off x="2154277" y="1701195"/>
            <a:ext cx="633046" cy="615459"/>
          </a:xfrm>
          <a:prstGeom prst="halfFrame">
            <a:avLst>
              <a:gd name="adj1" fmla="val 20952"/>
              <a:gd name="adj2" fmla="val 19920"/>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Rectangle 11">
            <a:extLst>
              <a:ext uri="{FF2B5EF4-FFF2-40B4-BE49-F238E27FC236}">
                <a16:creationId xmlns:a16="http://schemas.microsoft.com/office/drawing/2014/main" id="{9447C39D-380D-DD98-DC0E-6216227577A3}"/>
              </a:ext>
            </a:extLst>
          </p:cNvPr>
          <p:cNvSpPr/>
          <p:nvPr/>
        </p:nvSpPr>
        <p:spPr>
          <a:xfrm>
            <a:off x="8790642" y="915713"/>
            <a:ext cx="2855944" cy="9696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rPr>
              <a:t>SOUTIENS CONCRETS</a:t>
            </a:r>
            <a:endParaRPr lang="fr-CA" sz="2400" b="1" dirty="0">
              <a:solidFill>
                <a:schemeClr val="tx1"/>
              </a:solidFill>
            </a:endParaRPr>
          </a:p>
        </p:txBody>
      </p:sp>
      <p:sp>
        <p:nvSpPr>
          <p:cNvPr id="13" name="Demi-cadre 12">
            <a:extLst>
              <a:ext uri="{FF2B5EF4-FFF2-40B4-BE49-F238E27FC236}">
                <a16:creationId xmlns:a16="http://schemas.microsoft.com/office/drawing/2014/main" id="{3336E59C-60BA-D279-E37A-A54519B95140}"/>
              </a:ext>
            </a:extLst>
          </p:cNvPr>
          <p:cNvSpPr/>
          <p:nvPr/>
        </p:nvSpPr>
        <p:spPr>
          <a:xfrm rot="13432120">
            <a:off x="9902872" y="1665219"/>
            <a:ext cx="633046" cy="615459"/>
          </a:xfrm>
          <a:prstGeom prst="halfFrame">
            <a:avLst>
              <a:gd name="adj1" fmla="val 20952"/>
              <a:gd name="adj2" fmla="val 19920"/>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4" name="Rectangle 13">
            <a:extLst>
              <a:ext uri="{FF2B5EF4-FFF2-40B4-BE49-F238E27FC236}">
                <a16:creationId xmlns:a16="http://schemas.microsoft.com/office/drawing/2014/main" id="{0C60C556-B9AA-0A0F-ED0D-1210907D3FBA}"/>
              </a:ext>
            </a:extLst>
          </p:cNvPr>
          <p:cNvSpPr/>
          <p:nvPr/>
        </p:nvSpPr>
        <p:spPr>
          <a:xfrm>
            <a:off x="8662086" y="2580835"/>
            <a:ext cx="2984500" cy="2399137"/>
          </a:xfrm>
          <a:prstGeom prst="rect">
            <a:avLst/>
          </a:prstGeom>
          <a:solidFill>
            <a:schemeClr val="bg1">
              <a:lumMod val="95000"/>
            </a:schemeClr>
          </a:solidFill>
          <a:ln w="28575">
            <a:solidFill>
              <a:srgbClr val="3065B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CA" sz="2400" dirty="0">
                <a:solidFill>
                  <a:schemeClr val="tx1"/>
                </a:solidFill>
              </a:rPr>
              <a:t>Communauté</a:t>
            </a:r>
          </a:p>
          <a:p>
            <a:pPr lvl="0" algn="ctr"/>
            <a:r>
              <a:rPr lang="fr-CA" sz="2400" dirty="0">
                <a:solidFill>
                  <a:schemeClr val="tx1"/>
                </a:solidFill>
              </a:rPr>
              <a:t>Établissements d’enseignement</a:t>
            </a:r>
          </a:p>
          <a:p>
            <a:pPr lvl="0" algn="ctr"/>
            <a:r>
              <a:rPr lang="fr-CA" sz="2400" dirty="0">
                <a:solidFill>
                  <a:schemeClr val="tx1"/>
                </a:solidFill>
              </a:rPr>
              <a:t>Organismes</a:t>
            </a:r>
          </a:p>
          <a:p>
            <a:pPr lvl="0" algn="ctr"/>
            <a:r>
              <a:rPr lang="fr-CA" sz="2400" dirty="0">
                <a:solidFill>
                  <a:schemeClr val="tx1"/>
                </a:solidFill>
              </a:rPr>
              <a:t>Employeurs</a:t>
            </a:r>
          </a:p>
        </p:txBody>
      </p:sp>
      <p:sp>
        <p:nvSpPr>
          <p:cNvPr id="15" name="Rectangle 14">
            <a:extLst>
              <a:ext uri="{FF2B5EF4-FFF2-40B4-BE49-F238E27FC236}">
                <a16:creationId xmlns:a16="http://schemas.microsoft.com/office/drawing/2014/main" id="{2007DA3E-EBD2-89AB-E22A-862494046329}"/>
              </a:ext>
            </a:extLst>
          </p:cNvPr>
          <p:cNvSpPr/>
          <p:nvPr/>
        </p:nvSpPr>
        <p:spPr>
          <a:xfrm>
            <a:off x="514089" y="2582081"/>
            <a:ext cx="3856472" cy="2415838"/>
          </a:xfrm>
          <a:prstGeom prst="rect">
            <a:avLst/>
          </a:prstGeom>
          <a:solidFill>
            <a:schemeClr val="bg1">
              <a:lumMod val="95000"/>
            </a:schemeClr>
          </a:solidFill>
          <a:ln w="28575">
            <a:solidFill>
              <a:srgbClr val="3065B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CA" sz="2400" dirty="0">
                <a:solidFill>
                  <a:schemeClr val="tx1"/>
                </a:solidFill>
              </a:rPr>
              <a:t>Connaissance de soi</a:t>
            </a:r>
          </a:p>
          <a:p>
            <a:pPr lvl="0" algn="ctr"/>
            <a:r>
              <a:rPr lang="fr-CA" sz="2400" dirty="0">
                <a:solidFill>
                  <a:schemeClr val="tx1"/>
                </a:solidFill>
              </a:rPr>
              <a:t>Estime de soi</a:t>
            </a:r>
          </a:p>
          <a:p>
            <a:pPr lvl="0" algn="ctr"/>
            <a:r>
              <a:rPr lang="fr-CA" sz="2400" dirty="0">
                <a:solidFill>
                  <a:schemeClr val="tx1"/>
                </a:solidFill>
              </a:rPr>
              <a:t>Reconnexion culturelle</a:t>
            </a:r>
          </a:p>
          <a:p>
            <a:pPr lvl="0" algn="ctr"/>
            <a:r>
              <a:rPr lang="fr-CA" sz="2400" dirty="0">
                <a:solidFill>
                  <a:schemeClr val="tx1"/>
                </a:solidFill>
              </a:rPr>
              <a:t>Réappropriation culturelle Identité culturelle</a:t>
            </a:r>
          </a:p>
          <a:p>
            <a:pPr lvl="0" algn="ctr"/>
            <a:r>
              <a:rPr lang="fr-CA" sz="2400" dirty="0">
                <a:solidFill>
                  <a:schemeClr val="tx1"/>
                </a:solidFill>
              </a:rPr>
              <a:t>Transmission</a:t>
            </a:r>
          </a:p>
        </p:txBody>
      </p:sp>
      <p:sp>
        <p:nvSpPr>
          <p:cNvPr id="5" name="Rectangle : coins arrondis 4">
            <a:extLst>
              <a:ext uri="{FF2B5EF4-FFF2-40B4-BE49-F238E27FC236}">
                <a16:creationId xmlns:a16="http://schemas.microsoft.com/office/drawing/2014/main" id="{1D998FAA-974A-3097-153F-3361126C3FDB}"/>
              </a:ext>
            </a:extLst>
          </p:cNvPr>
          <p:cNvSpPr/>
          <p:nvPr/>
        </p:nvSpPr>
        <p:spPr>
          <a:xfrm>
            <a:off x="414980" y="5129871"/>
            <a:ext cx="4783441" cy="1627590"/>
          </a:xfrm>
          <a:prstGeom prst="roundRect">
            <a:avLst>
              <a:gd name="adj" fmla="val 0"/>
            </a:avLst>
          </a:prstGeom>
          <a:noFill/>
          <a:ln w="28575">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fr-CA" sz="2000" dirty="0">
                <a:solidFill>
                  <a:srgbClr val="3065B7"/>
                </a:solidFill>
              </a:rPr>
              <a:t>Une approche ancrée culturellement améliore la persévérance et la qualité de l’intégration professionnelle. Or, l’inverse, ignorer ces dimensions, compromet l’efficacité des interventions.</a:t>
            </a:r>
            <a:endParaRPr lang="fr-CA" sz="2400" kern="100" dirty="0">
              <a:solidFill>
                <a:srgbClr val="3065B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ulle narrative : rectangle 3">
            <a:extLst>
              <a:ext uri="{FF2B5EF4-FFF2-40B4-BE49-F238E27FC236}">
                <a16:creationId xmlns:a16="http://schemas.microsoft.com/office/drawing/2014/main" id="{B49C3F0C-6D07-542E-7801-0F702BF98D81}"/>
              </a:ext>
            </a:extLst>
          </p:cNvPr>
          <p:cNvSpPr/>
          <p:nvPr/>
        </p:nvSpPr>
        <p:spPr>
          <a:xfrm>
            <a:off x="5897945" y="5154031"/>
            <a:ext cx="5748641" cy="1545869"/>
          </a:xfrm>
          <a:prstGeom prst="wedgeRectCallout">
            <a:avLst>
              <a:gd name="adj1" fmla="val -55358"/>
              <a:gd name="adj2" fmla="val 29099"/>
            </a:avLst>
          </a:prstGeom>
          <a:solidFill>
            <a:srgbClr val="3065B7">
              <a:alpha val="4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bg1"/>
                </a:solidFill>
              </a:rPr>
              <a:t>À RETENIR: Les jeunes n’ont pas seulement besoin d’offres d’emploi qui correspondent à leurs profils. Ils ont besoin de conditions réelles pour pouvoir y accéder, y entrer et y rester. </a:t>
            </a:r>
          </a:p>
        </p:txBody>
      </p:sp>
    </p:spTree>
    <p:extLst>
      <p:ext uri="{BB962C8B-B14F-4D97-AF65-F5344CB8AC3E}">
        <p14:creationId xmlns:p14="http://schemas.microsoft.com/office/powerpoint/2010/main" val="127831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30" grpId="0" animBg="1"/>
      <p:bldP spid="2" grpId="0"/>
      <p:bldP spid="11" grpId="0" animBg="1"/>
      <p:bldP spid="12" grpId="0"/>
      <p:bldP spid="13" grpId="0" animBg="1"/>
      <p:bldP spid="14" grpId="0" animBg="1"/>
      <p:bldP spid="15" grpId="0" animBg="1"/>
      <p:bldP spid="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82EB7-D92C-3A18-9309-0B83FDC703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ED164AD-37B7-930C-4E80-63E54DA9BF5F}"/>
              </a:ext>
            </a:extLst>
          </p:cNvPr>
          <p:cNvSpPr/>
          <p:nvPr/>
        </p:nvSpPr>
        <p:spPr>
          <a:xfrm>
            <a:off x="0" y="0"/>
            <a:ext cx="12192000" cy="514350"/>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3065B7"/>
                </a:solidFill>
                <a:effectLst>
                  <a:outerShdw blurRad="38100" dist="38100" dir="2700000" algn="tl">
                    <a:srgbClr val="000000">
                      <a:alpha val="43137"/>
                    </a:srgbClr>
                  </a:outerShdw>
                </a:effectLst>
              </a:rPr>
              <a:t>AVANT L’EMPLOI : </a:t>
            </a:r>
            <a:r>
              <a:rPr lang="fr-CA" sz="2400" b="1" dirty="0">
                <a:solidFill>
                  <a:schemeClr val="tx1"/>
                </a:solidFill>
              </a:rPr>
              <a:t>CE QU’IL FAUT POUR QUE L’EMPLOI SOIT RÉELLEMENT </a:t>
            </a:r>
            <a:r>
              <a:rPr lang="fr-CA" sz="2400" b="1" dirty="0">
                <a:solidFill>
                  <a:srgbClr val="3065B7"/>
                </a:solidFill>
                <a:effectLst>
                  <a:outerShdw blurRad="38100" dist="38100" dir="2700000" algn="tl">
                    <a:srgbClr val="000000">
                      <a:alpha val="43137"/>
                    </a:srgbClr>
                  </a:outerShdw>
                </a:effectLst>
              </a:rPr>
              <a:t>ACCESSIBLE</a:t>
            </a:r>
            <a:endParaRPr lang="fr-CA" sz="2400" dirty="0">
              <a:solidFill>
                <a:srgbClr val="3065B7"/>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E4268682-2BE5-D925-0403-723D4B7DBDF4}"/>
              </a:ext>
            </a:extLst>
          </p:cNvPr>
          <p:cNvSpPr/>
          <p:nvPr/>
        </p:nvSpPr>
        <p:spPr>
          <a:xfrm>
            <a:off x="4204277" y="819943"/>
            <a:ext cx="3856472" cy="514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3065B7"/>
                </a:solidFill>
              </a:rPr>
              <a:t>QUESTION</a:t>
            </a:r>
            <a:endParaRPr lang="fr-CA" sz="2400" b="1" dirty="0">
              <a:solidFill>
                <a:srgbClr val="3065B7"/>
              </a:solidFill>
            </a:endParaRPr>
          </a:p>
        </p:txBody>
      </p:sp>
      <p:sp>
        <p:nvSpPr>
          <p:cNvPr id="16" name="Rectangle 15">
            <a:extLst>
              <a:ext uri="{FF2B5EF4-FFF2-40B4-BE49-F238E27FC236}">
                <a16:creationId xmlns:a16="http://schemas.microsoft.com/office/drawing/2014/main" id="{373E43C5-D79E-2AAD-2272-01BCA3A35C50}"/>
              </a:ext>
            </a:extLst>
          </p:cNvPr>
          <p:cNvSpPr/>
          <p:nvPr/>
        </p:nvSpPr>
        <p:spPr>
          <a:xfrm>
            <a:off x="1817832" y="1550986"/>
            <a:ext cx="8908762" cy="2382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b="1" dirty="0">
                <a:solidFill>
                  <a:schemeClr val="tx1"/>
                </a:solidFill>
              </a:rPr>
              <a:t>Parmi les besoins / conditions partagés, qu’oublie-t-on le plus souvent quand on parle d’emploi chez les Premiers Peuples, mais qui est pourtant fondamental?</a:t>
            </a:r>
            <a:endParaRPr lang="fr-CA" sz="4400" b="1" dirty="0">
              <a:solidFill>
                <a:schemeClr val="tx1"/>
              </a:solidFill>
            </a:endParaRPr>
          </a:p>
        </p:txBody>
      </p:sp>
      <p:sp>
        <p:nvSpPr>
          <p:cNvPr id="17" name="Bulle narrative : rectangle 16">
            <a:extLst>
              <a:ext uri="{FF2B5EF4-FFF2-40B4-BE49-F238E27FC236}">
                <a16:creationId xmlns:a16="http://schemas.microsoft.com/office/drawing/2014/main" id="{BA35512D-8D2F-E262-7726-A8AB15FC1E78}"/>
              </a:ext>
            </a:extLst>
          </p:cNvPr>
          <p:cNvSpPr/>
          <p:nvPr/>
        </p:nvSpPr>
        <p:spPr>
          <a:xfrm>
            <a:off x="2822897" y="4651368"/>
            <a:ext cx="6619232" cy="1878450"/>
          </a:xfrm>
          <a:prstGeom prst="wedgeRectCallout">
            <a:avLst>
              <a:gd name="adj1" fmla="val 53998"/>
              <a:gd name="adj2" fmla="val -31695"/>
            </a:avLst>
          </a:prstGeom>
          <a:solidFill>
            <a:srgbClr val="3065B7">
              <a:alpha val="4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ON PARLE DONC:</a:t>
            </a:r>
          </a:p>
          <a:p>
            <a:pPr marL="342900" indent="-342900" algn="ctr">
              <a:buFontTx/>
              <a:buChar char="-"/>
            </a:pPr>
            <a:r>
              <a:rPr lang="fr-CA" sz="2400" b="1" dirty="0">
                <a:solidFill>
                  <a:schemeClr val="bg1"/>
                </a:solidFill>
              </a:rPr>
              <a:t>D’angles morts des politiques</a:t>
            </a:r>
          </a:p>
          <a:p>
            <a:pPr marL="342900" indent="-342900" algn="ctr">
              <a:buFontTx/>
              <a:buChar char="-"/>
            </a:pPr>
            <a:r>
              <a:rPr lang="fr-CA" sz="2400" b="1" dirty="0">
                <a:solidFill>
                  <a:schemeClr val="bg1"/>
                </a:solidFill>
              </a:rPr>
              <a:t>De financement aux mauvaises cibles</a:t>
            </a:r>
          </a:p>
          <a:p>
            <a:pPr marL="342900" indent="-342900" algn="ctr">
              <a:buFontTx/>
              <a:buChar char="-"/>
            </a:pPr>
            <a:r>
              <a:rPr lang="fr-CA" sz="2400" b="1" dirty="0">
                <a:solidFill>
                  <a:schemeClr val="bg1"/>
                </a:solidFill>
              </a:rPr>
              <a:t>D’obstacles structurels / organisationnels</a:t>
            </a:r>
          </a:p>
        </p:txBody>
      </p:sp>
    </p:spTree>
    <p:extLst>
      <p:ext uri="{BB962C8B-B14F-4D97-AF65-F5344CB8AC3E}">
        <p14:creationId xmlns:p14="http://schemas.microsoft.com/office/powerpoint/2010/main" val="859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EA2CD-4497-1923-B1F6-E907847F4C3A}"/>
            </a:ext>
          </a:extLst>
        </p:cNvPr>
        <p:cNvGrpSpPr/>
        <p:nvPr/>
      </p:nvGrpSpPr>
      <p:grpSpPr>
        <a:xfrm>
          <a:off x="0" y="0"/>
          <a:ext cx="0" cy="0"/>
          <a:chOff x="0" y="0"/>
          <a:chExt cx="0" cy="0"/>
        </a:xfrm>
      </p:grpSpPr>
      <p:pic>
        <p:nvPicPr>
          <p:cNvPr id="3076" name="Picture 4" descr="Alex Janvier - MacKenzie Art Gallery | MacKenzie Art Gallery">
            <a:extLst>
              <a:ext uri="{FF2B5EF4-FFF2-40B4-BE49-F238E27FC236}">
                <a16:creationId xmlns:a16="http://schemas.microsoft.com/office/drawing/2014/main" id="{733D6834-733A-4199-FACC-488C2AF58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637" b="610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54157D-3EBA-AB04-794A-992ED54E70D5}"/>
              </a:ext>
            </a:extLst>
          </p:cNvPr>
          <p:cNvSpPr/>
          <p:nvPr/>
        </p:nvSpPr>
        <p:spPr>
          <a:xfrm>
            <a:off x="3241252" y="1811675"/>
            <a:ext cx="5782521" cy="3234650"/>
          </a:xfrm>
          <a:prstGeom prst="rect">
            <a:avLst/>
          </a:prstGeom>
          <a:solidFill>
            <a:srgbClr val="FFFFFF">
              <a:alpha val="74902"/>
            </a:srgbClr>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CA" sz="6600" b="1" dirty="0">
                <a:solidFill>
                  <a:sysClr val="windowText" lastClr="000000"/>
                </a:solidFill>
              </a:rPr>
              <a:t>ADÉQUATION AU MARCHÉ DU TRAVAIL</a:t>
            </a:r>
            <a:endParaRPr lang="fr-CA" sz="4400" b="1" dirty="0">
              <a:solidFill>
                <a:sysClr val="windowText" lastClr="000000"/>
              </a:solidFill>
            </a:endParaRPr>
          </a:p>
        </p:txBody>
      </p:sp>
      <p:sp>
        <p:nvSpPr>
          <p:cNvPr id="2" name="Rectangle 1">
            <a:extLst>
              <a:ext uri="{FF2B5EF4-FFF2-40B4-BE49-F238E27FC236}">
                <a16:creationId xmlns:a16="http://schemas.microsoft.com/office/drawing/2014/main" id="{23D5866E-4DA5-231A-2AAA-02A8CBCCC1E6}"/>
              </a:ext>
            </a:extLst>
          </p:cNvPr>
          <p:cNvSpPr/>
          <p:nvPr/>
        </p:nvSpPr>
        <p:spPr>
          <a:xfrm rot="5400000">
            <a:off x="9501841" y="3189299"/>
            <a:ext cx="4900917" cy="479401"/>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Alex Janvier, </a:t>
            </a:r>
            <a:r>
              <a:rPr lang="fr-FR" sz="1200" i="1" dirty="0">
                <a:solidFill>
                  <a:schemeClr val="tx1"/>
                </a:solidFill>
              </a:rPr>
              <a:t>Sans titre</a:t>
            </a:r>
            <a:r>
              <a:rPr lang="fr-FR" sz="1200" dirty="0">
                <a:solidFill>
                  <a:schemeClr val="tx1"/>
                </a:solidFill>
              </a:rPr>
              <a:t>, 1979, acrylique sur toile, 110 x 243,7 cm. Musée des beaux-arts du Canada, Ottawa. © Alex Janvier. Photo : MBAC</a:t>
            </a:r>
            <a:endParaRPr lang="fr-CA" sz="1200" dirty="0">
              <a:solidFill>
                <a:schemeClr val="tx1"/>
              </a:solidFill>
            </a:endParaRPr>
          </a:p>
        </p:txBody>
      </p:sp>
    </p:spTree>
    <p:extLst>
      <p:ext uri="{BB962C8B-B14F-4D97-AF65-F5344CB8AC3E}">
        <p14:creationId xmlns:p14="http://schemas.microsoft.com/office/powerpoint/2010/main" val="3593088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DB0F1EBD11448A355A5F0112A0162" ma:contentTypeVersion="8" ma:contentTypeDescription="Crée un document." ma:contentTypeScope="" ma:versionID="445aec2032bc1b05eadf417aa192e0bc">
  <xsd:schema xmlns:xsd="http://www.w3.org/2001/XMLSchema" xmlns:xs="http://www.w3.org/2001/XMLSchema" xmlns:p="http://schemas.microsoft.com/office/2006/metadata/properties" xmlns:ns2="dc06e792-3df1-4150-9cbd-76997002671e" targetNamespace="http://schemas.microsoft.com/office/2006/metadata/properties" ma:root="true" ma:fieldsID="af196085142e32f4f01be284c0846b9b" ns2:_="">
    <xsd:import namespace="dc06e792-3df1-4150-9cbd-7699700267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6e792-3df1-4150-9cbd-769970026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9EF8F1-6226-475F-A55A-1B75ACCC4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6e792-3df1-4150-9cbd-769970026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7074B-A8BA-4DD4-98D0-5735C9463AA6}">
  <ds:schemaRefs>
    <ds:schemaRef ds:uri="http://schemas.microsoft.com/sharepoint/v3/contenttype/forms"/>
  </ds:schemaRefs>
</ds:datastoreItem>
</file>

<file path=customXml/itemProps3.xml><?xml version="1.0" encoding="utf-8"?>
<ds:datastoreItem xmlns:ds="http://schemas.openxmlformats.org/officeDocument/2006/customXml" ds:itemID="{2F80E087-915F-4D7E-8A24-3476F7D31262}">
  <ds:schemaRefs>
    <ds:schemaRef ds:uri="http://purl.org/dc/elements/1.1/"/>
    <ds:schemaRef ds:uri="http://purl.org/dc/terms/"/>
    <ds:schemaRef ds:uri="dc06e792-3df1-4150-9cbd-76997002671e"/>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2209</TotalTime>
  <Words>3284</Words>
  <Application>Microsoft Office PowerPoint</Application>
  <PresentationFormat>Grand écran</PresentationFormat>
  <Paragraphs>378</Paragraphs>
  <Slides>19</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Meiryo</vt: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Deschênes, Émilie</dc:creator>
  <cp:lastModifiedBy>Karimme Vega</cp:lastModifiedBy>
  <cp:revision>2</cp:revision>
  <dcterms:created xsi:type="dcterms:W3CDTF">2026-05-07T02:23:52Z</dcterms:created>
  <dcterms:modified xsi:type="dcterms:W3CDTF">2026-05-11T19:20:23Z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0x010100EE9DB0F1EBD11448A355A5F0112A0162</vt:lpwstr>
  </property>
</Properties>
</file>