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1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219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097280"/>
            <a:ext cx="5029200" cy="5029200"/>
          </a:xfrm>
          <a:prstGeom prst="ellipse">
            <a:avLst/>
          </a:prstGeom>
          <a:solidFill>
            <a:srgbClr val="2563EB">
              <a:alpha val="15000"/>
            </a:srgbClr>
          </a:solidFill>
          <a:ln w="12700">
            <a:solidFill>
              <a:srgbClr val="0D1F3C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502920" y="29260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RÉSEAU DES JEUNES DE LA CSQ · FÉVRIER 2026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548640"/>
            <a:ext cx="566928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8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Ce que</a:t>
            </a:r>
            <a:endParaRPr lang="en-US" sz="5000" dirty="0"/>
          </a:p>
          <a:p>
            <a:pPr marL="0" indent="0">
              <a:lnSpc>
                <a:spcPct val="8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vous nous</a:t>
            </a:r>
            <a:endParaRPr lang="en-US" sz="5000" dirty="0"/>
          </a:p>
          <a:p>
            <a:pPr marL="0" indent="0">
              <a:lnSpc>
                <a:spcPct val="88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avez </a:t>
            </a:r>
            <a:endParaRPr lang="en-US" sz="5000" dirty="0"/>
          </a:p>
          <a:p>
            <a:pPr marL="0" indent="0">
              <a:lnSpc>
                <a:spcPct val="88000"/>
              </a:lnSpc>
              <a:buNone/>
            </a:pPr>
            <a:r>
              <a:rPr lang="en-US" sz="5000" b="1" dirty="0">
                <a:solidFill>
                  <a:srgbClr val="3B82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dit.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502920" y="3657600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44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02920" y="4242816"/>
            <a:ext cx="1965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réponses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606040" y="3657600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3,76/5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2606040" y="4242816"/>
            <a:ext cx="1965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appétit espace actif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709160" y="3657600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82%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709160" y="4242816"/>
            <a:ext cx="1965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plusieurs fois/jour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812280" y="3657600"/>
            <a:ext cx="1965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64%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6812280" y="4242816"/>
            <a:ext cx="1965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groupe Facebook privé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355080" y="566928"/>
            <a:ext cx="2514600" cy="338328"/>
          </a:xfrm>
          <a:prstGeom prst="roundRect">
            <a:avLst>
              <a:gd name="adj" fmla="val 48649"/>
            </a:avLst>
          </a:prstGeom>
          <a:solidFill>
            <a:srgbClr val="162B52">
              <a:alpha val="75000"/>
            </a:srgbClr>
          </a:solidFill>
          <a:ln w="12700">
            <a:solidFill>
              <a:srgbClr val="93C5FD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Text 12"/>
          <p:cNvSpPr/>
          <p:nvPr/>
        </p:nvSpPr>
        <p:spPr>
          <a:xfrm>
            <a:off x="6355080" y="566928"/>
            <a:ext cx="2514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kern="0" spc="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 · QUI ÊTES-VOUS?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6355080" y="1042416"/>
            <a:ext cx="2514600" cy="338328"/>
          </a:xfrm>
          <a:prstGeom prst="roundRect">
            <a:avLst>
              <a:gd name="adj" fmla="val 48649"/>
            </a:avLst>
          </a:prstGeom>
          <a:solidFill>
            <a:srgbClr val="162B52">
              <a:alpha val="75000"/>
            </a:srgbClr>
          </a:solidFill>
          <a:ln w="12700">
            <a:solidFill>
              <a:srgbClr val="A5B4F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6" name="Text 14"/>
          <p:cNvSpPr/>
          <p:nvPr/>
        </p:nvSpPr>
        <p:spPr>
          <a:xfrm>
            <a:off x="6355080" y="1042416"/>
            <a:ext cx="2514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kern="0" spc="1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USAGES NUMÉRIQUES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6355080" y="1517904"/>
            <a:ext cx="2514600" cy="338328"/>
          </a:xfrm>
          <a:prstGeom prst="roundRect">
            <a:avLst>
              <a:gd name="adj" fmla="val 48649"/>
            </a:avLst>
          </a:prstGeom>
          <a:solidFill>
            <a:srgbClr val="162B52">
              <a:alpha val="75000"/>
            </a:srgbClr>
          </a:solidFill>
          <a:ln w="12700">
            <a:solidFill>
              <a:srgbClr val="67E8F9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8" name="Text 16"/>
          <p:cNvSpPr/>
          <p:nvPr/>
        </p:nvSpPr>
        <p:spPr>
          <a:xfrm>
            <a:off x="6355080" y="1517904"/>
            <a:ext cx="2514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kern="0" spc="10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CONTENUS &amp; CANAUX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6355080" y="1993392"/>
            <a:ext cx="2514600" cy="338328"/>
          </a:xfrm>
          <a:prstGeom prst="roundRect">
            <a:avLst>
              <a:gd name="adj" fmla="val 48649"/>
            </a:avLst>
          </a:prstGeom>
          <a:solidFill>
            <a:srgbClr val="162B52">
              <a:alpha val="75000"/>
            </a:srgbClr>
          </a:solidFill>
          <a:ln w="12700">
            <a:solidFill>
              <a:srgbClr val="86EFAC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0" name="Text 18"/>
          <p:cNvSpPr/>
          <p:nvPr/>
        </p:nvSpPr>
        <p:spPr>
          <a:xfrm>
            <a:off x="6355080" y="1993392"/>
            <a:ext cx="2514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kern="0" spc="100" dirty="0">
                <a:solidFill>
                  <a:srgbClr val="86EF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INTERRÉSEAUX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6355080" y="2468880"/>
            <a:ext cx="2514600" cy="338328"/>
          </a:xfrm>
          <a:prstGeom prst="roundRect">
            <a:avLst>
              <a:gd name="adj" fmla="val 48649"/>
            </a:avLst>
          </a:prstGeom>
          <a:solidFill>
            <a:srgbClr val="162B52">
              <a:alpha val="75000"/>
            </a:srgbClr>
          </a:solidFill>
          <a:ln w="12700">
            <a:solidFill>
              <a:srgbClr val="94A3B8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Text 20"/>
          <p:cNvSpPr/>
          <p:nvPr/>
        </p:nvSpPr>
        <p:spPr>
          <a:xfrm>
            <a:off x="6355080" y="2468880"/>
            <a:ext cx="2514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VOS MOTS, SANS FILTRE</a:t>
            </a:r>
            <a:endParaRPr lang="en-US" sz="700" dirty="0"/>
          </a:p>
        </p:txBody>
      </p:sp>
      <p:sp>
        <p:nvSpPr>
          <p:cNvPr id="23" name="Shape 21"/>
          <p:cNvSpPr/>
          <p:nvPr/>
        </p:nvSpPr>
        <p:spPr>
          <a:xfrm>
            <a:off x="6355080" y="2944368"/>
            <a:ext cx="2514600" cy="338328"/>
          </a:xfrm>
          <a:prstGeom prst="roundRect">
            <a:avLst>
              <a:gd name="adj" fmla="val 48649"/>
            </a:avLst>
          </a:prstGeom>
          <a:solidFill>
            <a:srgbClr val="162B52">
              <a:alpha val="75000"/>
            </a:srgbClr>
          </a:solidFill>
          <a:ln w="12700">
            <a:solidFill>
              <a:srgbClr val="93C5FD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4" name="Text 22"/>
          <p:cNvSpPr/>
          <p:nvPr/>
        </p:nvSpPr>
        <p:spPr>
          <a:xfrm>
            <a:off x="6355080" y="2944368"/>
            <a:ext cx="2514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b="1" kern="0" spc="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STRATÉGIE PROPOSÉE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3C5FD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097280"/>
            <a:ext cx="5029200" cy="5029200"/>
          </a:xfrm>
          <a:prstGeom prst="ellipse">
            <a:avLst/>
          </a:prstGeom>
          <a:solidFill>
            <a:srgbClr val="2563EB">
              <a:alpha val="15000"/>
            </a:srgbClr>
          </a:solidFill>
          <a:ln w="12700">
            <a:solidFill>
              <a:srgbClr val="0D1F3C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502920" y="32004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RÉSEAU DES JEUNES DE LA CSQ · 2026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594360"/>
            <a:ext cx="5943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Cette stratégie</a:t>
            </a:r>
            <a:endParaRPr lang="en-US" sz="4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est </a:t>
            </a:r>
            <a:endParaRPr lang="en-US" sz="44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3B82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 vôtre.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02920" y="2487168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 personnes ont pris le temps de répondre. Ce document traduit leurs mots en actions concrètes. Le reste se construit ensemble.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3090672"/>
            <a:ext cx="3931920" cy="868680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93C5FD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Text 5"/>
          <p:cNvSpPr/>
          <p:nvPr/>
        </p:nvSpPr>
        <p:spPr>
          <a:xfrm>
            <a:off x="640080" y="3145536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B82F6">
                    <a:alpha val="5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44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40080" y="358444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répondant·es ont exprimé leurs besoins. Ce n'est pas un sondage de satisfaction — c'est un mandat.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663440" y="3090672"/>
            <a:ext cx="3931920" cy="868680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93C5FD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Text 8"/>
          <p:cNvSpPr/>
          <p:nvPr/>
        </p:nvSpPr>
        <p:spPr>
          <a:xfrm>
            <a:off x="4800600" y="3145536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B82F6">
                    <a:alpha val="5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66%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800600" y="358444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donnent 4 ou 5 étoiles à un espace actif. L'appétit est là. La question est d'y répondre.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02920" y="4078224"/>
            <a:ext cx="3931920" cy="868680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93C5FD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3" name="Text 11"/>
          <p:cNvSpPr/>
          <p:nvPr/>
        </p:nvSpPr>
        <p:spPr>
          <a:xfrm>
            <a:off x="640080" y="4133088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B82F6">
                    <a:alpha val="5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640080" y="457200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priorité absolue : nommer des animateur·trices ce soir avant de partir. Tout le reste suit.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663440" y="4078224"/>
            <a:ext cx="3931920" cy="868680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93C5FD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6" name="Text 14"/>
          <p:cNvSpPr/>
          <p:nvPr/>
        </p:nvSpPr>
        <p:spPr>
          <a:xfrm>
            <a:off x="4800600" y="4133088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3B82F6">
                    <a:alpha val="50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∞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4800600" y="457200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construit quelque chose de réel ici — des travailleurs qui s'organisent ensemble. C'est ça, le syndicalisme.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3C5FD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 · QUI ÊTES-VOUS?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502920" y="438912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Profil des</a:t>
            </a:r>
            <a:endParaRPr lang="en-US" sz="2800" dirty="0"/>
          </a:p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répondant·es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Secteur d'activité, tranches d'âge et ancienneté · n=44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502920" y="1517904"/>
            <a:ext cx="8138160" cy="13716"/>
          </a:xfrm>
          <a:prstGeom prst="rect">
            <a:avLst/>
          </a:prstGeom>
          <a:solidFill>
            <a:srgbClr val="CBD5E1">
              <a:alpha val="30000"/>
            </a:srgbClr>
          </a:solidFill>
          <a:ln w="12700">
            <a:solidFill>
              <a:srgbClr val="CBD5E1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/>
          <p:cNvSpPr/>
          <p:nvPr/>
        </p:nvSpPr>
        <p:spPr>
          <a:xfrm>
            <a:off x="502920" y="1600200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SECTEUR D'ACTIVITÉ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011680" y="1801368"/>
            <a:ext cx="3200400" cy="219456"/>
          </a:xfrm>
          <a:prstGeom prst="rect">
            <a:avLst/>
          </a:prstGeom>
          <a:solidFill>
            <a:srgbClr val="DBEAFE">
              <a:alpha val="35000"/>
            </a:srgbClr>
          </a:solidFill>
          <a:ln w="12700">
            <a:solidFill>
              <a:srgbClr val="DBEA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Shape 6"/>
          <p:cNvSpPr/>
          <p:nvPr/>
        </p:nvSpPr>
        <p:spPr>
          <a:xfrm>
            <a:off x="2011680" y="1801368"/>
            <a:ext cx="1536192" cy="21945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7"/>
          <p:cNvSpPr/>
          <p:nvPr/>
        </p:nvSpPr>
        <p:spPr>
          <a:xfrm>
            <a:off x="502920" y="178308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Éducation — primaire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2039112" y="1819656"/>
            <a:ext cx="1444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011680" y="2075688"/>
            <a:ext cx="3200400" cy="219456"/>
          </a:xfrm>
          <a:prstGeom prst="rect">
            <a:avLst/>
          </a:prstGeom>
          <a:solidFill>
            <a:srgbClr val="DBEAFE">
              <a:alpha val="35000"/>
            </a:srgbClr>
          </a:solidFill>
          <a:ln w="12700">
            <a:solidFill>
              <a:srgbClr val="DBEA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Shape 10"/>
          <p:cNvSpPr/>
          <p:nvPr/>
        </p:nvSpPr>
        <p:spPr>
          <a:xfrm>
            <a:off x="2011680" y="2075688"/>
            <a:ext cx="1248156" cy="21945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3" name="Text 11"/>
          <p:cNvSpPr/>
          <p:nvPr/>
        </p:nvSpPr>
        <p:spPr>
          <a:xfrm>
            <a:off x="502920" y="205740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Éducation — secondaire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2039112" y="2093976"/>
            <a:ext cx="115671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17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2011680" y="2350008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6" name="Shape 14"/>
          <p:cNvSpPr/>
          <p:nvPr/>
        </p:nvSpPr>
        <p:spPr>
          <a:xfrm>
            <a:off x="2011680" y="2350008"/>
            <a:ext cx="274320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7" name="Text 15"/>
          <p:cNvSpPr/>
          <p:nvPr/>
        </p:nvSpPr>
        <p:spPr>
          <a:xfrm>
            <a:off x="502920" y="233172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Enseignement supérieur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011680" y="2624328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9" name="Shape 17"/>
          <p:cNvSpPr/>
          <p:nvPr/>
        </p:nvSpPr>
        <p:spPr>
          <a:xfrm>
            <a:off x="2011680" y="2624328"/>
            <a:ext cx="274320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0" name="Text 18"/>
          <p:cNvSpPr/>
          <p:nvPr/>
        </p:nvSpPr>
        <p:spPr>
          <a:xfrm>
            <a:off x="502920" y="260604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 / FGA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2011680" y="2898648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Shape 20"/>
          <p:cNvSpPr/>
          <p:nvPr/>
        </p:nvSpPr>
        <p:spPr>
          <a:xfrm>
            <a:off x="2011680" y="2898648"/>
            <a:ext cx="274320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3" name="Text 21"/>
          <p:cNvSpPr/>
          <p:nvPr/>
        </p:nvSpPr>
        <p:spPr>
          <a:xfrm>
            <a:off x="502920" y="288036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Autre (préscolaire…)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02920" y="3255264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ANCIENNETÉ DANS LE RÉSEAU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2011680" y="3456432"/>
            <a:ext cx="3200400" cy="219456"/>
          </a:xfrm>
          <a:prstGeom prst="rect">
            <a:avLst/>
          </a:prstGeom>
          <a:solidFill>
            <a:srgbClr val="EDE9FE">
              <a:alpha val="35000"/>
            </a:srgbClr>
          </a:solidFill>
          <a:ln w="12700">
            <a:solidFill>
              <a:srgbClr val="EDE9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6" name="Shape 24"/>
          <p:cNvSpPr/>
          <p:nvPr/>
        </p:nvSpPr>
        <p:spPr>
          <a:xfrm>
            <a:off x="2011680" y="3456432"/>
            <a:ext cx="1664208" cy="219456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7" name="Text 25"/>
          <p:cNvSpPr/>
          <p:nvPr/>
        </p:nvSpPr>
        <p:spPr>
          <a:xfrm>
            <a:off x="502920" y="3438144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à 3 ans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039112" y="3474720"/>
            <a:ext cx="15727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23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2011680" y="3730752"/>
            <a:ext cx="3200400" cy="219456"/>
          </a:xfrm>
          <a:prstGeom prst="rect">
            <a:avLst/>
          </a:prstGeom>
          <a:solidFill>
            <a:srgbClr val="EDE9FE">
              <a:alpha val="35000"/>
            </a:srgbClr>
          </a:solidFill>
          <a:ln w="12700">
            <a:solidFill>
              <a:srgbClr val="EDE9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0" name="Shape 28"/>
          <p:cNvSpPr/>
          <p:nvPr/>
        </p:nvSpPr>
        <p:spPr>
          <a:xfrm>
            <a:off x="2011680" y="3730752"/>
            <a:ext cx="864108" cy="219456"/>
          </a:xfrm>
          <a:prstGeom prst="rect">
            <a:avLst/>
          </a:prstGeom>
          <a:solidFill>
            <a:srgbClr val="818CF8"/>
          </a:solidFill>
          <a:ln w="12700">
            <a:solidFill>
              <a:srgbClr val="818CF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1" name="Text 29"/>
          <p:cNvSpPr/>
          <p:nvPr/>
        </p:nvSpPr>
        <p:spPr>
          <a:xfrm>
            <a:off x="502920" y="3712464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Première participation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2039112" y="3749040"/>
            <a:ext cx="7726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2011680" y="4005072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4" name="Shape 32"/>
          <p:cNvSpPr/>
          <p:nvPr/>
        </p:nvSpPr>
        <p:spPr>
          <a:xfrm>
            <a:off x="2011680" y="4005072"/>
            <a:ext cx="640080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5" name="Text 33"/>
          <p:cNvSpPr/>
          <p:nvPr/>
        </p:nvSpPr>
        <p:spPr>
          <a:xfrm>
            <a:off x="502920" y="3986784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 de 3 ans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2039112" y="402336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4846320" y="1600200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ÂGE DES RÉPONDANT·ES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6355080" y="1801368"/>
            <a:ext cx="3200400" cy="219456"/>
          </a:xfrm>
          <a:prstGeom prst="rect">
            <a:avLst/>
          </a:prstGeom>
          <a:solidFill>
            <a:srgbClr val="CFFAFE">
              <a:alpha val="35000"/>
            </a:srgbClr>
          </a:solidFill>
          <a:ln w="12700">
            <a:solidFill>
              <a:srgbClr val="CFFA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9" name="Shape 37"/>
          <p:cNvSpPr/>
          <p:nvPr/>
        </p:nvSpPr>
        <p:spPr>
          <a:xfrm>
            <a:off x="6355080" y="1801368"/>
            <a:ext cx="1952244" cy="219456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0" name="Text 38"/>
          <p:cNvSpPr/>
          <p:nvPr/>
        </p:nvSpPr>
        <p:spPr>
          <a:xfrm>
            <a:off x="4846320" y="178308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30–35 ans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6382512" y="1819656"/>
            <a:ext cx="18608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27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6355080" y="2075688"/>
            <a:ext cx="3200400" cy="219456"/>
          </a:xfrm>
          <a:prstGeom prst="rect">
            <a:avLst/>
          </a:prstGeom>
          <a:solidFill>
            <a:srgbClr val="CFFAFE">
              <a:alpha val="35000"/>
            </a:srgbClr>
          </a:solidFill>
          <a:ln w="12700">
            <a:solidFill>
              <a:srgbClr val="CFFA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3" name="Shape 41"/>
          <p:cNvSpPr/>
          <p:nvPr/>
        </p:nvSpPr>
        <p:spPr>
          <a:xfrm>
            <a:off x="6355080" y="2075688"/>
            <a:ext cx="1152144" cy="219456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4" name="Text 42"/>
          <p:cNvSpPr/>
          <p:nvPr/>
        </p:nvSpPr>
        <p:spPr>
          <a:xfrm>
            <a:off x="4846320" y="205740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25–29 ans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382512" y="2093976"/>
            <a:ext cx="10607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16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6355080" y="2350008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7" name="Shape 45"/>
          <p:cNvSpPr/>
          <p:nvPr/>
        </p:nvSpPr>
        <p:spPr>
          <a:xfrm>
            <a:off x="6355080" y="2350008"/>
            <a:ext cx="274320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8" name="Text 46"/>
          <p:cNvSpPr/>
          <p:nvPr/>
        </p:nvSpPr>
        <p:spPr>
          <a:xfrm>
            <a:off x="4846320" y="233172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18–24 ans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846320" y="2715768"/>
            <a:ext cx="3749040" cy="685800"/>
          </a:xfrm>
          <a:prstGeom prst="rect">
            <a:avLst/>
          </a:prstGeom>
          <a:solidFill>
            <a:srgbClr val="EFF6FF"/>
          </a:solidFill>
          <a:ln w="1524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0" name="Shape 48"/>
          <p:cNvSpPr/>
          <p:nvPr/>
        </p:nvSpPr>
        <p:spPr>
          <a:xfrm>
            <a:off x="4846320" y="2715768"/>
            <a:ext cx="54864" cy="6858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1" name="Text 49"/>
          <p:cNvSpPr/>
          <p:nvPr/>
        </p:nvSpPr>
        <p:spPr>
          <a:xfrm>
            <a:off x="4974336" y="278892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E40A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Qui est dans la salle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4974336" y="3008376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Primaire + secondaire = 86%. Tranche 25-35 ans : 98%. Un tiers découvre le Réseau pour la première fois — une opportunité.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4846320" y="3447288"/>
            <a:ext cx="3749040" cy="658368"/>
          </a:xfrm>
          <a:prstGeom prst="rect">
            <a:avLst/>
          </a:prstGeom>
          <a:solidFill>
            <a:srgbClr val="EFF6FF"/>
          </a:solidFill>
          <a:ln w="1524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4" name="Shape 52"/>
          <p:cNvSpPr/>
          <p:nvPr/>
        </p:nvSpPr>
        <p:spPr>
          <a:xfrm>
            <a:off x="4846320" y="3447288"/>
            <a:ext cx="54864" cy="65836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5" name="Text 53"/>
          <p:cNvSpPr/>
          <p:nvPr/>
        </p:nvSpPr>
        <p:spPr>
          <a:xfrm>
            <a:off x="4974336" y="352044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D4E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Ce que ça implique</a:t>
            </a:r>
            <a:endParaRPr lang="en-US" sz="950" dirty="0"/>
          </a:p>
        </p:txBody>
      </p:sp>
      <p:sp>
        <p:nvSpPr>
          <p:cNvPr id="56" name="Text 54"/>
          <p:cNvSpPr/>
          <p:nvPr/>
        </p:nvSpPr>
        <p:spPr>
          <a:xfrm>
            <a:off x="4974336" y="3739896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L'absence quasi totale des 18–24 ans est un signal : le Réseau peine à accrocher les plus jeunes en début de carrière.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CBD5E1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097280"/>
            <a:ext cx="5029200" cy="5029200"/>
          </a:xfrm>
          <a:prstGeom prst="ellipse">
            <a:avLst/>
          </a:prstGeom>
          <a:solidFill>
            <a:srgbClr val="2563EB">
              <a:alpha val="15000"/>
            </a:srgbClr>
          </a:solidFill>
          <a:ln w="12700">
            <a:solidFill>
              <a:srgbClr val="0D1F3C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502920" y="25603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MIN · COMMENT VOUS ÊTES CONNECTÉ·ES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438912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Usages</a:t>
            </a:r>
            <a:endParaRPr lang="en-US" sz="2800" dirty="0"/>
          </a:p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numériques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02920" y="12070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Plateformes utilisées, fréquence de consultation et de publication · n=44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02920" y="1517904"/>
            <a:ext cx="8138160" cy="13716"/>
          </a:xfrm>
          <a:prstGeom prst="rect">
            <a:avLst/>
          </a:prstGeom>
          <a:solidFill>
            <a:srgbClr val="93C5FD">
              <a:alpha val="50000"/>
            </a:srgbClr>
          </a:solidFill>
          <a:ln w="12700">
            <a:solidFill>
              <a:srgbClr val="93C5FD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Text 5"/>
          <p:cNvSpPr/>
          <p:nvPr/>
        </p:nvSpPr>
        <p:spPr>
          <a:xfrm>
            <a:off x="502920" y="1627632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PLATEFORMES CONSULTÉES ≥ 1×/SEMAINE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2011680" y="182880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Shape 7"/>
          <p:cNvSpPr/>
          <p:nvPr/>
        </p:nvSpPr>
        <p:spPr>
          <a:xfrm>
            <a:off x="2011680" y="1828800"/>
            <a:ext cx="3040380" cy="21945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0" name="Text 8"/>
          <p:cNvSpPr/>
          <p:nvPr/>
        </p:nvSpPr>
        <p:spPr>
          <a:xfrm>
            <a:off x="502920" y="181051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039112" y="1847088"/>
            <a:ext cx="29489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42/44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011680" y="210312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3" name="Shape 11"/>
          <p:cNvSpPr/>
          <p:nvPr/>
        </p:nvSpPr>
        <p:spPr>
          <a:xfrm>
            <a:off x="2011680" y="2103120"/>
            <a:ext cx="2400300" cy="21945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Text 12"/>
          <p:cNvSpPr/>
          <p:nvPr/>
        </p:nvSpPr>
        <p:spPr>
          <a:xfrm>
            <a:off x="502920" y="208483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039112" y="2121408"/>
            <a:ext cx="23088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33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2011680" y="237744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7" name="Shape 15"/>
          <p:cNvSpPr/>
          <p:nvPr/>
        </p:nvSpPr>
        <p:spPr>
          <a:xfrm>
            <a:off x="2011680" y="2377440"/>
            <a:ext cx="1312164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8" name="Text 16"/>
          <p:cNvSpPr/>
          <p:nvPr/>
        </p:nvSpPr>
        <p:spPr>
          <a:xfrm>
            <a:off x="502920" y="235915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2039112" y="2395728"/>
            <a:ext cx="12207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2011680" y="265176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1" name="Shape 19"/>
          <p:cNvSpPr/>
          <p:nvPr/>
        </p:nvSpPr>
        <p:spPr>
          <a:xfrm>
            <a:off x="2011680" y="2651760"/>
            <a:ext cx="1312164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Text 20"/>
          <p:cNvSpPr/>
          <p:nvPr/>
        </p:nvSpPr>
        <p:spPr>
          <a:xfrm>
            <a:off x="502920" y="263347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Snapchat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2039112" y="2670048"/>
            <a:ext cx="12207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2011680" y="292608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5" name="Shape 23"/>
          <p:cNvSpPr/>
          <p:nvPr/>
        </p:nvSpPr>
        <p:spPr>
          <a:xfrm>
            <a:off x="2011680" y="2926080"/>
            <a:ext cx="288036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6" name="Text 24"/>
          <p:cNvSpPr/>
          <p:nvPr/>
        </p:nvSpPr>
        <p:spPr>
          <a:xfrm>
            <a:off x="502920" y="290779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Discord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2011680" y="320040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8" name="Shape 26"/>
          <p:cNvSpPr/>
          <p:nvPr/>
        </p:nvSpPr>
        <p:spPr>
          <a:xfrm>
            <a:off x="2011680" y="3200400"/>
            <a:ext cx="274320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9" name="Text 27"/>
          <p:cNvSpPr/>
          <p:nvPr/>
        </p:nvSpPr>
        <p:spPr>
          <a:xfrm>
            <a:off x="502920" y="318211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/ LinkedIn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846320" y="1627632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FRÉQUENCE DE CONSULTATION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6355080" y="182880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2" name="Shape 30"/>
          <p:cNvSpPr/>
          <p:nvPr/>
        </p:nvSpPr>
        <p:spPr>
          <a:xfrm>
            <a:off x="6355080" y="1828800"/>
            <a:ext cx="2624328" cy="219456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3" name="Text 31"/>
          <p:cNvSpPr/>
          <p:nvPr/>
        </p:nvSpPr>
        <p:spPr>
          <a:xfrm>
            <a:off x="4846320" y="181051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Plusieurs fois/jour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382512" y="1847088"/>
            <a:ext cx="25328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36/44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6355080" y="210312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6" name="Shape 34"/>
          <p:cNvSpPr/>
          <p:nvPr/>
        </p:nvSpPr>
        <p:spPr>
          <a:xfrm>
            <a:off x="6355080" y="2103120"/>
            <a:ext cx="352044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7" name="Text 35"/>
          <p:cNvSpPr/>
          <p:nvPr/>
        </p:nvSpPr>
        <p:spPr>
          <a:xfrm>
            <a:off x="4846320" y="208483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Quelques fois/semaine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6355080" y="237744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9" name="Shape 37"/>
          <p:cNvSpPr/>
          <p:nvPr/>
        </p:nvSpPr>
        <p:spPr>
          <a:xfrm>
            <a:off x="6355080" y="2377440"/>
            <a:ext cx="274320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0" name="Text 38"/>
          <p:cNvSpPr/>
          <p:nvPr/>
        </p:nvSpPr>
        <p:spPr>
          <a:xfrm>
            <a:off x="4846320" y="235915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fois/jour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4846320" y="2798064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PUBLIENT ACTIVEMENT SUR…</a:t>
            </a:r>
            <a:endParaRPr lang="en-US" sz="700" dirty="0"/>
          </a:p>
        </p:txBody>
      </p:sp>
      <p:sp>
        <p:nvSpPr>
          <p:cNvPr id="42" name="Shape 40"/>
          <p:cNvSpPr/>
          <p:nvPr/>
        </p:nvSpPr>
        <p:spPr>
          <a:xfrm>
            <a:off x="6355080" y="2999232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3" name="Shape 41"/>
          <p:cNvSpPr/>
          <p:nvPr/>
        </p:nvSpPr>
        <p:spPr>
          <a:xfrm>
            <a:off x="6355080" y="2999232"/>
            <a:ext cx="1600200" cy="219456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4" name="Text 42"/>
          <p:cNvSpPr/>
          <p:nvPr/>
        </p:nvSpPr>
        <p:spPr>
          <a:xfrm>
            <a:off x="4846320" y="2980944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382512" y="3017520"/>
            <a:ext cx="1508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22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6355080" y="3273552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7" name="Shape 45"/>
          <p:cNvSpPr/>
          <p:nvPr/>
        </p:nvSpPr>
        <p:spPr>
          <a:xfrm>
            <a:off x="6355080" y="3273552"/>
            <a:ext cx="1536192" cy="219456"/>
          </a:xfrm>
          <a:prstGeom prst="rect">
            <a:avLst/>
          </a:prstGeom>
          <a:solidFill>
            <a:srgbClr val="22D3EE"/>
          </a:solidFill>
          <a:ln w="12700">
            <a:solidFill>
              <a:srgbClr val="22D3EE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8" name="Text 46"/>
          <p:cNvSpPr/>
          <p:nvPr/>
        </p:nvSpPr>
        <p:spPr>
          <a:xfrm>
            <a:off x="4846320" y="3255264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6382512" y="3291840"/>
            <a:ext cx="14447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21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6355080" y="3547872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1" name="Shape 49"/>
          <p:cNvSpPr/>
          <p:nvPr/>
        </p:nvSpPr>
        <p:spPr>
          <a:xfrm>
            <a:off x="6355080" y="3547872"/>
            <a:ext cx="640080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2" name="Text 50"/>
          <p:cNvSpPr/>
          <p:nvPr/>
        </p:nvSpPr>
        <p:spPr>
          <a:xfrm>
            <a:off x="4846320" y="3529584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Snapchat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382512" y="3566160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6355080" y="3822192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5" name="Shape 53"/>
          <p:cNvSpPr/>
          <p:nvPr/>
        </p:nvSpPr>
        <p:spPr>
          <a:xfrm>
            <a:off x="6355080" y="3822192"/>
            <a:ext cx="448056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6" name="Text 54"/>
          <p:cNvSpPr/>
          <p:nvPr/>
        </p:nvSpPr>
        <p:spPr>
          <a:xfrm>
            <a:off x="4846320" y="3803904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</a:t>
            </a:r>
            <a:endParaRPr lang="en-US" sz="950" dirty="0"/>
          </a:p>
        </p:txBody>
      </p:sp>
      <p:sp>
        <p:nvSpPr>
          <p:cNvPr id="57" name="Text 55"/>
          <p:cNvSpPr/>
          <p:nvPr/>
        </p:nvSpPr>
        <p:spPr>
          <a:xfrm>
            <a:off x="6382512" y="3840480"/>
            <a:ext cx="35661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502920" y="3566160"/>
            <a:ext cx="3931920" cy="749808"/>
          </a:xfrm>
          <a:prstGeom prst="rect">
            <a:avLst/>
          </a:prstGeom>
          <a:solidFill>
            <a:srgbClr val="162B52"/>
          </a:solidFill>
          <a:ln w="1524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9" name="Shape 57"/>
          <p:cNvSpPr/>
          <p:nvPr/>
        </p:nvSpPr>
        <p:spPr>
          <a:xfrm>
            <a:off x="502920" y="3566160"/>
            <a:ext cx="54864" cy="749808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0" name="Text 58"/>
          <p:cNvSpPr/>
          <p:nvPr/>
        </p:nvSpPr>
        <p:spPr>
          <a:xfrm>
            <a:off x="630936" y="363931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BEAF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À retenir</a:t>
            </a:r>
            <a:endParaRPr lang="en-US" sz="950" dirty="0"/>
          </a:p>
        </p:txBody>
      </p:sp>
      <p:sp>
        <p:nvSpPr>
          <p:cNvPr id="61" name="Text 59"/>
          <p:cNvSpPr/>
          <p:nvPr/>
        </p:nvSpPr>
        <p:spPr>
          <a:xfrm>
            <a:off x="630936" y="385876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 universel (95%) — Instagram là où ils créent. 82% consultent plusieurs fois par jour : l'audience est là, en permanence.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3C5FD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MIN · CE QUI VOUS REJOINT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502920" y="438912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Contenu &amp;</a:t>
            </a:r>
            <a:endParaRPr lang="en-US" sz="2800" dirty="0"/>
          </a:p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canaux préférés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de contenu plébiscités et canaux de communication souhaités · n=44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502920" y="1517904"/>
            <a:ext cx="8138160" cy="13716"/>
          </a:xfrm>
          <a:prstGeom prst="rect">
            <a:avLst/>
          </a:prstGeom>
          <a:solidFill>
            <a:srgbClr val="CBD5E1">
              <a:alpha val="30000"/>
            </a:srgbClr>
          </a:solidFill>
          <a:ln w="12700">
            <a:solidFill>
              <a:srgbClr val="CBD5E1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/>
          <p:cNvSpPr/>
          <p:nvPr/>
        </p:nvSpPr>
        <p:spPr>
          <a:xfrm>
            <a:off x="502920" y="1627632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DE CONTENUS QUI REJOIGNENT LE PLUS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011680" y="1828800"/>
            <a:ext cx="3200400" cy="219456"/>
          </a:xfrm>
          <a:prstGeom prst="rect">
            <a:avLst/>
          </a:prstGeom>
          <a:solidFill>
            <a:srgbClr val="DBEAFE">
              <a:alpha val="35000"/>
            </a:srgbClr>
          </a:solidFill>
          <a:ln w="12700">
            <a:solidFill>
              <a:srgbClr val="DBEA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Shape 6"/>
          <p:cNvSpPr/>
          <p:nvPr/>
        </p:nvSpPr>
        <p:spPr>
          <a:xfrm>
            <a:off x="2011680" y="1828800"/>
            <a:ext cx="2304288" cy="21945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7"/>
          <p:cNvSpPr/>
          <p:nvPr/>
        </p:nvSpPr>
        <p:spPr>
          <a:xfrm>
            <a:off x="502920" y="181051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Infos courtes et punchées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2039112" y="1847088"/>
            <a:ext cx="22128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23/44</a:t>
            </a:r>
            <a:endParaRPr lang="en-US" sz="850" dirty="0"/>
          </a:p>
        </p:txBody>
      </p:sp>
      <p:sp>
        <p:nvSpPr>
          <p:cNvPr id="11" name="Shape 9"/>
          <p:cNvSpPr/>
          <p:nvPr/>
        </p:nvSpPr>
        <p:spPr>
          <a:xfrm>
            <a:off x="2011680" y="2103120"/>
            <a:ext cx="3200400" cy="219456"/>
          </a:xfrm>
          <a:prstGeom prst="rect">
            <a:avLst/>
          </a:prstGeom>
          <a:solidFill>
            <a:srgbClr val="DBEAFE">
              <a:alpha val="35000"/>
            </a:srgbClr>
          </a:solidFill>
          <a:ln w="12700">
            <a:solidFill>
              <a:srgbClr val="DBEA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Shape 10"/>
          <p:cNvSpPr/>
          <p:nvPr/>
        </p:nvSpPr>
        <p:spPr>
          <a:xfrm>
            <a:off x="2011680" y="2103120"/>
            <a:ext cx="992124" cy="21945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3" name="Text 11"/>
          <p:cNvSpPr/>
          <p:nvPr/>
        </p:nvSpPr>
        <p:spPr>
          <a:xfrm>
            <a:off x="502920" y="208483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Stories / récapitulatifs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2039112" y="2121408"/>
            <a:ext cx="9006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2011680" y="2377440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6" name="Shape 14"/>
          <p:cNvSpPr/>
          <p:nvPr/>
        </p:nvSpPr>
        <p:spPr>
          <a:xfrm>
            <a:off x="2011680" y="2377440"/>
            <a:ext cx="416052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7" name="Text 15"/>
          <p:cNvSpPr/>
          <p:nvPr/>
        </p:nvSpPr>
        <p:spPr>
          <a:xfrm>
            <a:off x="502920" y="235915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Capsules formation 2-3 min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2039112" y="2395728"/>
            <a:ext cx="32461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2011680" y="2651760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0" name="Shape 18"/>
          <p:cNvSpPr/>
          <p:nvPr/>
        </p:nvSpPr>
        <p:spPr>
          <a:xfrm>
            <a:off x="2011680" y="2651760"/>
            <a:ext cx="288036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1" name="Text 19"/>
          <p:cNvSpPr/>
          <p:nvPr/>
        </p:nvSpPr>
        <p:spPr>
          <a:xfrm>
            <a:off x="502920" y="263347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Mèmes / contenus légers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011680" y="2926080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3" name="Shape 21"/>
          <p:cNvSpPr/>
          <p:nvPr/>
        </p:nvSpPr>
        <p:spPr>
          <a:xfrm>
            <a:off x="2011680" y="2926080"/>
            <a:ext cx="274320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4" name="Text 22"/>
          <p:cNvSpPr/>
          <p:nvPr/>
        </p:nvSpPr>
        <p:spPr>
          <a:xfrm>
            <a:off x="502920" y="290779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Vidéos explicatives longues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502920" y="3337560"/>
            <a:ext cx="3931920" cy="749808"/>
          </a:xfrm>
          <a:prstGeom prst="rect">
            <a:avLst/>
          </a:prstGeom>
          <a:solidFill>
            <a:srgbClr val="EDE9FE"/>
          </a:solidFill>
          <a:ln w="15240">
            <a:solidFill>
              <a:srgbClr val="6366F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6" name="Shape 24"/>
          <p:cNvSpPr/>
          <p:nvPr/>
        </p:nvSpPr>
        <p:spPr>
          <a:xfrm>
            <a:off x="502920" y="3337560"/>
            <a:ext cx="54864" cy="749808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7" name="Text 25"/>
          <p:cNvSpPr/>
          <p:nvPr/>
        </p:nvSpPr>
        <p:spPr>
          <a:xfrm>
            <a:off x="630936" y="341071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3730A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 message est univoque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30936" y="3630168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Court. Visuel. Punché. 72% veulent des infos courtes. Les vidéos explicatives en bas de liste confirment : tolérance à la complexité formatée très basse.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846320" y="1627632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MOYENS DE COMMUNICATION PRÉFÉRÉS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6355080" y="1828800"/>
            <a:ext cx="3200400" cy="219456"/>
          </a:xfrm>
          <a:prstGeom prst="rect">
            <a:avLst/>
          </a:prstGeom>
          <a:solidFill>
            <a:srgbClr val="DBEAFE">
              <a:alpha val="35000"/>
            </a:srgbClr>
          </a:solidFill>
          <a:ln w="12700">
            <a:solidFill>
              <a:srgbClr val="DBEA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1" name="Shape 29"/>
          <p:cNvSpPr/>
          <p:nvPr/>
        </p:nvSpPr>
        <p:spPr>
          <a:xfrm>
            <a:off x="6355080" y="1828800"/>
            <a:ext cx="2336292" cy="219456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2" name="Text 30"/>
          <p:cNvSpPr/>
          <p:nvPr/>
        </p:nvSpPr>
        <p:spPr>
          <a:xfrm>
            <a:off x="4846320" y="181051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 page ou groupe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6382512" y="1847088"/>
            <a:ext cx="224485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32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6355080" y="2103120"/>
            <a:ext cx="3200400" cy="219456"/>
          </a:xfrm>
          <a:prstGeom prst="rect">
            <a:avLst/>
          </a:prstGeom>
          <a:solidFill>
            <a:srgbClr val="DBEAFE">
              <a:alpha val="35000"/>
            </a:srgbClr>
          </a:solidFill>
          <a:ln w="12700">
            <a:solidFill>
              <a:srgbClr val="DBEAFE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5" name="Shape 33"/>
          <p:cNvSpPr/>
          <p:nvPr/>
        </p:nvSpPr>
        <p:spPr>
          <a:xfrm>
            <a:off x="6355080" y="2103120"/>
            <a:ext cx="2176272" cy="21945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6" name="Text 34"/>
          <p:cNvSpPr/>
          <p:nvPr/>
        </p:nvSpPr>
        <p:spPr>
          <a:xfrm>
            <a:off x="4846320" y="208483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Courriel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6382512" y="2121408"/>
            <a:ext cx="20848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6355080" y="2377440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9" name="Shape 37"/>
          <p:cNvSpPr/>
          <p:nvPr/>
        </p:nvSpPr>
        <p:spPr>
          <a:xfrm>
            <a:off x="6355080" y="2377440"/>
            <a:ext cx="864108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0" name="Text 38"/>
          <p:cNvSpPr/>
          <p:nvPr/>
        </p:nvSpPr>
        <p:spPr>
          <a:xfrm>
            <a:off x="4846320" y="235915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Plateforme interne CSQ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6382512" y="2395728"/>
            <a:ext cx="77266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6355080" y="2651760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3" name="Shape 41"/>
          <p:cNvSpPr/>
          <p:nvPr/>
        </p:nvSpPr>
        <p:spPr>
          <a:xfrm>
            <a:off x="6355080" y="2651760"/>
            <a:ext cx="800100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4" name="Text 42"/>
          <p:cNvSpPr/>
          <p:nvPr/>
        </p:nvSpPr>
        <p:spPr>
          <a:xfrm>
            <a:off x="4846320" y="263347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Messenger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6382512" y="2670048"/>
            <a:ext cx="7086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6355080" y="2926080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7" name="Shape 45"/>
          <p:cNvSpPr/>
          <p:nvPr/>
        </p:nvSpPr>
        <p:spPr>
          <a:xfrm>
            <a:off x="6355080" y="2926080"/>
            <a:ext cx="576072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8" name="Text 46"/>
          <p:cNvSpPr/>
          <p:nvPr/>
        </p:nvSpPr>
        <p:spPr>
          <a:xfrm>
            <a:off x="4846320" y="290779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 stories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6382512" y="2944368"/>
            <a:ext cx="4846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6355080" y="3200400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1" name="Shape 49"/>
          <p:cNvSpPr/>
          <p:nvPr/>
        </p:nvSpPr>
        <p:spPr>
          <a:xfrm>
            <a:off x="6355080" y="3200400"/>
            <a:ext cx="576072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2" name="Text 50"/>
          <p:cNvSpPr/>
          <p:nvPr/>
        </p:nvSpPr>
        <p:spPr>
          <a:xfrm>
            <a:off x="4846320" y="318211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Infolettre courte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382512" y="3218688"/>
            <a:ext cx="4846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6355080" y="3474720"/>
            <a:ext cx="3200400" cy="219456"/>
          </a:xfrm>
          <a:prstGeom prst="rect">
            <a:avLst/>
          </a:prstGeom>
          <a:solidFill>
            <a:srgbClr val="E2E8F0">
              <a:alpha val="35000"/>
            </a:srgbClr>
          </a:solidFill>
          <a:ln w="12700">
            <a:solidFill>
              <a:srgbClr val="E2E8F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5" name="Shape 53"/>
          <p:cNvSpPr/>
          <p:nvPr/>
        </p:nvSpPr>
        <p:spPr>
          <a:xfrm>
            <a:off x="6355080" y="3474720"/>
            <a:ext cx="352044" cy="219456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6" name="Text 54"/>
          <p:cNvSpPr/>
          <p:nvPr/>
        </p:nvSpPr>
        <p:spPr>
          <a:xfrm>
            <a:off x="4846320" y="345643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Discord</a:t>
            </a:r>
            <a:endParaRPr lang="en-US" sz="950" dirty="0"/>
          </a:p>
        </p:txBody>
      </p:sp>
      <p:sp>
        <p:nvSpPr>
          <p:cNvPr id="57" name="Shape 55"/>
          <p:cNvSpPr/>
          <p:nvPr/>
        </p:nvSpPr>
        <p:spPr>
          <a:xfrm>
            <a:off x="4846320" y="3803904"/>
            <a:ext cx="3749040" cy="685800"/>
          </a:xfrm>
          <a:prstGeom prst="rect">
            <a:avLst/>
          </a:prstGeom>
          <a:solidFill>
            <a:srgbClr val="EFF6FF"/>
          </a:solidFill>
          <a:ln w="1524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8" name="Shape 56"/>
          <p:cNvSpPr/>
          <p:nvPr/>
        </p:nvSpPr>
        <p:spPr>
          <a:xfrm>
            <a:off x="4846320" y="3803904"/>
            <a:ext cx="54864" cy="68580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9" name="Text 57"/>
          <p:cNvSpPr/>
          <p:nvPr/>
        </p:nvSpPr>
        <p:spPr>
          <a:xfrm>
            <a:off x="4974336" y="3877056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D4ED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Le duo gagnant</a:t>
            </a:r>
            <a:endParaRPr lang="en-US" sz="950" dirty="0"/>
          </a:p>
        </p:txBody>
      </p:sp>
      <p:sp>
        <p:nvSpPr>
          <p:cNvPr id="60" name="Text 58"/>
          <p:cNvSpPr/>
          <p:nvPr/>
        </p:nvSpPr>
        <p:spPr>
          <a:xfrm>
            <a:off x="4974336" y="409651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 + courriel = colonne vertébrale. L'infolettre courte (8 mentions) est souhaitée : compacte, table des matières, fréquence prévisible.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CBD5E1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097280"/>
            <a:ext cx="5029200" cy="5029200"/>
          </a:xfrm>
          <a:prstGeom prst="ellipse">
            <a:avLst/>
          </a:prstGeom>
          <a:solidFill>
            <a:srgbClr val="2563EB">
              <a:alpha val="15000"/>
            </a:srgbClr>
          </a:solidFill>
          <a:ln w="12700">
            <a:solidFill>
              <a:srgbClr val="0D1F3C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502920" y="25603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MIN · VOTRE APPÉTIT POUR L'ENGAGEMENT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438912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Engagement</a:t>
            </a:r>
            <a:endParaRPr lang="en-US" sz="2800" dirty="0"/>
          </a:p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entre les rencontres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02920" y="12070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Intérêt pour un espace actif, fréquence souhaitée, activités · n=44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02920" y="1517904"/>
            <a:ext cx="8138160" cy="13716"/>
          </a:xfrm>
          <a:prstGeom prst="rect">
            <a:avLst/>
          </a:prstGeom>
          <a:solidFill>
            <a:srgbClr val="93C5FD">
              <a:alpha val="50000"/>
            </a:srgbClr>
          </a:solidFill>
          <a:ln w="12700">
            <a:solidFill>
              <a:srgbClr val="93C5FD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Text 5"/>
          <p:cNvSpPr/>
          <p:nvPr/>
        </p:nvSpPr>
        <p:spPr>
          <a:xfrm>
            <a:off x="502920" y="1627632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INTÉRÊT POUR UN ESPACE DE DISCUSSION ACTIF (SUR 5 ÉTOILES)</a:t>
            </a:r>
            <a:endParaRPr lang="en-US" sz="700" dirty="0"/>
          </a:p>
        </p:txBody>
      </p:sp>
      <p:sp>
        <p:nvSpPr>
          <p:cNvPr id="8" name="Shape 6"/>
          <p:cNvSpPr/>
          <p:nvPr/>
        </p:nvSpPr>
        <p:spPr>
          <a:xfrm>
            <a:off x="640080" y="3227832"/>
            <a:ext cx="502920" cy="109728"/>
          </a:xfrm>
          <a:prstGeom prst="rect">
            <a:avLst/>
          </a:prstGeom>
          <a:solidFill>
            <a:srgbClr val="162B52"/>
          </a:solidFill>
          <a:ln w="12700">
            <a:solidFill>
              <a:srgbClr val="162B52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7"/>
          <p:cNvSpPr/>
          <p:nvPr/>
        </p:nvSpPr>
        <p:spPr>
          <a:xfrm>
            <a:off x="640080" y="3355848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3C5F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1★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640080" y="357530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n=1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325880" y="3017520"/>
            <a:ext cx="502920" cy="320040"/>
          </a:xfrm>
          <a:prstGeom prst="rect">
            <a:avLst/>
          </a:prstGeom>
          <a:solidFill>
            <a:srgbClr val="1E3A5F"/>
          </a:solidFill>
          <a:ln w="12700">
            <a:solidFill>
              <a:srgbClr val="1E3A5F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Text 10"/>
          <p:cNvSpPr/>
          <p:nvPr/>
        </p:nvSpPr>
        <p:spPr>
          <a:xfrm>
            <a:off x="1325880" y="3355848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3C5F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2★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1325880" y="357530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n=3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2011680" y="2679192"/>
            <a:ext cx="502920" cy="658368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5" name="Text 13"/>
          <p:cNvSpPr/>
          <p:nvPr/>
        </p:nvSpPr>
        <p:spPr>
          <a:xfrm>
            <a:off x="2011680" y="3355848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3C5F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3★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2011680" y="357530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697480" y="2286000"/>
            <a:ext cx="502920" cy="105156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8" name="Text 16"/>
          <p:cNvSpPr/>
          <p:nvPr/>
        </p:nvSpPr>
        <p:spPr>
          <a:xfrm>
            <a:off x="2697480" y="3355848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3C5F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4★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2697480" y="357530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n=19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3383280" y="2697480"/>
            <a:ext cx="50292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1" name="Text 19"/>
          <p:cNvSpPr/>
          <p:nvPr/>
        </p:nvSpPr>
        <p:spPr>
          <a:xfrm>
            <a:off x="3383280" y="3355848"/>
            <a:ext cx="502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93C5F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5★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3383280" y="357530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02920" y="370332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Moyenne : 3,76 / 5  ·  66% donnent 4 ou 5 étoiles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4846320" y="1627632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FRÉQUENCE SOUHAITÉE DES NOUVELLES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6355080" y="182880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6" name="Shape 24"/>
          <p:cNvSpPr/>
          <p:nvPr/>
        </p:nvSpPr>
        <p:spPr>
          <a:xfrm>
            <a:off x="6355080" y="1828800"/>
            <a:ext cx="1376172" cy="219456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7" name="Text 25"/>
          <p:cNvSpPr/>
          <p:nvPr/>
        </p:nvSpPr>
        <p:spPr>
          <a:xfrm>
            <a:off x="4846320" y="181051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Chaque semaine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382512" y="1847088"/>
            <a:ext cx="12847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6355080" y="210312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0" name="Shape 28"/>
          <p:cNvSpPr/>
          <p:nvPr/>
        </p:nvSpPr>
        <p:spPr>
          <a:xfrm>
            <a:off x="6355080" y="2103120"/>
            <a:ext cx="960120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1" name="Text 29"/>
          <p:cNvSpPr/>
          <p:nvPr/>
        </p:nvSpPr>
        <p:spPr>
          <a:xfrm>
            <a:off x="4846320" y="208483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Chaque mois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382512" y="2121408"/>
            <a:ext cx="868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13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355080" y="237744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4" name="Shape 32"/>
          <p:cNvSpPr/>
          <p:nvPr/>
        </p:nvSpPr>
        <p:spPr>
          <a:xfrm>
            <a:off x="6355080" y="2377440"/>
            <a:ext cx="800100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5" name="Text 33"/>
          <p:cNvSpPr/>
          <p:nvPr/>
        </p:nvSpPr>
        <p:spPr>
          <a:xfrm>
            <a:off x="4846320" y="235915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Toutes les 2 sem.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82512" y="2395728"/>
            <a:ext cx="7086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6355080" y="2651760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8" name="Shape 36"/>
          <p:cNvSpPr/>
          <p:nvPr/>
        </p:nvSpPr>
        <p:spPr>
          <a:xfrm>
            <a:off x="6355080" y="2651760"/>
            <a:ext cx="274320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9" name="Text 37"/>
          <p:cNvSpPr/>
          <p:nvPr/>
        </p:nvSpPr>
        <p:spPr>
          <a:xfrm>
            <a:off x="4846320" y="263347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Quelques fois/an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4846320" y="3063240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2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PLATEFORME DE COORDINATION PRÉFÉRÉE</a:t>
            </a:r>
            <a:endParaRPr lang="en-US" sz="700" dirty="0"/>
          </a:p>
        </p:txBody>
      </p:sp>
      <p:sp>
        <p:nvSpPr>
          <p:cNvPr id="41" name="Shape 39"/>
          <p:cNvSpPr/>
          <p:nvPr/>
        </p:nvSpPr>
        <p:spPr>
          <a:xfrm>
            <a:off x="6355080" y="3264408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2" name="Shape 40"/>
          <p:cNvSpPr/>
          <p:nvPr/>
        </p:nvSpPr>
        <p:spPr>
          <a:xfrm>
            <a:off x="6355080" y="3264408"/>
            <a:ext cx="2048256" cy="21945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3" name="Text 41"/>
          <p:cNvSpPr/>
          <p:nvPr/>
        </p:nvSpPr>
        <p:spPr>
          <a:xfrm>
            <a:off x="4846320" y="324612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Facebook groupe privé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382512" y="3282696"/>
            <a:ext cx="195681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28/44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6355080" y="3538728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6" name="Shape 44"/>
          <p:cNvSpPr/>
          <p:nvPr/>
        </p:nvSpPr>
        <p:spPr>
          <a:xfrm>
            <a:off x="6355080" y="3538728"/>
            <a:ext cx="512064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7" name="Text 45"/>
          <p:cNvSpPr/>
          <p:nvPr/>
        </p:nvSpPr>
        <p:spPr>
          <a:xfrm>
            <a:off x="4846320" y="352044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/ CSQ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6382512" y="3557016"/>
            <a:ext cx="4206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6355080" y="3813048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0" name="Shape 48"/>
          <p:cNvSpPr/>
          <p:nvPr/>
        </p:nvSpPr>
        <p:spPr>
          <a:xfrm>
            <a:off x="6355080" y="3813048"/>
            <a:ext cx="288036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1" name="Text 49"/>
          <p:cNvSpPr/>
          <p:nvPr/>
        </p:nvSpPr>
        <p:spPr>
          <a:xfrm>
            <a:off x="4846320" y="379476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Messenger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6355080" y="4087368"/>
            <a:ext cx="3200400" cy="219456"/>
          </a:xfrm>
          <a:prstGeom prst="rect">
            <a:avLst/>
          </a:prstGeom>
          <a:solidFill>
            <a:srgbClr val="162B52">
              <a:alpha val="35000"/>
            </a:srgbClr>
          </a:solidFill>
          <a:ln w="12700">
            <a:solidFill>
              <a:srgbClr val="162B52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3" name="Shape 51"/>
          <p:cNvSpPr/>
          <p:nvPr/>
        </p:nvSpPr>
        <p:spPr>
          <a:xfrm>
            <a:off x="6355080" y="4087368"/>
            <a:ext cx="274320" cy="21945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54" name="Text 52"/>
          <p:cNvSpPr/>
          <p:nvPr/>
        </p:nvSpPr>
        <p:spPr>
          <a:xfrm>
            <a:off x="4846320" y="406908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Discord / WhatsApp</a:t>
            </a:r>
            <a:endParaRPr lang="en-US" sz="950" dirty="0"/>
          </a:p>
        </p:txBody>
      </p:sp>
      <p:sp>
        <p:nvSpPr>
          <p:cNvPr id="55" name="Text 53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3C5FD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 · CE QUE VOUS AVEZ ÉCRIT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502920" y="438912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Vos mots,</a:t>
            </a:r>
            <a:endParaRPr lang="en-US" sz="2800" dirty="0"/>
          </a:p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sans filtre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Extraits des réponses ouvertes — motivations et désirs · sélection représentative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502920" y="1517904"/>
            <a:ext cx="8138160" cy="13716"/>
          </a:xfrm>
          <a:prstGeom prst="rect">
            <a:avLst/>
          </a:prstGeom>
          <a:solidFill>
            <a:srgbClr val="CBD5E1">
              <a:alpha val="30000"/>
            </a:srgbClr>
          </a:solidFill>
          <a:ln w="12700">
            <a:solidFill>
              <a:srgbClr val="CBD5E1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Text 4"/>
          <p:cNvSpPr/>
          <p:nvPr/>
        </p:nvSpPr>
        <p:spPr>
          <a:xfrm>
            <a:off x="502920" y="1627632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QUI VOUS MOTIVERAIT À PARTICIPER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502920" y="1847088"/>
            <a:ext cx="3931920" cy="438912"/>
          </a:xfrm>
          <a:prstGeom prst="rect">
            <a:avLst/>
          </a:prstGeom>
          <a:solidFill>
            <a:srgbClr val="2563EB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Shape 6"/>
          <p:cNvSpPr/>
          <p:nvPr/>
        </p:nvSpPr>
        <p:spPr>
          <a:xfrm>
            <a:off x="502920" y="1847088"/>
            <a:ext cx="45720" cy="43891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7"/>
          <p:cNvSpPr/>
          <p:nvPr/>
        </p:nvSpPr>
        <p:spPr>
          <a:xfrm>
            <a:off x="621792" y="190195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"Des discussions directes, pas juste des lectures."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502920" y="2350008"/>
            <a:ext cx="3931920" cy="438912"/>
          </a:xfrm>
          <a:prstGeom prst="rect">
            <a:avLst/>
          </a:prstGeom>
          <a:solidFill>
            <a:srgbClr val="3B82F6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1" name="Shape 9"/>
          <p:cNvSpPr/>
          <p:nvPr/>
        </p:nvSpPr>
        <p:spPr>
          <a:xfrm>
            <a:off x="502920" y="2350008"/>
            <a:ext cx="45720" cy="438912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Text 10"/>
          <p:cNvSpPr/>
          <p:nvPr/>
        </p:nvSpPr>
        <p:spPr>
          <a:xfrm>
            <a:off x="621792" y="240487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"Des sujets qui touchent mon quotidien, du réseautage, des heures flexibles."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502920" y="2852928"/>
            <a:ext cx="3931920" cy="438912"/>
          </a:xfrm>
          <a:prstGeom prst="rect">
            <a:avLst/>
          </a:prstGeom>
          <a:solidFill>
            <a:srgbClr val="6366F1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4" name="Shape 12"/>
          <p:cNvSpPr/>
          <p:nvPr/>
        </p:nvSpPr>
        <p:spPr>
          <a:xfrm>
            <a:off x="502920" y="2852928"/>
            <a:ext cx="45720" cy="438912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5" name="Text 13"/>
          <p:cNvSpPr/>
          <p:nvPr/>
        </p:nvSpPr>
        <p:spPr>
          <a:xfrm>
            <a:off x="621792" y="290779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"Pouvoir choisir les sujets qui touchent mon milieu et y participer activement."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02920" y="3355848"/>
            <a:ext cx="3931920" cy="438912"/>
          </a:xfrm>
          <a:prstGeom prst="rect">
            <a:avLst/>
          </a:prstGeom>
          <a:solidFill>
            <a:srgbClr val="0891B2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7" name="Shape 15"/>
          <p:cNvSpPr/>
          <p:nvPr/>
        </p:nvSpPr>
        <p:spPr>
          <a:xfrm>
            <a:off x="502920" y="3355848"/>
            <a:ext cx="45720" cy="4389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8" name="Text 16"/>
          <p:cNvSpPr/>
          <p:nvPr/>
        </p:nvSpPr>
        <p:spPr>
          <a:xfrm>
            <a:off x="621792" y="341071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"Avoir du contenu à partager aux jeunes de mon syndicat."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02920" y="3858768"/>
            <a:ext cx="3931920" cy="438912"/>
          </a:xfrm>
          <a:prstGeom prst="rect">
            <a:avLst/>
          </a:prstGeom>
          <a:solidFill>
            <a:srgbClr val="2563EB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0" name="Shape 18"/>
          <p:cNvSpPr/>
          <p:nvPr/>
        </p:nvSpPr>
        <p:spPr>
          <a:xfrm>
            <a:off x="502920" y="3858768"/>
            <a:ext cx="45720" cy="43891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1" name="Text 19"/>
          <p:cNvSpPr/>
          <p:nvPr/>
        </p:nvSpPr>
        <p:spPr>
          <a:xfrm>
            <a:off x="621792" y="391363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"Des choses faciles — signer une pétition, partager rapidement."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02920" y="4361688"/>
            <a:ext cx="3931920" cy="438912"/>
          </a:xfrm>
          <a:prstGeom prst="rect">
            <a:avLst/>
          </a:prstGeom>
          <a:solidFill>
            <a:srgbClr val="3B82F6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3" name="Shape 21"/>
          <p:cNvSpPr/>
          <p:nvPr/>
        </p:nvSpPr>
        <p:spPr>
          <a:xfrm>
            <a:off x="502920" y="4361688"/>
            <a:ext cx="45720" cy="438912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4" name="Text 22"/>
          <p:cNvSpPr/>
          <p:nvPr/>
        </p:nvSpPr>
        <p:spPr>
          <a:xfrm>
            <a:off x="621792" y="441655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"Facilité d'accès, échanges courts et punchés."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846320" y="1627632"/>
            <a:ext cx="37490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VOUS AIMERIEZ RETROUVER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4846320" y="1847088"/>
            <a:ext cx="3749040" cy="438912"/>
          </a:xfrm>
          <a:prstGeom prst="rect">
            <a:avLst/>
          </a:prstGeom>
          <a:solidFill>
            <a:srgbClr val="6366F1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7" name="Shape 25"/>
          <p:cNvSpPr/>
          <p:nvPr/>
        </p:nvSpPr>
        <p:spPr>
          <a:xfrm>
            <a:off x="4846320" y="1847088"/>
            <a:ext cx="45720" cy="438912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8" name="Text 26"/>
          <p:cNvSpPr/>
          <p:nvPr/>
        </p:nvSpPr>
        <p:spPr>
          <a:xfrm>
            <a:off x="4965192" y="1901952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"Des débats sur des enjeux d'actualité avec une perspective jeunesse."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4846320" y="2350008"/>
            <a:ext cx="3749040" cy="438912"/>
          </a:xfrm>
          <a:prstGeom prst="rect">
            <a:avLst/>
          </a:prstGeom>
          <a:solidFill>
            <a:srgbClr val="0891B2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0" name="Shape 28"/>
          <p:cNvSpPr/>
          <p:nvPr/>
        </p:nvSpPr>
        <p:spPr>
          <a:xfrm>
            <a:off x="4846320" y="2350008"/>
            <a:ext cx="45720" cy="4389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1" name="Text 29"/>
          <p:cNvSpPr/>
          <p:nvPr/>
        </p:nvSpPr>
        <p:spPr>
          <a:xfrm>
            <a:off x="4965192" y="2404872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"Des capsules et infos à partager à mes membres afin de les mobiliser."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846320" y="2852928"/>
            <a:ext cx="3749040" cy="438912"/>
          </a:xfrm>
          <a:prstGeom prst="rect">
            <a:avLst/>
          </a:prstGeom>
          <a:solidFill>
            <a:srgbClr val="2563EB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3" name="Shape 31"/>
          <p:cNvSpPr/>
          <p:nvPr/>
        </p:nvSpPr>
        <p:spPr>
          <a:xfrm>
            <a:off x="4846320" y="2852928"/>
            <a:ext cx="45720" cy="43891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4" name="Text 32"/>
          <p:cNvSpPr/>
          <p:nvPr/>
        </p:nvSpPr>
        <p:spPr>
          <a:xfrm>
            <a:off x="4965192" y="2907792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"Échanges sur les défis et bons coups dans les milieux."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46320" y="3355848"/>
            <a:ext cx="3749040" cy="438912"/>
          </a:xfrm>
          <a:prstGeom prst="rect">
            <a:avLst/>
          </a:prstGeom>
          <a:solidFill>
            <a:srgbClr val="3B82F6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6" name="Shape 34"/>
          <p:cNvSpPr/>
          <p:nvPr/>
        </p:nvSpPr>
        <p:spPr>
          <a:xfrm>
            <a:off x="4846320" y="3355848"/>
            <a:ext cx="45720" cy="438912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7" name="Text 35"/>
          <p:cNvSpPr/>
          <p:nvPr/>
        </p:nvSpPr>
        <p:spPr>
          <a:xfrm>
            <a:off x="4965192" y="3410712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"Une façon de partager les outils créés : vidéos, sondages, publications."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4846320" y="3858768"/>
            <a:ext cx="3749040" cy="438912"/>
          </a:xfrm>
          <a:prstGeom prst="rect">
            <a:avLst/>
          </a:prstGeom>
          <a:solidFill>
            <a:srgbClr val="6366F1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9" name="Shape 37"/>
          <p:cNvSpPr/>
          <p:nvPr/>
        </p:nvSpPr>
        <p:spPr>
          <a:xfrm>
            <a:off x="4846320" y="3858768"/>
            <a:ext cx="45720" cy="438912"/>
          </a:xfrm>
          <a:prstGeom prst="rect">
            <a:avLst/>
          </a:prstGeom>
          <a:solidFill>
            <a:srgbClr val="6366F1"/>
          </a:solidFill>
          <a:ln w="12700">
            <a:solidFill>
              <a:srgbClr val="6366F1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0" name="Text 38"/>
          <p:cNvSpPr/>
          <p:nvPr/>
        </p:nvSpPr>
        <p:spPr>
          <a:xfrm>
            <a:off x="4965192" y="3913632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"Des publications pertinentes sur l'actualité qui nous touche."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846320" y="4361688"/>
            <a:ext cx="3749040" cy="438912"/>
          </a:xfrm>
          <a:prstGeom prst="rect">
            <a:avLst/>
          </a:prstGeom>
          <a:solidFill>
            <a:srgbClr val="0891B2">
              <a:alpha val="8000"/>
            </a:srgbClr>
          </a:solidFill>
          <a:ln w="12700">
            <a:solidFill>
              <a:srgbClr val="E0E7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2" name="Shape 40"/>
          <p:cNvSpPr/>
          <p:nvPr/>
        </p:nvSpPr>
        <p:spPr>
          <a:xfrm>
            <a:off x="4846320" y="4361688"/>
            <a:ext cx="45720" cy="4389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43" name="Text 41"/>
          <p:cNvSpPr/>
          <p:nvPr/>
        </p:nvSpPr>
        <p:spPr>
          <a:xfrm>
            <a:off x="4965192" y="4416552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"Des sujets simples vulgarisés — avec une raison claire pourquoi ça nous concerne."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CBD5E1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097280"/>
            <a:ext cx="5029200" cy="5029200"/>
          </a:xfrm>
          <a:prstGeom prst="ellipse">
            <a:avLst/>
          </a:prstGeom>
          <a:solidFill>
            <a:srgbClr val="2563EB">
              <a:alpha val="15000"/>
            </a:srgbClr>
          </a:solidFill>
          <a:ln w="12700">
            <a:solidFill>
              <a:srgbClr val="0D1F3C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502920" y="25603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 · CE QUE LES DONNÉES RÉVÈLENT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438912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 tensions</a:t>
            </a:r>
            <a:endParaRPr lang="en-US" sz="2800" dirty="0"/>
          </a:p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à nommer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02920" y="12070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Lectures transversales des résultats : ce que le sondage dit entre les lignes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02920" y="1517904"/>
            <a:ext cx="8138160" cy="13716"/>
          </a:xfrm>
          <a:prstGeom prst="rect">
            <a:avLst/>
          </a:prstGeom>
          <a:solidFill>
            <a:srgbClr val="93C5FD">
              <a:alpha val="50000"/>
            </a:srgbClr>
          </a:solidFill>
          <a:ln w="12700">
            <a:solidFill>
              <a:srgbClr val="93C5FD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Shape 5"/>
          <p:cNvSpPr/>
          <p:nvPr/>
        </p:nvSpPr>
        <p:spPr>
          <a:xfrm>
            <a:off x="502920" y="1664208"/>
            <a:ext cx="3931920" cy="859536"/>
          </a:xfrm>
          <a:prstGeom prst="rect">
            <a:avLst/>
          </a:prstGeom>
          <a:solidFill>
            <a:srgbClr val="0D2340"/>
          </a:solidFill>
          <a:ln w="1524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Shape 6"/>
          <p:cNvSpPr/>
          <p:nvPr/>
        </p:nvSpPr>
        <p:spPr>
          <a:xfrm>
            <a:off x="502920" y="1664208"/>
            <a:ext cx="54864" cy="85953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9" name="Text 7"/>
          <p:cNvSpPr/>
          <p:nvPr/>
        </p:nvSpPr>
        <p:spPr>
          <a:xfrm>
            <a:off x="630936" y="1737360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BEAF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 Présence ≠ engagement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630936" y="1956816"/>
            <a:ext cx="3749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 le monde est sur Facebook mais 64% préfèrent un groupe privé pour coordonner. L'espace public n'est pas l'espace d'action.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02920" y="2642616"/>
            <a:ext cx="3931920" cy="859536"/>
          </a:xfrm>
          <a:prstGeom prst="rect">
            <a:avLst/>
          </a:prstGeom>
          <a:solidFill>
            <a:srgbClr val="0D2340"/>
          </a:solidFill>
          <a:ln w="1524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Shape 10"/>
          <p:cNvSpPr/>
          <p:nvPr/>
        </p:nvSpPr>
        <p:spPr>
          <a:xfrm>
            <a:off x="502920" y="2642616"/>
            <a:ext cx="54864" cy="85953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3" name="Text 11"/>
          <p:cNvSpPr/>
          <p:nvPr/>
        </p:nvSpPr>
        <p:spPr>
          <a:xfrm>
            <a:off x="630936" y="271576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BEAF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2. Appétit réel, mais conditionnel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30936" y="2935224"/>
            <a:ext cx="3749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3,76/5 pour un espace actif, c'est fort. Condition implicite : facile, court, ancré dans leur réalité. Pas une réunion de plus.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02920" y="3621024"/>
            <a:ext cx="3931920" cy="859536"/>
          </a:xfrm>
          <a:prstGeom prst="rect">
            <a:avLst/>
          </a:prstGeom>
          <a:solidFill>
            <a:srgbClr val="0D2340"/>
          </a:solidFill>
          <a:ln w="1524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6" name="Shape 14"/>
          <p:cNvSpPr/>
          <p:nvPr/>
        </p:nvSpPr>
        <p:spPr>
          <a:xfrm>
            <a:off x="502920" y="3621024"/>
            <a:ext cx="54864" cy="859536"/>
          </a:xfrm>
          <a:prstGeom prst="rect">
            <a:avLst/>
          </a:prstGeom>
          <a:solidFill>
            <a:srgbClr val="93C5FD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7" name="Text 15"/>
          <p:cNvSpPr/>
          <p:nvPr/>
        </p:nvSpPr>
        <p:spPr>
          <a:xfrm>
            <a:off x="630936" y="3694176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BEAF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 Ils veulent des outils, pas l'info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30936" y="3913632"/>
            <a:ext cx="3749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Plusieurs veulent du contenu "à partager à mes membres". Ce sont des relayeurs en manque de munitions.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1664208"/>
            <a:ext cx="3931920" cy="859536"/>
          </a:xfrm>
          <a:prstGeom prst="rect">
            <a:avLst/>
          </a:prstGeom>
          <a:solidFill>
            <a:srgbClr val="0D2340"/>
          </a:solidFill>
          <a:ln w="1524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0" name="Shape 18"/>
          <p:cNvSpPr/>
          <p:nvPr/>
        </p:nvSpPr>
        <p:spPr>
          <a:xfrm>
            <a:off x="4663440" y="1664208"/>
            <a:ext cx="54864" cy="859536"/>
          </a:xfrm>
          <a:prstGeom prst="rect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1" name="Text 19"/>
          <p:cNvSpPr/>
          <p:nvPr/>
        </p:nvSpPr>
        <p:spPr>
          <a:xfrm>
            <a:off x="4791456" y="1737360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BEAF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 Formation : 2-3 minutes maximum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791456" y="1956816"/>
            <a:ext cx="3749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Capsules = 2e activité souhaitée. Vidéos explicatives = dernier contenu. Message net : vulgarisé, court, réutilisable.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663440" y="2642616"/>
            <a:ext cx="3931920" cy="859536"/>
          </a:xfrm>
          <a:prstGeom prst="rect">
            <a:avLst/>
          </a:prstGeom>
          <a:solidFill>
            <a:srgbClr val="0D2340"/>
          </a:solidFill>
          <a:ln w="1524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4" name="Shape 22"/>
          <p:cNvSpPr/>
          <p:nvPr/>
        </p:nvSpPr>
        <p:spPr>
          <a:xfrm>
            <a:off x="4663440" y="2642616"/>
            <a:ext cx="54864" cy="859536"/>
          </a:xfrm>
          <a:prstGeom prst="rect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5" name="Text 23"/>
          <p:cNvSpPr/>
          <p:nvPr/>
        </p:nvSpPr>
        <p:spPr>
          <a:xfrm>
            <a:off x="4791456" y="271576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BEAF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5. La dynamique &gt; la plateforme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791456" y="2935224"/>
            <a:ext cx="3749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vraie question n'est pas quelle app. C'est : qui va animer? Sans animateur·trice, toute plateforme est un désert.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663440" y="3621024"/>
            <a:ext cx="3931920" cy="859536"/>
          </a:xfrm>
          <a:prstGeom prst="rect">
            <a:avLst/>
          </a:prstGeom>
          <a:solidFill>
            <a:srgbClr val="0D2340"/>
          </a:solidFill>
          <a:ln w="1524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8" name="Shape 26"/>
          <p:cNvSpPr/>
          <p:nvPr/>
        </p:nvSpPr>
        <p:spPr>
          <a:xfrm>
            <a:off x="4663440" y="3621024"/>
            <a:ext cx="54864" cy="859536"/>
          </a:xfrm>
          <a:prstGeom prst="rect">
            <a:avLst/>
          </a:prstGeom>
          <a:solidFill>
            <a:srgbClr val="67E8F9"/>
          </a:solidFill>
          <a:ln w="12700">
            <a:solidFill>
              <a:srgbClr val="67E8F9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9" name="Text 27"/>
          <p:cNvSpPr/>
          <p:nvPr/>
        </p:nvSpPr>
        <p:spPr>
          <a:xfrm>
            <a:off x="4791456" y="3694176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DBEAF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Signal faible à surveiller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791456" y="3913632"/>
            <a:ext cx="3749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Fediverse, Signal mentionnés. Un profil militant plus politisé coexiste — à ne pas perdre dans une approche trop grand public.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3C5FD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5603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MIN · CE QU'ON VOUS PROPOSE</a:t>
            </a:r>
            <a:endParaRPr lang="en-US" sz="750" dirty="0"/>
          </a:p>
        </p:txBody>
      </p:sp>
      <p:sp>
        <p:nvSpPr>
          <p:cNvPr id="3" name="Text 1"/>
          <p:cNvSpPr/>
          <p:nvPr/>
        </p:nvSpPr>
        <p:spPr>
          <a:xfrm>
            <a:off x="502920" y="438912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Stratégie proposée</a:t>
            </a:r>
            <a:endParaRPr lang="en-US" sz="2800" dirty="0"/>
          </a:p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— 4 chantiers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Basée sur vos réponses · À valider ensemble · Applicable maintenant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502920" y="1517904"/>
            <a:ext cx="8138160" cy="13716"/>
          </a:xfrm>
          <a:prstGeom prst="rect">
            <a:avLst/>
          </a:prstGeom>
          <a:solidFill>
            <a:srgbClr val="CBD5E1">
              <a:alpha val="30000"/>
            </a:srgbClr>
          </a:solidFill>
          <a:ln w="12700">
            <a:solidFill>
              <a:srgbClr val="CBD5E1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6" name="Shape 4"/>
          <p:cNvSpPr/>
          <p:nvPr/>
        </p:nvSpPr>
        <p:spPr>
          <a:xfrm>
            <a:off x="502920" y="1645920"/>
            <a:ext cx="813816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Shape 5"/>
          <p:cNvSpPr/>
          <p:nvPr/>
        </p:nvSpPr>
        <p:spPr>
          <a:xfrm>
            <a:off x="621792" y="1828800"/>
            <a:ext cx="301752" cy="301752"/>
          </a:xfrm>
          <a:prstGeom prst="ellipse">
            <a:avLst/>
          </a:prstGeom>
          <a:solidFill>
            <a:srgbClr val="DBEAFE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Text 6"/>
          <p:cNvSpPr/>
          <p:nvPr/>
        </p:nvSpPr>
        <p:spPr>
          <a:xfrm>
            <a:off x="621792" y="1828800"/>
            <a:ext cx="30175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563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024128" y="1719072"/>
            <a:ext cx="74980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Activer le groupe Facebook privé existant — vraiment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1024128" y="1993392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pas créer une nouvelle plateforme. Un mandat explicite, une cadence, 2-3 personnes identifiées. 1 publication/semaine minimum.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02920" y="2450592"/>
            <a:ext cx="813816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Shape 10"/>
          <p:cNvSpPr/>
          <p:nvPr/>
        </p:nvSpPr>
        <p:spPr>
          <a:xfrm>
            <a:off x="621792" y="2633472"/>
            <a:ext cx="301752" cy="301752"/>
          </a:xfrm>
          <a:prstGeom prst="ellipse">
            <a:avLst/>
          </a:prstGeom>
          <a:solidFill>
            <a:srgbClr val="DBEAFE"/>
          </a:solidFill>
          <a:ln w="12700">
            <a:solidFill>
              <a:srgbClr val="DBEAFE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3" name="Text 11"/>
          <p:cNvSpPr/>
          <p:nvPr/>
        </p:nvSpPr>
        <p:spPr>
          <a:xfrm>
            <a:off x="621792" y="2633472"/>
            <a:ext cx="30175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3B82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24128" y="2523744"/>
            <a:ext cx="74980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Créer une banque de contenu partageable pour vos membres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024128" y="2798064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Capsules courtes (2-3 min), stories, publications punchées. Format clé en main : télécharge et partage à ton comité jeunes local.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02920" y="3255264"/>
            <a:ext cx="813816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7" name="Shape 15"/>
          <p:cNvSpPr/>
          <p:nvPr/>
        </p:nvSpPr>
        <p:spPr>
          <a:xfrm>
            <a:off x="621792" y="3438144"/>
            <a:ext cx="301752" cy="301752"/>
          </a:xfrm>
          <a:prstGeom prst="ellipse">
            <a:avLst/>
          </a:prstGeom>
          <a:solidFill>
            <a:srgbClr val="EDE9FE"/>
          </a:solidFill>
          <a:ln w="12700">
            <a:solidFill>
              <a:srgbClr val="EDE9FE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8" name="Text 16"/>
          <p:cNvSpPr/>
          <p:nvPr/>
        </p:nvSpPr>
        <p:spPr>
          <a:xfrm>
            <a:off x="621792" y="3438144"/>
            <a:ext cx="30175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4F46E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024128" y="3328416"/>
            <a:ext cx="74980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Infolettre bimensuelle, avec table des matières, à date fixe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1024128" y="3602736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"En faire moins souvent, mais toujours au même moment, avec une table des matières." Rythme prévisible = confiance.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02920" y="4059936"/>
            <a:ext cx="813816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2" name="Shape 20"/>
          <p:cNvSpPr/>
          <p:nvPr/>
        </p:nvSpPr>
        <p:spPr>
          <a:xfrm>
            <a:off x="621792" y="4242816"/>
            <a:ext cx="301752" cy="301752"/>
          </a:xfrm>
          <a:prstGeom prst="ellipse">
            <a:avLst/>
          </a:prstGeom>
          <a:solidFill>
            <a:srgbClr val="CFFAFE"/>
          </a:solidFill>
          <a:ln w="12700">
            <a:solidFill>
              <a:srgbClr val="CFFAFE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3" name="Text 21"/>
          <p:cNvSpPr/>
          <p:nvPr/>
        </p:nvSpPr>
        <p:spPr>
          <a:xfrm>
            <a:off x="621792" y="4242816"/>
            <a:ext cx="30175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891B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24128" y="4133088"/>
            <a:ext cx="74980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7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Discussion thématique mensuelle — ouverte, ancrée dans l'actu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1024128" y="4407408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une réunion formelle : question ouverte dans le groupe, sondage rapide, échange de bons coups. 30-45 min max, optionnel.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CBD5E1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097280"/>
            <a:ext cx="5029200" cy="5029200"/>
          </a:xfrm>
          <a:prstGeom prst="ellipse">
            <a:avLst/>
          </a:prstGeom>
          <a:solidFill>
            <a:srgbClr val="2563EB">
              <a:alpha val="15000"/>
            </a:srgbClr>
          </a:solidFill>
          <a:ln w="12700">
            <a:solidFill>
              <a:srgbClr val="0D1F3C"/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3" name="Text 1"/>
          <p:cNvSpPr/>
          <p:nvPr/>
        </p:nvSpPr>
        <p:spPr>
          <a:xfrm>
            <a:off x="502920" y="25603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 · LA SUITE CONCRÈTE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502920" y="438912"/>
            <a:ext cx="8229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Plan d'action</a:t>
            </a:r>
            <a:endParaRPr lang="en-US" sz="2800" dirty="0"/>
          </a:p>
          <a:p>
            <a:pPr marL="0" indent="0">
              <a:lnSpc>
                <a:spcPct val="92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— 3 phases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02920" y="12070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qu'on peut lancer maintenant, ce qui viendra ensuite · À valider ensemble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02920" y="1517904"/>
            <a:ext cx="8138160" cy="13716"/>
          </a:xfrm>
          <a:prstGeom prst="rect">
            <a:avLst/>
          </a:prstGeom>
          <a:solidFill>
            <a:srgbClr val="93C5FD">
              <a:alpha val="50000"/>
            </a:srgbClr>
          </a:solidFill>
          <a:ln w="12700">
            <a:solidFill>
              <a:srgbClr val="93C5FD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7" name="Shape 5"/>
          <p:cNvSpPr/>
          <p:nvPr/>
        </p:nvSpPr>
        <p:spPr>
          <a:xfrm>
            <a:off x="365760" y="1664208"/>
            <a:ext cx="2834640" cy="2377440"/>
          </a:xfrm>
          <a:prstGeom prst="rect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93C5FD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8" name="Text 6"/>
          <p:cNvSpPr/>
          <p:nvPr/>
        </p:nvSpPr>
        <p:spPr>
          <a:xfrm>
            <a:off x="475488" y="1783080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· MAINTENANT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475488" y="1956816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Poser les bases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75488" y="2267712"/>
            <a:ext cx="26517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Nommer 2-3 animateur·trices dans le groupe FB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Établir la cadence hebdomadaire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Gabarit d'infolettre courte prêt à remplir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Identifier 3 sujets prioritaires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Tagger le groupe pour contrer l'algorithme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291840" y="1664208"/>
            <a:ext cx="2834640" cy="2377440"/>
          </a:xfrm>
          <a:prstGeom prst="rect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93C5FD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2" name="Text 10"/>
          <p:cNvSpPr/>
          <p:nvPr/>
        </p:nvSpPr>
        <p:spPr>
          <a:xfrm>
            <a:off x="3401568" y="1783080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· DANS 6 SEMAINES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3401568" y="1956816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Lancer le contenu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401568" y="2267712"/>
            <a:ext cx="26517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1re capsule de formation courte (2-3 min)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1re discussion thématique dans le groupe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1re infolettre avec table des matières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Sondage rapide sur le prochain thème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1re publication punchée à partager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217920" y="1664208"/>
            <a:ext cx="2834640" cy="2377440"/>
          </a:xfrm>
          <a:prstGeom prst="rect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93C5FD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16" name="Text 14"/>
          <p:cNvSpPr/>
          <p:nvPr/>
        </p:nvSpPr>
        <p:spPr>
          <a:xfrm>
            <a:off x="6327648" y="1783080"/>
            <a:ext cx="2651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50" dirty="0">
                <a:solidFill>
                  <a:srgbClr val="67E8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· À DÉFINIR ENSEMBLE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6327648" y="1956816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Consolider &amp; évaluer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327648" y="2267712"/>
            <a:ext cx="2651760" cy="16642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Bilan de participation (6 mois)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Évaluer Discord si le groupe grandit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Cocréer des outils avec les milieux locaux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interréseaux coordonnées</a:t>
            </a:r>
            <a:endParaRPr lang="en-US" sz="900" dirty="0"/>
          </a:p>
          <a:p>
            <a:pPr marL="342900" indent="-342900">
              <a:buSzPct val="100000"/>
              <a:buChar char="•"/>
            </a:pPr>
            <a:r>
              <a:rPr lang="en-US" sz="90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Aller chercher les 18-24 ans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65760" y="4224528"/>
            <a:ext cx="8412480" cy="694944"/>
          </a:xfrm>
          <a:prstGeom prst="rect">
            <a:avLst/>
          </a:prstGeom>
          <a:solidFill>
            <a:srgbClr val="162B52">
              <a:alpha val="70000"/>
            </a:srgbClr>
          </a:solidFill>
          <a:ln w="12700">
            <a:solidFill>
              <a:srgbClr val="93C5FD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fr-CA"/>
          </a:p>
        </p:txBody>
      </p:sp>
      <p:sp>
        <p:nvSpPr>
          <p:cNvPr id="20" name="Text 18"/>
          <p:cNvSpPr/>
          <p:nvPr/>
        </p:nvSpPr>
        <p:spPr>
          <a:xfrm>
            <a:off x="502920" y="4279392"/>
            <a:ext cx="8229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3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POUR CE SOIR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502920" y="446227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FD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 veut animer le groupe Facebook? (2-3 pers.)  ·  Quels 3 sujets prioritaires pour les prochains mois?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8046720" y="461772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3C5FD">
                    <a:alpha val="4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9DB0F1EBD11448A355A5F0112A0162" ma:contentTypeVersion="8" ma:contentTypeDescription="Crée un document." ma:contentTypeScope="" ma:versionID="445aec2032bc1b05eadf417aa192e0bc">
  <xsd:schema xmlns:xsd="http://www.w3.org/2001/XMLSchema" xmlns:xs="http://www.w3.org/2001/XMLSchema" xmlns:p="http://schemas.microsoft.com/office/2006/metadata/properties" xmlns:ns2="dc06e792-3df1-4150-9cbd-76997002671e" targetNamespace="http://schemas.microsoft.com/office/2006/metadata/properties" ma:root="true" ma:fieldsID="af196085142e32f4f01be284c0846b9b" ns2:_="">
    <xsd:import namespace="dc06e792-3df1-4150-9cbd-7699700267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6e792-3df1-4150-9cbd-7699700267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1A5F92A-EBA2-4ABE-AFCF-9B4892B9D3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06e792-3df1-4150-9cbd-7699700267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F6C3FA-6888-442A-8872-E0EE8514B1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FBB811-0C78-4F22-A0D4-32C1D2052D65}">
  <ds:schemaRefs>
    <ds:schemaRef ds:uri="dc06e792-3df1-4150-9cbd-76997002671e"/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1384</Words>
  <Application>Microsoft Office PowerPoint</Application>
  <PresentationFormat>Affichage à l'écran (16:9)</PresentationFormat>
  <Paragraphs>251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Réseau des jeunes CSQ — Sondage 2026</dc:title>
  <dc:subject>PptxGenJS Presentation</dc:subject>
  <dc:creator>PptxGenJS</dc:creator>
  <cp:lastModifiedBy>Karimme Vega</cp:lastModifiedBy>
  <cp:revision>2</cp:revision>
  <dcterms:created xsi:type="dcterms:W3CDTF">2026-05-15T11:09:49Z</dcterms:created>
  <dcterms:modified xsi:type="dcterms:W3CDTF">2026-05-15T12:45:07Z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0x010100EE9DB0F1EBD11448A355A5F0112A0162</vt:lpwstr>
  </property>
</Properties>
</file>